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76" r:id="rId7"/>
    <p:sldId id="262" r:id="rId8"/>
    <p:sldId id="275" r:id="rId9"/>
    <p:sldId id="273" r:id="rId10"/>
    <p:sldId id="271" r:id="rId11"/>
    <p:sldId id="269" r:id="rId12"/>
    <p:sldId id="268" r:id="rId13"/>
    <p:sldId id="270" r:id="rId14"/>
    <p:sldId id="264" r:id="rId15"/>
    <p:sldId id="265" r:id="rId16"/>
    <p:sldId id="266" r:id="rId17"/>
    <p:sldId id="278" r:id="rId18"/>
    <p:sldId id="261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11E-3B91-484F-BD8E-7E3FC57A1536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9CFB-A2CA-4838-8D73-6F73953B20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8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EB39-A2EC-457E-AE3F-18844B24691C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D61A-1D5A-43E5-B634-94EB09690E61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2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1C9-0DDE-44D1-9218-7A494868DF2E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5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2F56-BA5A-4326-944C-AE2871CC567A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5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FDE4-39F2-465F-AE08-8B011ACCA85B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5BCA-E62B-499C-98B2-3A476E60F77E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2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E007-AE4E-4F06-BFB8-2E21F7757366}" type="datetime1">
              <a:rPr lang="sk-SK" smtClean="0"/>
              <a:t>22. 10. 2020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2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065-E024-4E75-9FD9-5A344A9FA809}" type="datetime1">
              <a:rPr lang="sk-SK" smtClean="0"/>
              <a:t>22. 10. 2020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7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FCF-B0FD-4BBD-B015-C8BD7A87BA7C}" type="datetime1">
              <a:rPr lang="sk-SK" smtClean="0"/>
              <a:t>22. 10. 2020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D63-EAFC-457A-B96B-A2E024FFCD79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82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0244-D28A-42F9-94BE-41874E3A4B06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6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cho/what/humanitarian-aid/eu-aid-volunteers_en" TargetMode="External"/><Relationship Id="rId7" Type="http://schemas.openxmlformats.org/officeDocument/2006/relationships/hyperlink" Target="https://mladiinfo.sk/" TargetMode="External"/><Relationship Id="rId2" Type="http://schemas.openxmlformats.org/officeDocument/2006/relationships/hyperlink" Target="https://europa.eu/youth/solidarity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to-youth.net/" TargetMode="External"/><Relationship Id="rId5" Type="http://schemas.openxmlformats.org/officeDocument/2006/relationships/hyperlink" Target="http://www.centrumdobrovolnictva.sk/" TargetMode="External"/><Relationship Id="rId4" Type="http://schemas.openxmlformats.org/officeDocument/2006/relationships/hyperlink" Target="http://www.dobrovolnictvo.s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="" xmlns:a16="http://schemas.microsoft.com/office/drawing/2014/main" id="{E8E4C195-FE4F-47F0-A51D-0E31F2BC9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3665" y="679730"/>
            <a:ext cx="4779713" cy="39327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k-SK" b="1" kern="1200" dirty="0" smtClean="0">
                <a:latin typeface="+mj-lt"/>
                <a:ea typeface="+mj-ea"/>
                <a:cs typeface="+mj-cs"/>
              </a:rPr>
              <a:t>Dobrovoľnícke pobyty v zahraničí</a:t>
            </a:r>
            <a:r>
              <a:rPr lang="en-US" b="1" kern="1200" dirty="0" smtClean="0">
                <a:latin typeface="+mj-lt"/>
                <a:ea typeface="+mj-ea"/>
                <a:cs typeface="+mj-cs"/>
              </a:rPr>
              <a:t> 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1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3665" y="5227455"/>
            <a:ext cx="4483804" cy="8574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XI. </a:t>
            </a:r>
            <a:r>
              <a:rPr lang="en-US" sz="1100" b="1" dirty="0" err="1"/>
              <a:t>Fórum</a:t>
            </a:r>
            <a:r>
              <a:rPr lang="en-US" sz="1100" b="1" dirty="0"/>
              <a:t> </a:t>
            </a:r>
            <a:r>
              <a:rPr lang="en-US" sz="1100" b="1" dirty="0" err="1"/>
              <a:t>Vidieckeho</a:t>
            </a:r>
            <a:r>
              <a:rPr lang="en-US" sz="1100" b="1" dirty="0"/>
              <a:t> </a:t>
            </a:r>
            <a:r>
              <a:rPr lang="en-US" sz="1100" b="1" dirty="0" err="1"/>
              <a:t>parlamentu</a:t>
            </a:r>
            <a:r>
              <a:rPr lang="en-US" sz="1100" b="1" dirty="0"/>
              <a:t> </a:t>
            </a:r>
            <a:r>
              <a:rPr lang="en-US" sz="1100" b="1" dirty="0" err="1"/>
              <a:t>na</a:t>
            </a:r>
            <a:r>
              <a:rPr lang="en-US" sz="1100" b="1" dirty="0"/>
              <a:t> </a:t>
            </a:r>
            <a:r>
              <a:rPr lang="en-US" sz="1100" b="1" dirty="0" err="1"/>
              <a:t>Slovensku</a:t>
            </a:r>
            <a:endParaRPr lang="en-US" sz="11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23.10.2020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Online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8625" y="269325"/>
            <a:ext cx="5346416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A67EF4F6-81BD-4908-9373-7789396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6" name="Obrázok 5" descr="Obrázok, na ktorom je trávnik, vonkajšie, pole, ovca&#10;&#10;Automaticky generovaný popis">
            <a:extLst>
              <a:ext uri="{FF2B5EF4-FFF2-40B4-BE49-F238E27FC236}">
                <a16:creationId xmlns="" xmlns:a16="http://schemas.microsoft.com/office/drawing/2014/main" id="{9A8A76DD-97D1-44B7-A9B3-A3269FCA0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-1" b="-1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  <p:sp>
        <p:nvSpPr>
          <p:cNvPr id="9" name="Zástupný objekt pre pätu 8">
            <a:extLst>
              <a:ext uri="{FF2B5EF4-FFF2-40B4-BE49-F238E27FC236}">
                <a16:creationId xmlns="" xmlns:a16="http://schemas.microsoft.com/office/drawing/2014/main" id="{CF7BCBFA-9618-456E-B07A-BD9247F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XI. Fórum Vidieckeho parlamentu na Slovensku</a:t>
            </a:r>
            <a:r>
              <a:rPr lang="sk-SK" dirty="0"/>
              <a:t>   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="" xmlns:a16="http://schemas.microsoft.com/office/drawing/2014/main" id="{0E7287C2-4B32-4E98-BE70-4FCBEE1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FFFF"/>
                </a:solidFill>
              </a:rPr>
              <a:t>Org</a:t>
            </a:r>
            <a:r>
              <a:rPr lang="sk-SK" dirty="0" smtClean="0">
                <a:solidFill>
                  <a:srgbClr val="FFFFFF"/>
                </a:solidFill>
              </a:rPr>
              <a:t>. ADOC</a:t>
            </a:r>
            <a:br>
              <a:rPr lang="sk-SK" dirty="0" smtClean="0">
                <a:solidFill>
                  <a:srgbClr val="FFFFFF"/>
                </a:solidFill>
              </a:rPr>
            </a:br>
            <a:r>
              <a:rPr lang="sk-SK" dirty="0" err="1" smtClean="0">
                <a:solidFill>
                  <a:srgbClr val="FFFFFF"/>
                </a:solidFill>
              </a:rPr>
              <a:t>Braga</a:t>
            </a:r>
            <a:r>
              <a:rPr lang="sk-SK" dirty="0" smtClean="0">
                <a:solidFill>
                  <a:srgbClr val="FFFFFF"/>
                </a:solidFill>
              </a:rPr>
              <a:t>, Portugalsko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čo sme mali robiť a čo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sme nerobili </a:t>
            </a:r>
            <a:r>
              <a:rPr lang="sk-SK" dirty="0">
                <a:sym typeface="Wingdings" pitchFamily="2" charset="2"/>
              </a:rPr>
              <a:t> </a:t>
            </a:r>
          </a:p>
          <a:p>
            <a:r>
              <a:rPr lang="sk-SK" dirty="0"/>
              <a:t>spoznávanie kultúry</a:t>
            </a:r>
          </a:p>
          <a:p>
            <a:r>
              <a:rPr lang="sk-SK" dirty="0"/>
              <a:t>„bezbariérová záhrada“</a:t>
            </a:r>
          </a:p>
          <a:p>
            <a:r>
              <a:rPr lang="sk-SK" dirty="0"/>
              <a:t>festival </a:t>
            </a:r>
            <a:r>
              <a:rPr lang="sk-SK" dirty="0" err="1"/>
              <a:t>Braga</a:t>
            </a:r>
            <a:r>
              <a:rPr lang="sk-SK" dirty="0"/>
              <a:t> Romana</a:t>
            </a: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10</a:t>
            </a:fld>
            <a:endParaRPr lang="sk-SK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72153" y="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25" y="723807"/>
            <a:ext cx="2822210" cy="5021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4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Spoznávanie kultúry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11</a:t>
            </a:fld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72" y="2778346"/>
            <a:ext cx="6115904" cy="3437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252215"/>
            <a:ext cx="5284550" cy="297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4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12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0" y="453977"/>
            <a:ext cx="4949113" cy="278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72" y="3768016"/>
            <a:ext cx="4572000" cy="256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7" y="569849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FFFF"/>
                </a:solidFill>
              </a:rPr>
              <a:t>Fetival</a:t>
            </a:r>
            <a:r>
              <a:rPr lang="sk-SK" dirty="0" smtClean="0">
                <a:solidFill>
                  <a:srgbClr val="FFFFFF"/>
                </a:solidFill>
              </a:rPr>
              <a:t> </a:t>
            </a:r>
            <a:r>
              <a:rPr lang="sk-SK" dirty="0" err="1" smtClean="0">
                <a:solidFill>
                  <a:srgbClr val="FFFFFF"/>
                </a:solidFill>
              </a:rPr>
              <a:t>Braga</a:t>
            </a:r>
            <a:r>
              <a:rPr lang="sk-SK" dirty="0" smtClean="0">
                <a:solidFill>
                  <a:srgbClr val="FFFFFF"/>
                </a:solidFill>
              </a:rPr>
              <a:t> Romana</a:t>
            </a:r>
            <a:br>
              <a:rPr lang="sk-SK" dirty="0" smtClean="0">
                <a:solidFill>
                  <a:srgbClr val="FFFFFF"/>
                </a:solidFill>
              </a:rPr>
            </a:b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13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24" y="308641"/>
            <a:ext cx="5468750" cy="307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06" y="3556000"/>
            <a:ext cx="5004048" cy="281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6" y="308641"/>
            <a:ext cx="5468748" cy="307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3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859923"/>
            <a:ext cx="3683836" cy="3605631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Život v krajine a cestovanie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14</a:t>
            </a:fld>
            <a:endParaRPr lang="sk-SK"/>
          </a:p>
        </p:txBody>
      </p:sp>
      <p:pic>
        <p:nvPicPr>
          <p:cNvPr id="11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71" y="203651"/>
            <a:ext cx="5326209" cy="3459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r="25113"/>
          <a:stretch/>
        </p:blipFill>
        <p:spPr>
          <a:xfrm>
            <a:off x="4282834" y="2074863"/>
            <a:ext cx="3039763" cy="4213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15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/>
          <a:stretch/>
        </p:blipFill>
        <p:spPr>
          <a:xfrm>
            <a:off x="5034288" y="350108"/>
            <a:ext cx="6415029" cy="3761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" y="3235817"/>
            <a:ext cx="5256011" cy="295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7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16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01" y="295752"/>
            <a:ext cx="5024724" cy="282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1" y="1295047"/>
            <a:ext cx="2291770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8188" r="6177" b="4749"/>
          <a:stretch/>
        </p:blipFill>
        <p:spPr>
          <a:xfrm>
            <a:off x="4477201" y="3333582"/>
            <a:ext cx="5024724" cy="279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3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FFFFFF"/>
                </a:solidFill>
              </a:rPr>
              <a:t>Org</a:t>
            </a:r>
            <a:r>
              <a:rPr lang="sk-SK" sz="3600" dirty="0" smtClean="0">
                <a:solidFill>
                  <a:srgbClr val="FFFFFF"/>
                </a:solidFill>
              </a:rPr>
              <a:t>. </a:t>
            </a:r>
            <a:r>
              <a:rPr lang="sk-SK" sz="3600" dirty="0" err="1" smtClean="0">
                <a:solidFill>
                  <a:srgbClr val="FFFFFF"/>
                </a:solidFill>
              </a:rPr>
              <a:t>Stowarzyszenie</a:t>
            </a:r>
            <a:r>
              <a:rPr lang="sk-SK" sz="3600" dirty="0" smtClean="0">
                <a:solidFill>
                  <a:srgbClr val="FFFFFF"/>
                </a:solidFill>
              </a:rPr>
              <a:t> </a:t>
            </a:r>
            <a:r>
              <a:rPr lang="sk-SK" sz="3600" dirty="0" err="1" smtClean="0">
                <a:solidFill>
                  <a:srgbClr val="FFFFFF"/>
                </a:solidFill>
              </a:rPr>
              <a:t>Polites</a:t>
            </a:r>
            <a:r>
              <a:rPr lang="sk-SK" sz="3600" dirty="0" smtClean="0">
                <a:solidFill>
                  <a:srgbClr val="FFFFFF"/>
                </a:solidFill>
              </a:rPr>
              <a:t/>
            </a:r>
            <a:br>
              <a:rPr lang="sk-SK" sz="3600" dirty="0" smtClean="0">
                <a:solidFill>
                  <a:srgbClr val="FFFFFF"/>
                </a:solidFill>
              </a:rPr>
            </a:br>
            <a:r>
              <a:rPr lang="sk-SK" sz="3600" dirty="0" err="1" smtClean="0">
                <a:solidFill>
                  <a:srgbClr val="FFFFFF"/>
                </a:solidFill>
              </a:rPr>
              <a:t>Szczecin</a:t>
            </a:r>
            <a:r>
              <a:rPr lang="sk-SK" sz="3600" dirty="0" smtClean="0">
                <a:solidFill>
                  <a:srgbClr val="FFFFFF"/>
                </a:solidFill>
              </a:rPr>
              <a:t> (Štetín), Poľsko</a:t>
            </a:r>
            <a:endParaRPr lang="sk-SK" sz="36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Aktivity pre deti/tínedžerov</a:t>
            </a:r>
          </a:p>
          <a:p>
            <a:r>
              <a:rPr lang="sk-SK" dirty="0"/>
              <a:t>Šírenie informácií o dobrovoľníctve </a:t>
            </a:r>
          </a:p>
          <a:p>
            <a:r>
              <a:rPr lang="sk-SK" dirty="0"/>
              <a:t>Šírenie informácií o mojej krajine a kultúre</a:t>
            </a:r>
          </a:p>
          <a:p>
            <a:r>
              <a:rPr lang="sk-SK" dirty="0" err="1"/>
              <a:t>Workshopy</a:t>
            </a:r>
            <a:r>
              <a:rPr lang="sk-SK" dirty="0"/>
              <a:t> na rôzne témy</a:t>
            </a:r>
          </a:p>
          <a:p>
            <a:r>
              <a:rPr lang="sk-SK" dirty="0"/>
              <a:t>Týždeň ľudských práv</a:t>
            </a:r>
          </a:p>
          <a:p>
            <a:r>
              <a:rPr lang="sk-SK" dirty="0"/>
              <a:t>Iné aktivity a projekty </a:t>
            </a:r>
            <a:r>
              <a:rPr lang="sk-SK" dirty="0" smtClean="0"/>
              <a:t>organizácie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6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84" y="347101"/>
            <a:ext cx="3200400" cy="3159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Zimné prázdniny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327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9291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18</a:t>
            </a:fld>
            <a:endParaRPr lang="sk-SK"/>
          </a:p>
        </p:txBody>
      </p:sp>
      <p:pic>
        <p:nvPicPr>
          <p:cNvPr id="11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10" y="140221"/>
            <a:ext cx="3745744" cy="2809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01" y="140221"/>
            <a:ext cx="2679762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8" y="3229802"/>
            <a:ext cx="3859411" cy="289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5" y="3229802"/>
            <a:ext cx="2448272" cy="326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00" y="3494501"/>
            <a:ext cx="3506477" cy="2629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3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68" y="1404474"/>
            <a:ext cx="3200400" cy="373709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Iné aktivity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19</a:t>
            </a:fld>
            <a:endParaRPr lang="sk-SK"/>
          </a:p>
        </p:txBody>
      </p:sp>
      <p:pic>
        <p:nvPicPr>
          <p:cNvPr id="19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71" y="4006070"/>
            <a:ext cx="3714135" cy="2087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99" y="415215"/>
            <a:ext cx="3419872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62" y="523227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14" y="3282301"/>
            <a:ext cx="3748604" cy="281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9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A8C1201-0AB9-40F2-8C7B-A8012794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235" y="2153942"/>
            <a:ext cx="7171357" cy="792458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member of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Mladiinfo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International network</a:t>
            </a:r>
            <a:r>
              <a:rPr lang="en-US" sz="2800" dirty="0"/>
              <a:t/>
            </a:r>
            <a:br>
              <a:rPr lang="en-US" sz="2800" dirty="0"/>
            </a:br>
            <a:endParaRPr lang="sk-SK" sz="28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46B6B7B-4645-4FB6-A765-27C3BBA4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389" y="3763107"/>
            <a:ext cx="7416446" cy="2273178"/>
          </a:xfrm>
        </p:spPr>
        <p:txBody>
          <a:bodyPr anchor="ctr">
            <a:normAutofit fontScale="92500" lnSpcReduction="20000"/>
          </a:bodyPr>
          <a:lstStyle/>
          <a:p>
            <a:r>
              <a:rPr lang="sk-SK" dirty="0" err="1" smtClean="0"/>
              <a:t>Mladiinfo</a:t>
            </a:r>
            <a:r>
              <a:rPr lang="sk-SK" dirty="0" smtClean="0"/>
              <a:t> Slovensko – Mlynská dolina, Bratislava</a:t>
            </a:r>
          </a:p>
          <a:p>
            <a:endParaRPr lang="sk-SK" dirty="0"/>
          </a:p>
          <a:p>
            <a:r>
              <a:rPr lang="sk-SK" dirty="0" err="1" smtClean="0"/>
              <a:t>Mladiinfo</a:t>
            </a:r>
            <a:r>
              <a:rPr lang="sk-SK" dirty="0" smtClean="0"/>
              <a:t> Dolný Kubín – STREDCO </a:t>
            </a:r>
            <a:r>
              <a:rPr lang="sk-SK" dirty="0" err="1" smtClean="0"/>
              <a:t>Coworking</a:t>
            </a:r>
            <a:r>
              <a:rPr lang="sk-SK" dirty="0" smtClean="0"/>
              <a:t> na Obchodnej akadémii Radlinského 1725/55</a:t>
            </a:r>
          </a:p>
          <a:p>
            <a:endParaRPr lang="sk-SK" dirty="0"/>
          </a:p>
          <a:p>
            <a:r>
              <a:rPr lang="sk-SK" dirty="0" err="1" smtClean="0"/>
              <a:t>Mladiinfo</a:t>
            </a:r>
            <a:r>
              <a:rPr lang="sk-SK" dirty="0" smtClean="0"/>
              <a:t> Ružomberok – neformálna skupina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F2AAE72B-C79F-4A10-BF9B-AE9F9F52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9F5BBAB5-D323-44B9-8E5D-91B0C927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</a:t>
            </a:fld>
            <a:endParaRPr lang="sk-SK"/>
          </a:p>
        </p:txBody>
      </p:sp>
      <p:pic>
        <p:nvPicPr>
          <p:cNvPr id="9" name="Google Shape;8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3236" y="142235"/>
            <a:ext cx="8260407" cy="17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2"/>
          <p:cNvPicPr preferRelativeResize="0"/>
          <p:nvPr/>
        </p:nvPicPr>
        <p:blipFill rotWithShape="1">
          <a:blip r:embed="rId3">
            <a:alphaModFix/>
          </a:blip>
          <a:srcRect l="11529" r="13854"/>
          <a:stretch/>
        </p:blipFill>
        <p:spPr>
          <a:xfrm>
            <a:off x="73732" y="1844431"/>
            <a:ext cx="3822699" cy="3224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02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20</a:t>
            </a:fld>
            <a:endParaRPr lang="sk-SK"/>
          </a:p>
        </p:txBody>
      </p:sp>
      <p:pic>
        <p:nvPicPr>
          <p:cNvPr id="11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60" y="221229"/>
            <a:ext cx="4025617" cy="3019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52" y="221229"/>
            <a:ext cx="3678050" cy="275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07" y="3429000"/>
            <a:ext cx="4355976" cy="2903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Zástupný symbol obsah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5" y="3268982"/>
            <a:ext cx="3684638" cy="245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2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68" y="1404474"/>
            <a:ext cx="3200400" cy="373709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Nie je to len práca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21</a:t>
            </a:fld>
            <a:endParaRPr lang="sk-SK"/>
          </a:p>
        </p:txBody>
      </p:sp>
      <p:pic>
        <p:nvPicPr>
          <p:cNvPr id="13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9" y="549897"/>
            <a:ext cx="3576798" cy="268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13" y="3388708"/>
            <a:ext cx="3657395" cy="274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28" y="3429000"/>
            <a:ext cx="4031940" cy="268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11" y="162874"/>
            <a:ext cx="2499742" cy="333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8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BAB597-1882-4283-956B-B6362C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68" y="1404474"/>
            <a:ext cx="3200400" cy="373709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Informácie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9192B1F-D8B4-4055-9678-747EFAAA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218" y="772790"/>
            <a:ext cx="6906491" cy="5312420"/>
          </a:xfrm>
        </p:spPr>
        <p:txBody>
          <a:bodyPr anchor="ctr">
            <a:normAutofit fontScale="92500" lnSpcReduction="20000"/>
          </a:bodyPr>
          <a:lstStyle/>
          <a:p>
            <a:r>
              <a:rPr lang="sk-SK" dirty="0" err="1"/>
              <a:t>European</a:t>
            </a:r>
            <a:r>
              <a:rPr lang="sk-SK" dirty="0"/>
              <a:t> solidarity </a:t>
            </a:r>
            <a:r>
              <a:rPr lang="sk-SK" dirty="0" err="1"/>
              <a:t>corp</a:t>
            </a:r>
            <a:r>
              <a:rPr lang="sk-SK" dirty="0"/>
              <a:t> (</a:t>
            </a:r>
            <a:r>
              <a:rPr lang="sk-SK" dirty="0" err="1"/>
              <a:t>before</a:t>
            </a:r>
            <a:r>
              <a:rPr lang="sk-SK" dirty="0"/>
              <a:t>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voluntery</a:t>
            </a:r>
            <a:r>
              <a:rPr lang="sk-SK" dirty="0"/>
              <a:t> </a:t>
            </a:r>
            <a:r>
              <a:rPr lang="sk-SK" dirty="0" err="1"/>
              <a:t>sevice</a:t>
            </a:r>
            <a:r>
              <a:rPr lang="sk-SK" dirty="0"/>
              <a:t>): </a:t>
            </a:r>
            <a:r>
              <a:rPr lang="sk-SK" dirty="0">
                <a:hlinkClick r:id="rId2"/>
              </a:rPr>
              <a:t>https://europa.eu/youth/solidarity_en</a:t>
            </a:r>
            <a:endParaRPr lang="sk-SK" dirty="0"/>
          </a:p>
          <a:p>
            <a:r>
              <a:rPr lang="sk-SK" dirty="0"/>
              <a:t>EU </a:t>
            </a:r>
            <a:r>
              <a:rPr lang="sk-SK" dirty="0" err="1"/>
              <a:t>Aid</a:t>
            </a:r>
            <a:r>
              <a:rPr lang="sk-SK" dirty="0"/>
              <a:t> </a:t>
            </a:r>
            <a:r>
              <a:rPr lang="sk-SK" dirty="0" err="1"/>
              <a:t>Votunteers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https://ec.europa.eu/echo/what/humanitarian-aid/eu-aid-volunteers_en</a:t>
            </a:r>
            <a:endParaRPr lang="sk-SK" dirty="0"/>
          </a:p>
          <a:p>
            <a:r>
              <a:rPr lang="sk-SK" dirty="0"/>
              <a:t>Platforma dobrovoľníctva: </a:t>
            </a:r>
            <a:r>
              <a:rPr lang="sk-SK" dirty="0">
                <a:hlinkClick r:id="rId4"/>
              </a:rPr>
              <a:t>http://www.dobrovolnictvo.sk/</a:t>
            </a:r>
            <a:endParaRPr lang="sk-SK" dirty="0"/>
          </a:p>
          <a:p>
            <a:r>
              <a:rPr lang="sk-SK" dirty="0"/>
              <a:t>Centrum dobrovoľníctva BB: </a:t>
            </a:r>
            <a:r>
              <a:rPr lang="sk-SK" dirty="0">
                <a:hlinkClick r:id="rId5"/>
              </a:rPr>
              <a:t>http://www.centrumdobrovolnictva.sk/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Salto-youth</a:t>
            </a:r>
            <a:r>
              <a:rPr lang="sk-SK" dirty="0"/>
              <a:t>: </a:t>
            </a:r>
            <a:r>
              <a:rPr lang="sk-SK" dirty="0">
                <a:hlinkClick r:id="rId6"/>
              </a:rPr>
              <a:t>https://www.salto-youth.net/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Mladiinfo</a:t>
            </a:r>
            <a:r>
              <a:rPr lang="sk-SK" dirty="0"/>
              <a:t> Slovensko: </a:t>
            </a:r>
            <a:r>
              <a:rPr lang="sk-SK" dirty="0">
                <a:hlinkClick r:id="rId7"/>
              </a:rPr>
              <a:t>https://mladiinfo.sk/</a:t>
            </a:r>
            <a:endParaRPr lang="sk-SK" dirty="0"/>
          </a:p>
          <a:p>
            <a:r>
              <a:rPr lang="sk-SK" dirty="0"/>
              <a:t>FB a </a:t>
            </a:r>
            <a:r>
              <a:rPr lang="sk-SK" dirty="0" err="1"/>
              <a:t>instagram</a:t>
            </a:r>
            <a:r>
              <a:rPr lang="sk-SK" dirty="0"/>
              <a:t>: </a:t>
            </a:r>
            <a:r>
              <a:rPr lang="sk-SK" dirty="0" err="1"/>
              <a:t>Mladiinfo</a:t>
            </a:r>
            <a:r>
              <a:rPr lang="sk-SK" dirty="0"/>
              <a:t> Slovensko</a:t>
            </a: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4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C9AAA037-4541-407E-8655-36685432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02811B3-D855-46D3-93F8-1109026A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23</a:t>
            </a:fld>
            <a:endParaRPr lang="sk-SK"/>
          </a:p>
        </p:txBody>
      </p:sp>
      <p:pic>
        <p:nvPicPr>
          <p:cNvPr id="9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9" y="2303471"/>
            <a:ext cx="6615702" cy="22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8B6FE9-E218-4F77-A87C-7747728A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Čo robíme?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4A607F4-D88C-4BF9-9E07-BA2512BC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sk-SK" b="1" dirty="0" smtClean="0"/>
              <a:t>Informujeme</a:t>
            </a:r>
            <a:r>
              <a:rPr lang="sk-SK" dirty="0" smtClean="0"/>
              <a:t> mládež o vzdelávacích možnostiach.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sk-SK" b="1" dirty="0" smtClean="0"/>
              <a:t>Koordinujeme</a:t>
            </a:r>
            <a:r>
              <a:rPr lang="sk-SK" dirty="0" smtClean="0"/>
              <a:t> medzinárodných dobrovoľníkov pre slovenské organizácie (pomoc s akreditáciou, náborom, hosťovaním, </a:t>
            </a:r>
            <a:r>
              <a:rPr lang="sk-SK" dirty="0" err="1" smtClean="0"/>
              <a:t>mentorovnaím</a:t>
            </a:r>
            <a:r>
              <a:rPr lang="sk-SK" dirty="0" smtClean="0"/>
              <a:t>,..).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sk-SK" dirty="0" smtClean="0"/>
              <a:t> </a:t>
            </a:r>
            <a:r>
              <a:rPr lang="sk-SK" b="1" dirty="0" smtClean="0"/>
              <a:t>Vysielame</a:t>
            </a:r>
            <a:r>
              <a:rPr lang="sk-SK" dirty="0" smtClean="0"/>
              <a:t> slovenských dobrovoľníkov do zahraničia. </a:t>
            </a:r>
            <a:endParaRPr lang="en-US" dirty="0"/>
          </a:p>
          <a:p>
            <a:pPr lvl="0">
              <a:buClr>
                <a:schemeClr val="dk1"/>
              </a:buClr>
              <a:buSzPts val="3200"/>
            </a:pPr>
            <a:r>
              <a:rPr lang="sk-SK" b="1" dirty="0" smtClean="0"/>
              <a:t>Vzdelávame</a:t>
            </a:r>
            <a:r>
              <a:rPr lang="sk-SK" dirty="0" smtClean="0"/>
              <a:t> lokálnu mládež (</a:t>
            </a:r>
            <a:r>
              <a:rPr lang="sk-SK" dirty="0" err="1" smtClean="0"/>
              <a:t>Mladiinfo</a:t>
            </a:r>
            <a:r>
              <a:rPr lang="sk-SK" dirty="0" smtClean="0"/>
              <a:t> </a:t>
            </a:r>
            <a:r>
              <a:rPr lang="sk-SK" dirty="0" err="1" smtClean="0"/>
              <a:t>Ambassadors</a:t>
            </a:r>
            <a:r>
              <a:rPr lang="sk-SK" dirty="0" smtClean="0"/>
              <a:t>,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Impact</a:t>
            </a:r>
            <a:r>
              <a:rPr lang="sk-SK" dirty="0" smtClean="0"/>
              <a:t> </a:t>
            </a:r>
            <a:r>
              <a:rPr lang="sk-SK" dirty="0" err="1" smtClean="0"/>
              <a:t>Award</a:t>
            </a:r>
            <a:r>
              <a:rPr lang="sk-SK" dirty="0" smtClean="0"/>
              <a:t>, </a:t>
            </a:r>
            <a:r>
              <a:rPr lang="sk-SK" dirty="0" err="1" smtClean="0"/>
              <a:t>cultural</a:t>
            </a:r>
            <a:r>
              <a:rPr lang="sk-SK" dirty="0" smtClean="0"/>
              <a:t> </a:t>
            </a:r>
            <a:r>
              <a:rPr lang="sk-SK" dirty="0" err="1" smtClean="0"/>
              <a:t>evenings</a:t>
            </a:r>
            <a:r>
              <a:rPr lang="sk-SK" dirty="0" smtClean="0"/>
              <a:t>, </a:t>
            </a:r>
            <a:r>
              <a:rPr lang="sk-SK" dirty="0" err="1" smtClean="0"/>
              <a:t>language</a:t>
            </a:r>
            <a:r>
              <a:rPr lang="sk-SK" dirty="0" smtClean="0"/>
              <a:t> </a:t>
            </a:r>
            <a:r>
              <a:rPr lang="sk-SK" dirty="0" err="1" smtClean="0"/>
              <a:t>clubs</a:t>
            </a:r>
            <a:r>
              <a:rPr lang="sk-SK" dirty="0" smtClean="0"/>
              <a:t>, ...).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sk-SK" b="1" dirty="0" smtClean="0"/>
              <a:t>Organizujeme</a:t>
            </a:r>
            <a:r>
              <a:rPr lang="sk-SK" dirty="0" smtClean="0"/>
              <a:t> medzinárodné projekty pre mládež a pracovníkov s mládežou.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23C19C7C-945A-4380-84EF-10F2689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5BB2A646-F8AD-48FB-8B88-9502E0E1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0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22D55A9-F754-440F-9193-86C22A30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0BA98C8F-8364-4B94-9D6F-875B9177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4</a:t>
            </a:fld>
            <a:endParaRPr lang="sk-SK"/>
          </a:p>
        </p:txBody>
      </p:sp>
      <p:sp>
        <p:nvSpPr>
          <p:cNvPr id="9" name="Google Shape;111;p5"/>
          <p:cNvSpPr txBox="1">
            <a:spLocks/>
          </p:cNvSpPr>
          <p:nvPr/>
        </p:nvSpPr>
        <p:spPr>
          <a:xfrm>
            <a:off x="299278" y="2308138"/>
            <a:ext cx="4432778" cy="5942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B0F0"/>
              </a:buClr>
              <a:buSzPts val="4800"/>
              <a:buNone/>
            </a:pPr>
            <a:r>
              <a:rPr lang="sk-SK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Ako to robíme</a:t>
            </a:r>
            <a:r>
              <a:rPr lang="en-GB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endParaRPr lang="en-GB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Google Shape;112;p5"/>
          <p:cNvSpPr txBox="1"/>
          <p:nvPr/>
        </p:nvSpPr>
        <p:spPr>
          <a:xfrm>
            <a:off x="172278" y="3101009"/>
            <a:ext cx="32204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Google Shape;11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5590" y="463447"/>
            <a:ext cx="3220402" cy="91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4;p5"/>
          <p:cNvSpPr txBox="1"/>
          <p:nvPr/>
        </p:nvSpPr>
        <p:spPr>
          <a:xfrm>
            <a:off x="4406268" y="1492530"/>
            <a:ext cx="27990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exchanges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courses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partnerships</a:t>
            </a:r>
            <a:endParaRPr dirty="0"/>
          </a:p>
        </p:txBody>
      </p:sp>
      <p:pic>
        <p:nvPicPr>
          <p:cNvPr id="16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4064" y="4088855"/>
            <a:ext cx="3401928" cy="7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080" y="3833392"/>
            <a:ext cx="3051199" cy="1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4786" y="619898"/>
            <a:ext cx="2878053" cy="76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18;p5"/>
          <p:cNvSpPr txBox="1"/>
          <p:nvPr/>
        </p:nvSpPr>
        <p:spPr>
          <a:xfrm>
            <a:off x="8160094" y="1874435"/>
            <a:ext cx="40319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 and training for the NGOs</a:t>
            </a:r>
            <a:endParaRPr dirty="0"/>
          </a:p>
        </p:txBody>
      </p:sp>
      <p:sp>
        <p:nvSpPr>
          <p:cNvPr id="20" name="Google Shape;119;p5"/>
          <p:cNvSpPr txBox="1"/>
          <p:nvPr/>
        </p:nvSpPr>
        <p:spPr>
          <a:xfrm>
            <a:off x="797684" y="5103396"/>
            <a:ext cx="27990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Entrepreneurship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Awareness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Ideas-support</a:t>
            </a:r>
            <a:endParaRPr/>
          </a:p>
        </p:txBody>
      </p:sp>
      <p:sp>
        <p:nvSpPr>
          <p:cNvPr id="21" name="Google Shape;120;p5"/>
          <p:cNvSpPr txBox="1"/>
          <p:nvPr/>
        </p:nvSpPr>
        <p:spPr>
          <a:xfrm>
            <a:off x="4098640" y="5117896"/>
            <a:ext cx="27990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empowerment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Activism in the regions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 </a:t>
            </a:r>
            <a:endParaRPr dirty="0"/>
          </a:p>
        </p:txBody>
      </p:sp>
      <p:pic>
        <p:nvPicPr>
          <p:cNvPr id="24" name="Google Shape;123;p5"/>
          <p:cNvPicPr preferRelativeResize="0"/>
          <p:nvPr/>
        </p:nvPicPr>
        <p:blipFill rotWithShape="1">
          <a:blip r:embed="rId6">
            <a:alphaModFix/>
          </a:blip>
          <a:srcRect l="29916" t="37759" r="29091" b="38586"/>
          <a:stretch/>
        </p:blipFill>
        <p:spPr>
          <a:xfrm>
            <a:off x="8154786" y="4001948"/>
            <a:ext cx="3117272" cy="101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24;p5"/>
          <p:cNvSpPr txBox="1"/>
          <p:nvPr/>
        </p:nvSpPr>
        <p:spPr>
          <a:xfrm>
            <a:off x="8154786" y="5103396"/>
            <a:ext cx="27990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groups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education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Unemployment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 survey/ funding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49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FF"/>
                </a:solidFill>
              </a:rPr>
              <a:t>Dobrovoľníctvo v zahraniční</a:t>
            </a:r>
            <a:br>
              <a:rPr lang="sk-SK" sz="3600" dirty="0" smtClean="0">
                <a:solidFill>
                  <a:srgbClr val="FFFFFF"/>
                </a:solidFill>
              </a:rPr>
            </a:br>
            <a:r>
              <a:rPr lang="sk-SK" sz="3600" dirty="0" smtClean="0">
                <a:solidFill>
                  <a:srgbClr val="FFFFFF"/>
                </a:solidFill>
              </a:rPr>
              <a:t>Ako to funguje? </a:t>
            </a:r>
            <a:endParaRPr lang="sk-SK" sz="36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208" y="636190"/>
            <a:ext cx="7072227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sk-SK" dirty="0"/>
              <a:t>Skupinové aktivity (krátkodobé) 2 týždne – 2 mesiace</a:t>
            </a:r>
          </a:p>
          <a:p>
            <a:r>
              <a:rPr lang="sk-SK" dirty="0"/>
              <a:t>Individuálne aktivity (dlhodobé) 2 – 12 mesiacov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Len raz </a:t>
            </a:r>
          </a:p>
          <a:p>
            <a:r>
              <a:rPr lang="sk-SK" dirty="0"/>
              <a:t>Vek 18 – 30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Hľadanie podľa projektu</a:t>
            </a:r>
          </a:p>
          <a:p>
            <a:r>
              <a:rPr lang="sk-SK" dirty="0"/>
              <a:t>Hľadanie podľa organizácie</a:t>
            </a:r>
          </a:p>
          <a:p>
            <a:endParaRPr lang="sk-SK" dirty="0"/>
          </a:p>
          <a:p>
            <a:r>
              <a:rPr lang="sk-SK" dirty="0"/>
              <a:t>Vysielajúca </a:t>
            </a:r>
            <a:r>
              <a:rPr lang="sk-SK" dirty="0" err="1" smtClean="0"/>
              <a:t>ogranizácia</a:t>
            </a:r>
            <a:endParaRPr lang="sk-SK" dirty="0" smtClean="0"/>
          </a:p>
          <a:p>
            <a:r>
              <a:rPr lang="sk-SK" dirty="0" smtClean="0"/>
              <a:t>hosťujúca organizácia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5</a:t>
            </a:fld>
            <a:endParaRPr lang="sk-SK"/>
          </a:p>
        </p:txBody>
      </p:sp>
      <p:pic>
        <p:nvPicPr>
          <p:cNvPr id="15" name="Google Shape;1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609" y="4638237"/>
            <a:ext cx="2878053" cy="76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FFFF"/>
                </a:solidFill>
              </a:rPr>
              <a:t>Benefity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k-SK" dirty="0"/>
              <a:t>Zlepšenie jazykových zručností a naučenie sa nového jazyka</a:t>
            </a:r>
          </a:p>
          <a:p>
            <a:r>
              <a:rPr lang="sk-SK" dirty="0"/>
              <a:t>Spoznanie novej krajiny a kultúry</a:t>
            </a:r>
          </a:p>
          <a:p>
            <a:r>
              <a:rPr lang="sk-SK" dirty="0"/>
              <a:t>Zlepšenie sociálnych zručností: komunikácia, tímová práca, riešenie konfliktov, kritické myslenie a sebavyjadrenie</a:t>
            </a:r>
          </a:p>
          <a:p>
            <a:r>
              <a:rPr lang="sk-SK" dirty="0"/>
              <a:t>Stretnutie nových ľudí </a:t>
            </a:r>
          </a:p>
          <a:p>
            <a:r>
              <a:rPr lang="sk-SK" dirty="0"/>
              <a:t>Zábava a dobrodružstvo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  <p:pic>
        <p:nvPicPr>
          <p:cNvPr id="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5" y="4115295"/>
            <a:ext cx="2543175" cy="1800225"/>
          </a:xfrm>
          <a:prstGeom prst="roundRect">
            <a:avLst>
              <a:gd name="adj" fmla="val 16667"/>
            </a:avLst>
          </a:prstGeom>
          <a:ln cmpd="dbl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85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Príklady aktivít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71" y="210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sk-SK" dirty="0"/>
              <a:t>Kultúrne dedičstvo</a:t>
            </a:r>
            <a:endParaRPr lang="en-US" dirty="0"/>
          </a:p>
          <a:p>
            <a:pPr fontAlgn="base"/>
            <a:r>
              <a:rPr lang="sk-SK" dirty="0"/>
              <a:t>Sociálna inklúzia</a:t>
            </a:r>
            <a:endParaRPr lang="en-US" dirty="0"/>
          </a:p>
          <a:p>
            <a:pPr fontAlgn="base"/>
            <a:r>
              <a:rPr lang="sk-SK" dirty="0"/>
              <a:t>Integrácia migrantov</a:t>
            </a:r>
            <a:endParaRPr lang="en-US" dirty="0"/>
          </a:p>
          <a:p>
            <a:pPr fontAlgn="base"/>
            <a:r>
              <a:rPr lang="sk-SK" dirty="0"/>
              <a:t>Vzdelávanie</a:t>
            </a:r>
            <a:endParaRPr lang="en-US" dirty="0"/>
          </a:p>
          <a:p>
            <a:pPr fontAlgn="base"/>
            <a:r>
              <a:rPr lang="sk-SK" dirty="0"/>
              <a:t>Podpora lokálnej komunity</a:t>
            </a: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7</a:t>
            </a:fld>
            <a:endParaRPr lang="sk-SK"/>
          </a:p>
        </p:txBody>
      </p:sp>
      <p:pic>
        <p:nvPicPr>
          <p:cNvPr id="9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24" y="4342896"/>
            <a:ext cx="3168352" cy="1992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99" y="646832"/>
            <a:ext cx="3091063" cy="205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3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Moje skúsenosti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8</a:t>
            </a:fld>
            <a:endParaRPr lang="sk-SK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8" y="994073"/>
            <a:ext cx="6527005" cy="4895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5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60" y="803811"/>
            <a:ext cx="3200400" cy="330333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Moja EVS/ESC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3C234D-B552-454E-896D-716871DB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56" y="275047"/>
            <a:ext cx="6906491" cy="4360863"/>
          </a:xfrm>
        </p:spPr>
        <p:txBody>
          <a:bodyPr anchor="ctr">
            <a:normAutofit/>
          </a:bodyPr>
          <a:lstStyle/>
          <a:p>
            <a:r>
              <a:rPr lang="sk-SK" dirty="0"/>
              <a:t>Portugalsko , mesto </a:t>
            </a:r>
            <a:r>
              <a:rPr lang="sk-SK" dirty="0" err="1"/>
              <a:t>Braga</a:t>
            </a:r>
            <a:r>
              <a:rPr lang="sk-SK" dirty="0"/>
              <a:t> - 8 mesiacov</a:t>
            </a:r>
          </a:p>
          <a:p>
            <a:pPr marL="0" indent="0">
              <a:buNone/>
            </a:pPr>
            <a:r>
              <a:rPr lang="sk-SK" dirty="0"/>
              <a:t>   (marec – november 2018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Poľsko, mesto Štetín – 7 mesiacov</a:t>
            </a:r>
          </a:p>
          <a:p>
            <a:pPr marL="0" indent="0">
              <a:buNone/>
            </a:pPr>
            <a:r>
              <a:rPr lang="sk-SK" dirty="0"/>
              <a:t>   (január – august 2019)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9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9"/>
          <a:stretch/>
        </p:blipFill>
        <p:spPr>
          <a:xfrm>
            <a:off x="1643192" y="3694022"/>
            <a:ext cx="3995936" cy="254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0" y="3694024"/>
            <a:ext cx="4532662" cy="254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0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574</Words>
  <Application>Microsoft Office PowerPoint</Application>
  <PresentationFormat>Vlastná</PresentationFormat>
  <Paragraphs>144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balíka Office</vt:lpstr>
      <vt:lpstr>Dobrovoľnícke pobyty v zahraničí </vt:lpstr>
      <vt:lpstr>A member of Mladiinfo International network </vt:lpstr>
      <vt:lpstr>Čo robíme?</vt:lpstr>
      <vt:lpstr>Prezentácia programu PowerPoint</vt:lpstr>
      <vt:lpstr>Dobrovoľníctvo v zahraniční Ako to funguje? </vt:lpstr>
      <vt:lpstr>Benefity</vt:lpstr>
      <vt:lpstr>Príklady aktivít</vt:lpstr>
      <vt:lpstr>Moje skúsenosti</vt:lpstr>
      <vt:lpstr>Moja EVS/ESC</vt:lpstr>
      <vt:lpstr>Org. ADOC Braga, Portugalsko</vt:lpstr>
      <vt:lpstr>Spoznávanie kultúry</vt:lpstr>
      <vt:lpstr>Fetival Braga Romana </vt:lpstr>
      <vt:lpstr>Prezentácia programu PowerPoint</vt:lpstr>
      <vt:lpstr>Život v krajine a cestovanie</vt:lpstr>
      <vt:lpstr>Prezentácia programu PowerPoint</vt:lpstr>
      <vt:lpstr>Prezentácia programu PowerPoint</vt:lpstr>
      <vt:lpstr>Org. Stowarzyszenie Polites Szczecin (Štetín), Poľsko</vt:lpstr>
      <vt:lpstr>Zimné prázdniny</vt:lpstr>
      <vt:lpstr>Iné aktivity</vt:lpstr>
      <vt:lpstr>Prezentácia programu PowerPoint</vt:lpstr>
      <vt:lpstr>Nie je to len práca</vt:lpstr>
      <vt:lpstr>Informácie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Vašej prednášky/ pracovnej skupiny</dc:title>
  <dc:creator>Jakub Dvorský</dc:creator>
  <cp:lastModifiedBy>sobot</cp:lastModifiedBy>
  <cp:revision>21</cp:revision>
  <dcterms:created xsi:type="dcterms:W3CDTF">2020-10-21T11:40:07Z</dcterms:created>
  <dcterms:modified xsi:type="dcterms:W3CDTF">2020-10-22T18:22:41Z</dcterms:modified>
</cp:coreProperties>
</file>