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71" r:id="rId13"/>
    <p:sldId id="272" r:id="rId14"/>
    <p:sldId id="270" r:id="rId15"/>
    <p:sldId id="274" r:id="rId16"/>
    <p:sldId id="273" r:id="rId17"/>
    <p:sldId id="275" r:id="rId18"/>
    <p:sldId id="276" r:id="rId19"/>
    <p:sldId id="277" r:id="rId20"/>
    <p:sldId id="265" r:id="rId21"/>
    <p:sldId id="267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11E-3B91-484F-BD8E-7E3FC57A1536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9CFB-A2CA-4838-8D73-6F73953B20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8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EB39-A2EC-457E-AE3F-18844B24691C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D61A-1D5A-43E5-B634-94EB09690E61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2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1C9-0DDE-44D1-9218-7A494868DF2E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5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2F56-BA5A-4326-944C-AE2871CC567A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5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FDE4-39F2-465F-AE08-8B011ACCA85B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5BCA-E62B-499C-98B2-3A476E60F77E}" type="datetime1">
              <a:rPr lang="sk-SK" smtClean="0"/>
              <a:t>21. 10. 2020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2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E007-AE4E-4F06-BFB8-2E21F7757366}" type="datetime1">
              <a:rPr lang="sk-SK" smtClean="0"/>
              <a:t>21. 10. 2020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2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065-E024-4E75-9FD9-5A344A9FA809}" type="datetime1">
              <a:rPr lang="sk-SK" smtClean="0"/>
              <a:t>21. 10. 2020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7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FCF-B0FD-4BBD-B015-C8BD7A87BA7C}" type="datetime1">
              <a:rPr lang="sk-SK" smtClean="0"/>
              <a:t>21. 10. 2020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D63-EAFC-457A-B96B-A2E024FFCD79}" type="datetime1">
              <a:rPr lang="sk-SK" smtClean="0"/>
              <a:t>21. 10. 2020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82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0244-D28A-42F9-94BE-41874E3A4B06}" type="datetime1">
              <a:rPr lang="sk-SK" smtClean="0"/>
              <a:t>21. 10. 2020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6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5E8C-D319-4131-80A1-FF9CB3034E02}" type="datetime1">
              <a:rPr lang="sk-SK" smtClean="0"/>
              <a:t>21. 10. 2020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jpeg"/><Relationship Id="rId2" Type="http://schemas.openxmlformats.org/officeDocument/2006/relationships/image" Target="../media/image5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epolnohospodarstvo.sk/" TargetMode="External"/><Relationship Id="rId2" Type="http://schemas.openxmlformats.org/officeDocument/2006/relationships/hyperlink" Target="https://druziv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E8E4C195-FE4F-47F0-A51D-0E31F2BC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3665" y="679731"/>
            <a:ext cx="4953810" cy="23319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800" b="1" kern="1200" dirty="0">
                <a:latin typeface="+mj-lt"/>
                <a:ea typeface="+mj-ea"/>
                <a:cs typeface="+mj-cs"/>
              </a:rPr>
              <a:t>Sociálne poľnohospodárstvo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3665" y="5227455"/>
            <a:ext cx="4483804" cy="8574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XI. </a:t>
            </a:r>
            <a:r>
              <a:rPr lang="en-US" sz="1100" b="1" dirty="0" err="1"/>
              <a:t>Fórum</a:t>
            </a:r>
            <a:r>
              <a:rPr lang="en-US" sz="1100" b="1" dirty="0"/>
              <a:t> </a:t>
            </a:r>
            <a:r>
              <a:rPr lang="en-US" sz="1100" b="1" dirty="0" err="1"/>
              <a:t>Vidieckeho</a:t>
            </a:r>
            <a:r>
              <a:rPr lang="en-US" sz="1100" b="1" dirty="0"/>
              <a:t> </a:t>
            </a:r>
            <a:r>
              <a:rPr lang="en-US" sz="1100" b="1" dirty="0" err="1"/>
              <a:t>parlamentu</a:t>
            </a:r>
            <a:r>
              <a:rPr lang="en-US" sz="1100" b="1" dirty="0"/>
              <a:t> </a:t>
            </a:r>
            <a:r>
              <a:rPr lang="en-US" sz="1100" b="1" dirty="0" err="1"/>
              <a:t>na</a:t>
            </a:r>
            <a:r>
              <a:rPr lang="en-US" sz="1100" b="1" dirty="0"/>
              <a:t> </a:t>
            </a:r>
            <a:r>
              <a:rPr lang="en-US" sz="1100" b="1" dirty="0" err="1"/>
              <a:t>Slovensku</a:t>
            </a:r>
            <a:endParaRPr lang="en-US" sz="11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23.10.2020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Online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5" y="269325"/>
            <a:ext cx="5346416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A67EF4F6-81BD-4908-9373-7789396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6" name="Obrázok 5" descr="Obrázok, na ktorom je trávnik, vonkajšie, pole, ovca&#10;&#10;Automaticky generovaný popis">
            <a:extLst>
              <a:ext uri="{FF2B5EF4-FFF2-40B4-BE49-F238E27FC236}">
                <a16:creationId xmlns:a16="http://schemas.microsoft.com/office/drawing/2014/main" id="{9A8A76DD-97D1-44B7-A9B3-A3269FCA0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-1" b="-1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id="{CF7BCBFA-9618-456E-B07A-BD9247F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XI. Fórum Vidieckeho parlamentu na Slovensku</a:t>
            </a:r>
            <a:r>
              <a:rPr lang="sk-SK" dirty="0"/>
              <a:t>   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0E7287C2-4B32-4E98-BE70-4FCBEE1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1</a:t>
            </a:fld>
            <a:endParaRPr lang="sk-SK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6AD41E-B43A-4C28-AB18-E8FA8CB5E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77" y="3352563"/>
            <a:ext cx="1164785" cy="14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Prínosy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pre región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10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DE36D8-7476-4BCF-86B4-555CE7989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30" name="BlokTextu 43">
            <a:extLst>
              <a:ext uri="{FF2B5EF4-FFF2-40B4-BE49-F238E27FC236}">
                <a16:creationId xmlns:a16="http://schemas.microsoft.com/office/drawing/2014/main" id="{5D164C39-BC73-46F6-A7D9-3D983A3E9C41}"/>
              </a:ext>
            </a:extLst>
          </p:cNvPr>
          <p:cNvSpPr txBox="1"/>
          <p:nvPr/>
        </p:nvSpPr>
        <p:spPr>
          <a:xfrm>
            <a:off x="6910636" y="1877945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Prepojenie miest a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vidieka</a:t>
            </a:r>
          </a:p>
        </p:txBody>
      </p:sp>
      <p:sp>
        <p:nvSpPr>
          <p:cNvPr id="31" name="BlokTextu 44">
            <a:extLst>
              <a:ext uri="{FF2B5EF4-FFF2-40B4-BE49-F238E27FC236}">
                <a16:creationId xmlns:a16="http://schemas.microsoft.com/office/drawing/2014/main" id="{DF36F7AC-7DD1-40EB-BA89-11B7EBC66128}"/>
              </a:ext>
            </a:extLst>
          </p:cNvPr>
          <p:cNvSpPr txBox="1"/>
          <p:nvPr/>
        </p:nvSpPr>
        <p:spPr>
          <a:xfrm>
            <a:off x="4152055" y="3867965"/>
            <a:ext cx="127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Búranie 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predsudkov</a:t>
            </a:r>
          </a:p>
        </p:txBody>
      </p:sp>
      <p:sp>
        <p:nvSpPr>
          <p:cNvPr id="37" name="BlokTextu 45">
            <a:extLst>
              <a:ext uri="{FF2B5EF4-FFF2-40B4-BE49-F238E27FC236}">
                <a16:creationId xmlns:a16="http://schemas.microsoft.com/office/drawing/2014/main" id="{2C28B925-AC96-4596-9206-8DC38BF00F39}"/>
              </a:ext>
            </a:extLst>
          </p:cNvPr>
          <p:cNvSpPr txBox="1"/>
          <p:nvPr/>
        </p:nvSpPr>
        <p:spPr>
          <a:xfrm>
            <a:off x="4911862" y="22761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Spoločenský život</a:t>
            </a:r>
          </a:p>
        </p:txBody>
      </p:sp>
      <p:sp>
        <p:nvSpPr>
          <p:cNvPr id="53" name="BlokTextu 46">
            <a:extLst>
              <a:ext uri="{FF2B5EF4-FFF2-40B4-BE49-F238E27FC236}">
                <a16:creationId xmlns:a16="http://schemas.microsoft.com/office/drawing/2014/main" id="{D1324E93-FE0F-4AFF-B17B-8E6E9FEE6D7D}"/>
              </a:ext>
            </a:extLst>
          </p:cNvPr>
          <p:cNvSpPr txBox="1"/>
          <p:nvPr/>
        </p:nvSpPr>
        <p:spPr>
          <a:xfrm>
            <a:off x="5372214" y="535516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Dostupné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soc. služby</a:t>
            </a:r>
          </a:p>
        </p:txBody>
      </p:sp>
      <p:sp>
        <p:nvSpPr>
          <p:cNvPr id="54" name="BlokTextu 47">
            <a:extLst>
              <a:ext uri="{FF2B5EF4-FFF2-40B4-BE49-F238E27FC236}">
                <a16:creationId xmlns:a16="http://schemas.microsoft.com/office/drawing/2014/main" id="{86840FA9-95D0-48B5-997F-97473452E95F}"/>
              </a:ext>
            </a:extLst>
          </p:cNvPr>
          <p:cNvSpPr txBox="1"/>
          <p:nvPr/>
        </p:nvSpPr>
        <p:spPr>
          <a:xfrm>
            <a:off x="8755508" y="523330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Lokálna ekonomika</a:t>
            </a:r>
          </a:p>
        </p:txBody>
      </p:sp>
      <p:sp>
        <p:nvSpPr>
          <p:cNvPr id="56" name="BlokTextu 49">
            <a:extLst>
              <a:ext uri="{FF2B5EF4-FFF2-40B4-BE49-F238E27FC236}">
                <a16:creationId xmlns:a16="http://schemas.microsoft.com/office/drawing/2014/main" id="{A47A5D79-C37F-48D7-B2DD-DB40C398E345}"/>
              </a:ext>
            </a:extLst>
          </p:cNvPr>
          <p:cNvSpPr txBox="1"/>
          <p:nvPr/>
        </p:nvSpPr>
        <p:spPr>
          <a:xfrm>
            <a:off x="10393264" y="3628767"/>
            <a:ext cx="149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Lokálna 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zamestnanosť</a:t>
            </a:r>
          </a:p>
        </p:txBody>
      </p:sp>
      <p:sp>
        <p:nvSpPr>
          <p:cNvPr id="57" name="BlokTextu 50">
            <a:extLst>
              <a:ext uri="{FF2B5EF4-FFF2-40B4-BE49-F238E27FC236}">
                <a16:creationId xmlns:a16="http://schemas.microsoft.com/office/drawing/2014/main" id="{EAB1FE0F-3098-456D-B70E-C6527FB45970}"/>
              </a:ext>
            </a:extLst>
          </p:cNvPr>
          <p:cNvSpPr txBox="1"/>
          <p:nvPr/>
        </p:nvSpPr>
        <p:spPr>
          <a:xfrm>
            <a:off x="6595677" y="5843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Úspora verejných financií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B6307ED1-5D01-41F3-B942-BA881932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85" y="2941153"/>
            <a:ext cx="1653344" cy="15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BlokTextu 52">
            <a:extLst>
              <a:ext uri="{FF2B5EF4-FFF2-40B4-BE49-F238E27FC236}">
                <a16:creationId xmlns:a16="http://schemas.microsoft.com/office/drawing/2014/main" id="{F7B46559-D1FF-4532-923F-FC9C55BC1256}"/>
              </a:ext>
            </a:extLst>
          </p:cNvPr>
          <p:cNvSpPr txBox="1"/>
          <p:nvPr/>
        </p:nvSpPr>
        <p:spPr>
          <a:xfrm>
            <a:off x="8894462" y="23574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Ochrana krajiny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5D5543E9-4983-4E37-A7CE-310E5A35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98" y="4129284"/>
            <a:ext cx="1261010" cy="11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7C88F24A-B29C-4057-BE05-9D2DA266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15" y="4729345"/>
            <a:ext cx="1178841" cy="117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F97C6886-6279-4C3F-B165-20648AC4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87" y="1266470"/>
            <a:ext cx="1174031" cy="12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9B612A89-2D01-4EB9-8DC7-A82297AD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27" y="715180"/>
            <a:ext cx="1217861" cy="12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03EE795B-BC52-4E2A-9362-0DDE3003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65" y="2437834"/>
            <a:ext cx="1222949" cy="12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C84F668D-2EF6-4ACF-84ED-65E351A6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82" y="1155029"/>
            <a:ext cx="1202423" cy="12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0">
            <a:extLst>
              <a:ext uri="{FF2B5EF4-FFF2-40B4-BE49-F238E27FC236}">
                <a16:creationId xmlns:a16="http://schemas.microsoft.com/office/drawing/2014/main" id="{838E4DC2-EFD7-457E-BA6A-538C604D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4" y="2689125"/>
            <a:ext cx="1230966" cy="12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1">
            <a:extLst>
              <a:ext uri="{FF2B5EF4-FFF2-40B4-BE49-F238E27FC236}">
                <a16:creationId xmlns:a16="http://schemas.microsoft.com/office/drawing/2014/main" id="{F8CF5922-3244-4560-9221-8BE0F89B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62" y="4165145"/>
            <a:ext cx="1218665" cy="12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7" grpId="0"/>
      <p:bldP spid="53" grpId="0"/>
      <p:bldP spid="54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Vývoj na Slovensku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11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pic>
        <p:nvPicPr>
          <p:cNvPr id="15" name="Picture 7" descr="C:\Users\hawk\Documents\DRUŽIVA\projekty\00_naše\SocInGr\grafika\logosforvideo2.jpg">
            <a:extLst>
              <a:ext uri="{FF2B5EF4-FFF2-40B4-BE49-F238E27FC236}">
                <a16:creationId xmlns:a16="http://schemas.microsoft.com/office/drawing/2014/main" id="{1F3B7699-EE16-4AC6-AF1B-40F54D33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97" y="2823579"/>
            <a:ext cx="5903484" cy="33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hawk\Documents\DRUŽIVA\projekty\00_naše\SocInGr\foto\Bercel\DSCF8162.JPG">
            <a:extLst>
              <a:ext uri="{FF2B5EF4-FFF2-40B4-BE49-F238E27FC236}">
                <a16:creationId xmlns:a16="http://schemas.microsoft.com/office/drawing/2014/main" id="{F689A428-69EB-4553-889A-1BFBF784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85" y="1713939"/>
            <a:ext cx="2182500" cy="1658157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hawk\Documents\DRUŽIVA\projekty\00_naše\SocInGr\foto\SocInGr pictures\Study trip CZ\IMG_0045.JPG">
            <a:extLst>
              <a:ext uri="{FF2B5EF4-FFF2-40B4-BE49-F238E27FC236}">
                <a16:creationId xmlns:a16="http://schemas.microsoft.com/office/drawing/2014/main" id="{EDD7A52E-D8C3-4455-8B70-7FD11BA3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28" y="3769900"/>
            <a:ext cx="2182500" cy="1454589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hawk\Documents\DRUŽIVA\projekty\00_naše\SocInGr\foto\Bercel\DSCF8621.JPG">
            <a:extLst>
              <a:ext uri="{FF2B5EF4-FFF2-40B4-BE49-F238E27FC236}">
                <a16:creationId xmlns:a16="http://schemas.microsoft.com/office/drawing/2014/main" id="{E56E1E8D-3376-4FF4-BF35-4180C671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62" y="457594"/>
            <a:ext cx="2210876" cy="1658157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hawk\Documents\DRUŽIVA\projekty\00_naše\SocInGr\foto\Bercel\DSCF8112.JPG">
            <a:extLst>
              <a:ext uri="{FF2B5EF4-FFF2-40B4-BE49-F238E27FC236}">
                <a16:creationId xmlns:a16="http://schemas.microsoft.com/office/drawing/2014/main" id="{A5E2533E-ADDD-4FE6-B40B-40D8F4C2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50" y="1725995"/>
            <a:ext cx="2208409" cy="1658157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:\Pictures\01_TRIEDENÉ OBRÁZKY\NÁLEPKY, ŠTÍTKY\Stickers Collection 53 [Převedený].png">
            <a:extLst>
              <a:ext uri="{FF2B5EF4-FFF2-40B4-BE49-F238E27FC236}">
                <a16:creationId xmlns:a16="http://schemas.microsoft.com/office/drawing/2014/main" id="{BD581CA9-B77B-46B2-B121-1204B98D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822">
            <a:off x="9839313" y="5101107"/>
            <a:ext cx="1591535" cy="108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lokTextu 3">
            <a:extLst>
              <a:ext uri="{FF2B5EF4-FFF2-40B4-BE49-F238E27FC236}">
                <a16:creationId xmlns:a16="http://schemas.microsoft.com/office/drawing/2014/main" id="{A2C77C6F-9FC7-440B-A74D-682A550D5788}"/>
              </a:ext>
            </a:extLst>
          </p:cNvPr>
          <p:cNvSpPr txBox="1"/>
          <p:nvPr/>
        </p:nvSpPr>
        <p:spPr>
          <a:xfrm rot="876124">
            <a:off x="10165679" y="5265818"/>
            <a:ext cx="10135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500" spc="-150" dirty="0">
                <a:solidFill>
                  <a:schemeClr val="bg1"/>
                </a:solidFill>
                <a:latin typeface="Arial Black" pitchFamily="34" charset="0"/>
              </a:rPr>
              <a:t>2017</a:t>
            </a:r>
          </a:p>
          <a:p>
            <a:pPr>
              <a:defRPr/>
            </a:pPr>
            <a:r>
              <a:rPr lang="sk-SK" sz="2500" spc="-150" dirty="0">
                <a:solidFill>
                  <a:schemeClr val="bg1"/>
                </a:solidFill>
                <a:latin typeface="Arial Black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9016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Vývoj na Slovensku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12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7" name="AutoShape 2" descr="VÃ½sledok vyhÄ¾adÃ¡vania obrÃ¡zkov pre dopyt social farming in visegrad">
            <a:extLst>
              <a:ext uri="{FF2B5EF4-FFF2-40B4-BE49-F238E27FC236}">
                <a16:creationId xmlns:a16="http://schemas.microsoft.com/office/drawing/2014/main" id="{1B82BDFD-FC85-4048-9D89-13DBC81F0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193" y="-172017"/>
            <a:ext cx="249180" cy="24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sz="2143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AF54DA4-5255-48C1-A88D-EABB89A4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37" y="234804"/>
            <a:ext cx="2727999" cy="23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 descr="C:\Users\hawk\Documents\DRUŽIVA\články, texty\Soc.polnohospodarstvo\Social farms in VF\SFinVC.jpg">
            <a:extLst>
              <a:ext uri="{FF2B5EF4-FFF2-40B4-BE49-F238E27FC236}">
                <a16:creationId xmlns:a16="http://schemas.microsoft.com/office/drawing/2014/main" id="{1CA2663E-C4D8-4970-956F-F6BDE9E7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17" y="1061339"/>
            <a:ext cx="4167271" cy="45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hawk\Documents\DRUŽIVA\projekty\00_naše\SocInGr\vf_logo_color_72.jpg">
            <a:extLst>
              <a:ext uri="{FF2B5EF4-FFF2-40B4-BE49-F238E27FC236}">
                <a16:creationId xmlns:a16="http://schemas.microsoft.com/office/drawing/2014/main" id="{AFD07985-5C5E-49A6-B41E-4D0CBD85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8" y="4954369"/>
            <a:ext cx="2463246" cy="94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C:\Users\hawk\Documents\DRUŽIVA\grafika\rôzne\FAPZ-logo-farebne.jpg">
            <a:extLst>
              <a:ext uri="{FF2B5EF4-FFF2-40B4-BE49-F238E27FC236}">
                <a16:creationId xmlns:a16="http://schemas.microsoft.com/office/drawing/2014/main" id="{9777CB43-FBAE-4F9D-9A2C-8A87872E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56" y="2946311"/>
            <a:ext cx="1544395" cy="15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I:\Pictures\01_TRIEDENÉ OBRÁZKY\NÁLEPKY, ŠTÍTKY\Stickers Collection 53 [Převedený].png">
            <a:extLst>
              <a:ext uri="{FF2B5EF4-FFF2-40B4-BE49-F238E27FC236}">
                <a16:creationId xmlns:a16="http://schemas.microsoft.com/office/drawing/2014/main" id="{A9A20DD3-78BD-4144-A0E3-8EBAC6B5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822">
            <a:off x="9836939" y="5043697"/>
            <a:ext cx="1675475" cy="114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BlokTextu 9">
            <a:extLst>
              <a:ext uri="{FF2B5EF4-FFF2-40B4-BE49-F238E27FC236}">
                <a16:creationId xmlns:a16="http://schemas.microsoft.com/office/drawing/2014/main" id="{DAF9DA19-D59A-41E7-921E-14943B727E06}"/>
              </a:ext>
            </a:extLst>
          </p:cNvPr>
          <p:cNvSpPr txBox="1"/>
          <p:nvPr/>
        </p:nvSpPr>
        <p:spPr>
          <a:xfrm rot="876124">
            <a:off x="10238669" y="5254777"/>
            <a:ext cx="10842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500" spc="-150" dirty="0">
                <a:solidFill>
                  <a:schemeClr val="bg1"/>
                </a:solidFill>
                <a:latin typeface="Arial Black" pitchFamily="34" charset="0"/>
              </a:rPr>
              <a:t>2016</a:t>
            </a:r>
          </a:p>
          <a:p>
            <a:pPr>
              <a:defRPr/>
            </a:pPr>
            <a:r>
              <a:rPr lang="sk-SK" sz="2500" spc="-150" dirty="0">
                <a:solidFill>
                  <a:schemeClr val="bg1"/>
                </a:solidFill>
                <a:latin typeface="Arial Black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88015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Vývoj na Slovensku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13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7" name="AutoShape 2" descr="VÃ½sledok vyhÄ¾adÃ¡vania obrÃ¡zkov pre dopyt social farming in visegrad">
            <a:extLst>
              <a:ext uri="{FF2B5EF4-FFF2-40B4-BE49-F238E27FC236}">
                <a16:creationId xmlns:a16="http://schemas.microsoft.com/office/drawing/2014/main" id="{1B82BDFD-FC85-4048-9D89-13DBC81F0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193" y="-172017"/>
            <a:ext cx="249180" cy="24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sz="2143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22B8D499-D51A-4DE2-9BE7-7840B10F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36" y="5456266"/>
            <a:ext cx="17859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aoblený obdĺžnik 4">
            <a:extLst>
              <a:ext uri="{FF2B5EF4-FFF2-40B4-BE49-F238E27FC236}">
                <a16:creationId xmlns:a16="http://schemas.microsoft.com/office/drawing/2014/main" id="{49AE1241-2374-441E-A1E1-DB0179ED4E4E}"/>
              </a:ext>
            </a:extLst>
          </p:cNvPr>
          <p:cNvSpPr/>
          <p:nvPr/>
        </p:nvSpPr>
        <p:spPr bwMode="auto">
          <a:xfrm>
            <a:off x="5777904" y="2830215"/>
            <a:ext cx="3672408" cy="106418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k-SK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1BB8E77-5AF9-4AF3-A16C-06A7740E8379}"/>
              </a:ext>
            </a:extLst>
          </p:cNvPr>
          <p:cNvSpPr txBox="1">
            <a:spLocks noChangeArrowheads="1"/>
          </p:cNvSpPr>
          <p:nvPr/>
        </p:nvSpPr>
        <p:spPr>
          <a:xfrm>
            <a:off x="5983609" y="2830910"/>
            <a:ext cx="3251200" cy="96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k-SK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Pracovná skupina </a:t>
            </a:r>
            <a:br>
              <a:rPr lang="sk-SK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SP na Slovensku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8EA87502-8464-490B-9FC4-F5C48792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405" y="4673799"/>
            <a:ext cx="94297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D96FC1B-5A95-4293-B200-84A4D953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67" y="389683"/>
            <a:ext cx="107791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0199BFA9-A288-45AA-82F2-B52BF105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83" y="1668790"/>
            <a:ext cx="14382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6EE5F8CA-1E7D-4407-AFD3-DA1D32A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34" y="2245692"/>
            <a:ext cx="86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BlokTextu 5">
            <a:extLst>
              <a:ext uri="{FF2B5EF4-FFF2-40B4-BE49-F238E27FC236}">
                <a16:creationId xmlns:a16="http://schemas.microsoft.com/office/drawing/2014/main" id="{27BA8596-2FEA-4309-9B20-9C2708EE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16" y="3019942"/>
            <a:ext cx="101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sk-SK" sz="1200" dirty="0"/>
              <a:t>SVATOBOR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156324A-46D6-4FAF-B9A1-9864F4AA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79" y="2950697"/>
            <a:ext cx="13350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541DDE36-0B04-4C6C-953F-FF7BB226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964">
            <a:off x="6365661" y="1242429"/>
            <a:ext cx="796411" cy="36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Skupina 8">
            <a:extLst>
              <a:ext uri="{FF2B5EF4-FFF2-40B4-BE49-F238E27FC236}">
                <a16:creationId xmlns:a16="http://schemas.microsoft.com/office/drawing/2014/main" id="{2924EBFE-1E8D-4E3C-B5AC-096A713FE02C}"/>
              </a:ext>
            </a:extLst>
          </p:cNvPr>
          <p:cNvGrpSpPr>
            <a:grpSpLocks/>
          </p:cNvGrpSpPr>
          <p:nvPr/>
        </p:nvGrpSpPr>
        <p:grpSpPr bwMode="auto">
          <a:xfrm>
            <a:off x="7312768" y="1209278"/>
            <a:ext cx="1397000" cy="1166813"/>
            <a:chOff x="6084168" y="2793642"/>
            <a:chExt cx="1398140" cy="1166203"/>
          </a:xfrm>
        </p:grpSpPr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22D58F50-FA11-42A5-8B67-07C7F4875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264" y="2793642"/>
              <a:ext cx="859949" cy="612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BlokTextu 6">
              <a:extLst>
                <a:ext uri="{FF2B5EF4-FFF2-40B4-BE49-F238E27FC236}">
                  <a16:creationId xmlns:a16="http://schemas.microsoft.com/office/drawing/2014/main" id="{BDDAB078-B4CF-4800-9D52-7A9CCD190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168" y="3405847"/>
              <a:ext cx="139814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sk-SK" sz="1000"/>
                <a:t>Regionálne centrum </a:t>
              </a:r>
            </a:p>
            <a:p>
              <a:pPr algn="ctr" eaLnBrk="1" hangingPunct="1"/>
              <a:r>
                <a:rPr lang="sk-SK" sz="1000"/>
                <a:t>sociálnej ekonomiky </a:t>
              </a:r>
            </a:p>
            <a:p>
              <a:pPr algn="ctr" eaLnBrk="1" hangingPunct="1"/>
              <a:r>
                <a:rPr lang="sk-SK" sz="1000"/>
                <a:t>Banská Bystrica</a:t>
              </a:r>
            </a:p>
          </p:txBody>
        </p:sp>
      </p:grpSp>
      <p:pic>
        <p:nvPicPr>
          <p:cNvPr id="37" name="Picture 13">
            <a:extLst>
              <a:ext uri="{FF2B5EF4-FFF2-40B4-BE49-F238E27FC236}">
                <a16:creationId xmlns:a16="http://schemas.microsoft.com/office/drawing/2014/main" id="{2861523D-DBC3-4FAA-B8EF-15894F03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97" y="578991"/>
            <a:ext cx="14382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E3E07970-81E5-4899-9D88-08073091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3558" r="7623" b="10750"/>
          <a:stretch>
            <a:fillRect/>
          </a:stretch>
        </p:blipFill>
        <p:spPr bwMode="auto">
          <a:xfrm rot="20452507">
            <a:off x="5601022" y="1652985"/>
            <a:ext cx="1217612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DB9442F9-9E5A-49DB-8065-E10EEDCE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272" y="4302522"/>
            <a:ext cx="70675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sk-SK" sz="2800">
                <a:solidFill>
                  <a:srgbClr val="003A00"/>
                </a:solidFill>
                <a:ea typeface="Microsoft YaHei" pitchFamily="34" charset="-122"/>
              </a:rPr>
              <a:t>Členmi sú zástupcovia: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2FA7EA4D-4F9C-4990-9B15-F7C84BBC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072" y="4859735"/>
            <a:ext cx="21399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k-SK">
                <a:solidFill>
                  <a:srgbClr val="003A00"/>
                </a:solidFill>
                <a:ea typeface="Microsoft YaHei" pitchFamily="34" charset="-122"/>
              </a:rPr>
              <a:t>3 univerzít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k-SK">
                <a:solidFill>
                  <a:srgbClr val="003A00"/>
                </a:solidFill>
                <a:ea typeface="Microsoft YaHei" pitchFamily="34" charset="-122"/>
              </a:rPr>
              <a:t>verejnej správy</a:t>
            </a:r>
          </a:p>
        </p:txBody>
      </p:sp>
      <p:sp>
        <p:nvSpPr>
          <p:cNvPr id="41" name="BlokTextu 29">
            <a:extLst>
              <a:ext uri="{FF2B5EF4-FFF2-40B4-BE49-F238E27FC236}">
                <a16:creationId xmlns:a16="http://schemas.microsoft.com/office/drawing/2014/main" id="{9338E0CE-694C-4A12-849F-542B8E4872E3}"/>
              </a:ext>
            </a:extLst>
          </p:cNvPr>
          <p:cNvSpPr txBox="1"/>
          <p:nvPr/>
        </p:nvSpPr>
        <p:spPr>
          <a:xfrm>
            <a:off x="7712397" y="4859735"/>
            <a:ext cx="32400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sk-SK" dirty="0">
                <a:solidFill>
                  <a:srgbClr val="003A00"/>
                </a:solidFill>
              </a:rPr>
              <a:t>mimovládneho sektora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k-SK" dirty="0">
                <a:solidFill>
                  <a:srgbClr val="003A00"/>
                </a:solidFill>
              </a:rPr>
              <a:t>realizátorov SP v praxi</a:t>
            </a:r>
          </a:p>
          <a:p>
            <a:pPr>
              <a:defRPr/>
            </a:pPr>
            <a:endParaRPr lang="sk-SK" dirty="0">
              <a:solidFill>
                <a:srgbClr val="003A00"/>
              </a:solidFill>
            </a:endParaRPr>
          </a:p>
        </p:txBody>
      </p:sp>
      <p:sp>
        <p:nvSpPr>
          <p:cNvPr id="42" name="BlokTextu 1">
            <a:extLst>
              <a:ext uri="{FF2B5EF4-FFF2-40B4-BE49-F238E27FC236}">
                <a16:creationId xmlns:a16="http://schemas.microsoft.com/office/drawing/2014/main" id="{AE0167A0-80BD-42C7-8227-C39EA69889E1}"/>
              </a:ext>
            </a:extLst>
          </p:cNvPr>
          <p:cNvSpPr txBox="1"/>
          <p:nvPr/>
        </p:nvSpPr>
        <p:spPr>
          <a:xfrm rot="21013688">
            <a:off x="4152132" y="1613351"/>
            <a:ext cx="16891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K</a:t>
            </a:r>
            <a:r>
              <a:rPr lang="sk-SK" sz="1200" cap="all" dirty="0">
                <a:solidFill>
                  <a:srgbClr val="00B050"/>
                </a:solidFill>
                <a:latin typeface="Adobe Fan Heiti Std B" pitchFamily="34" charset="-128"/>
                <a:ea typeface="Adobe Fan Heiti Std B" pitchFamily="34" charset="-128"/>
              </a:rPr>
              <a:t>RESŤAN NA VIDIEKU</a:t>
            </a:r>
            <a:endParaRPr lang="sk-SK" sz="1200" dirty="0">
              <a:solidFill>
                <a:srgbClr val="00B05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id="{F8B7C5FF-BE3F-478B-90E4-14E69E62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3" y="409353"/>
            <a:ext cx="1665419" cy="58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C274B351-BBEB-49AE-8C08-CF504925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070">
            <a:off x="9735124" y="3729262"/>
            <a:ext cx="1715146" cy="5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https://www.asseslovakia.sk/wp-content/uploads/2020/08/asset-logo-new-2.png">
            <a:extLst>
              <a:ext uri="{FF2B5EF4-FFF2-40B4-BE49-F238E27FC236}">
                <a16:creationId xmlns:a16="http://schemas.microsoft.com/office/drawing/2014/main" id="{8258B448-8A27-4777-A134-8F8DBAE0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56" y="5614008"/>
            <a:ext cx="785095" cy="7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liancia pre sociálnu ekonomiku na Slovensku">
            <a:extLst>
              <a:ext uri="{FF2B5EF4-FFF2-40B4-BE49-F238E27FC236}">
                <a16:creationId xmlns:a16="http://schemas.microsoft.com/office/drawing/2014/main" id="{14A51B42-2CD7-415A-B612-B4C72B85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600">
            <a:off x="9509705" y="1137600"/>
            <a:ext cx="2326758" cy="6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ADBF47C-2E6F-49CF-8390-817137AB9FED}"/>
              </a:ext>
            </a:extLst>
          </p:cNvPr>
          <p:cNvGrpSpPr/>
          <p:nvPr/>
        </p:nvGrpSpPr>
        <p:grpSpPr>
          <a:xfrm rot="403480">
            <a:off x="4376235" y="3636031"/>
            <a:ext cx="1154088" cy="1382292"/>
            <a:chOff x="10161188" y="490334"/>
            <a:chExt cx="1154088" cy="1382292"/>
          </a:xfrm>
        </p:grpSpPr>
        <p:pic>
          <p:nvPicPr>
            <p:cNvPr id="48" name="Picture 6" descr="Zvierata a ludia navzajom - logo">
              <a:extLst>
                <a:ext uri="{FF2B5EF4-FFF2-40B4-BE49-F238E27FC236}">
                  <a16:creationId xmlns:a16="http://schemas.microsoft.com/office/drawing/2014/main" id="{558BAF7D-BF08-447C-827A-3C9750226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4119" y="490334"/>
              <a:ext cx="679427" cy="67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F513ED8-3AA2-462D-A7EF-2DBFB3FCB118}"/>
                </a:ext>
              </a:extLst>
            </p:cNvPr>
            <p:cNvSpPr txBox="1"/>
            <p:nvPr/>
          </p:nvSpPr>
          <p:spPr>
            <a:xfrm>
              <a:off x="10161188" y="1195518"/>
              <a:ext cx="11540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b="1" dirty="0"/>
                <a:t>Zvieratá a ľudia </a:t>
              </a:r>
            </a:p>
            <a:p>
              <a:pPr algn="ctr"/>
              <a:r>
                <a:rPr lang="sk-SK" sz="1000" b="1" dirty="0"/>
                <a:t>navzájom</a:t>
              </a:r>
            </a:p>
            <a:p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86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14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45284636-82A0-46CE-8C57-7C066AB4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Vývoj na Slovensku</a:t>
            </a:r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49AE1D3D-1753-41E9-927B-E348CE037CAD}"/>
              </a:ext>
            </a:extLst>
          </p:cNvPr>
          <p:cNvSpPr txBox="1">
            <a:spLocks/>
          </p:cNvSpPr>
          <p:nvPr/>
        </p:nvSpPr>
        <p:spPr>
          <a:xfrm>
            <a:off x="4009938" y="910410"/>
            <a:ext cx="7645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Projekt „Zahájenie rozvoja sociálneho poľnohospodárstva na Slovensku“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FF9AD2AA-C137-4743-8A1C-5F2E88C5B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5871" y="2479967"/>
            <a:ext cx="7147927" cy="37692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sk-SK" sz="4000" dirty="0" err="1"/>
              <a:t>Active</a:t>
            </a:r>
            <a:r>
              <a:rPr lang="sk-SK" sz="4000" dirty="0"/>
              <a:t> </a:t>
            </a:r>
            <a:r>
              <a:rPr lang="sk-SK" sz="4000" dirty="0" err="1"/>
              <a:t>Citizens</a:t>
            </a:r>
            <a:r>
              <a:rPr lang="sk-SK" sz="4000" dirty="0"/>
              <a:t> </a:t>
            </a:r>
            <a:r>
              <a:rPr lang="sk-SK" sz="4000" dirty="0" err="1"/>
              <a:t>Fund</a:t>
            </a:r>
            <a:endParaRPr lang="sk-SK" sz="4000" dirty="0"/>
          </a:p>
          <a:p>
            <a:pPr>
              <a:lnSpc>
                <a:spcPct val="170000"/>
              </a:lnSpc>
            </a:pPr>
            <a:r>
              <a:rPr lang="sk-SK" sz="4000" dirty="0"/>
              <a:t>1.6.2020 - 30.11.2021</a:t>
            </a:r>
          </a:p>
          <a:p>
            <a:pPr>
              <a:lnSpc>
                <a:spcPct val="170000"/>
              </a:lnSpc>
            </a:pPr>
            <a:r>
              <a:rPr lang="nn-NO" sz="4000" dirty="0"/>
              <a:t>Partner: Høgskulen for landbruk og bygdeutvikling</a:t>
            </a:r>
            <a:r>
              <a:rPr lang="sk-SK" sz="4000" dirty="0"/>
              <a:t> </a:t>
            </a:r>
            <a:r>
              <a:rPr lang="nn-NO" sz="4000" dirty="0"/>
              <a:t>(Univerzita zeleného rozvoja)</a:t>
            </a:r>
            <a:r>
              <a:rPr lang="sk-SK" sz="4000" dirty="0"/>
              <a:t> - Nórsko</a:t>
            </a:r>
            <a:endParaRPr lang="nn-NO" sz="4000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740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XI. Fórum Vidieckeho parlamentu na Slovensku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15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45284636-82A0-46CE-8C57-7C066AB4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Vývoj na Slovensku</a:t>
            </a:r>
          </a:p>
        </p:txBody>
      </p:sp>
      <p:sp>
        <p:nvSpPr>
          <p:cNvPr id="22" name="Zástupný objekt pre obsah 9">
            <a:extLst>
              <a:ext uri="{FF2B5EF4-FFF2-40B4-BE49-F238E27FC236}">
                <a16:creationId xmlns:a16="http://schemas.microsoft.com/office/drawing/2014/main" id="{1C138C4F-8D07-4553-8659-C1495AC54BCD}"/>
              </a:ext>
            </a:extLst>
          </p:cNvPr>
          <p:cNvSpPr txBox="1">
            <a:spLocks/>
          </p:cNvSpPr>
          <p:nvPr/>
        </p:nvSpPr>
        <p:spPr>
          <a:xfrm>
            <a:off x="7851334" y="1816682"/>
            <a:ext cx="3926809" cy="42201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sk-SK" b="1" dirty="0"/>
              <a:t>Asistencia pri zakladaní troch sociálnych fariem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sk-SK" b="1" dirty="0"/>
              <a:t>Propagácia a šírenie myšlienok sociálneho poľnohospodárstva</a:t>
            </a:r>
          </a:p>
          <a:p>
            <a:pPr lvl="1"/>
            <a:r>
              <a:rPr lang="sk-SK" dirty="0"/>
              <a:t>Príprava a zverejňovanie článkov o sociálnom poľnohospodárstve</a:t>
            </a:r>
          </a:p>
          <a:p>
            <a:pPr lvl="1"/>
            <a:r>
              <a:rPr lang="sk-SK" dirty="0"/>
              <a:t>Zhotovenie </a:t>
            </a:r>
            <a:r>
              <a:rPr lang="sk-SK" dirty="0" err="1"/>
              <a:t>videomateriálu</a:t>
            </a:r>
            <a:endParaRPr lang="sk-SK" dirty="0"/>
          </a:p>
          <a:p>
            <a:pPr marL="514350" indent="-514350">
              <a:buFont typeface="+mj-lt"/>
              <a:buAutoNum type="arabicPeriod" startAt="2"/>
            </a:pPr>
            <a:r>
              <a:rPr lang="sk-SK" b="1" dirty="0"/>
              <a:t>Podporné aktivity rozvoja sociálneho poľnohospodárstva</a:t>
            </a:r>
          </a:p>
          <a:p>
            <a:pPr lvl="1"/>
            <a:r>
              <a:rPr lang="sk-SK" dirty="0"/>
              <a:t>Tvorba Akčného plánu pre rozvoj sociálneho poľnohospodárstva</a:t>
            </a:r>
          </a:p>
          <a:p>
            <a:pPr lvl="1"/>
            <a:r>
              <a:rPr lang="sk-SK" dirty="0"/>
              <a:t>Poradenstvo a </a:t>
            </a:r>
            <a:r>
              <a:rPr lang="sk-SK" dirty="0" err="1"/>
              <a:t>mentoring</a:t>
            </a:r>
            <a:r>
              <a:rPr lang="sk-SK" dirty="0"/>
              <a:t> partnera z Nórska</a:t>
            </a:r>
          </a:p>
          <a:p>
            <a:pPr lvl="1"/>
            <a:r>
              <a:rPr lang="sk-SK" dirty="0"/>
              <a:t>Zosieťovanie aktérov sociálneho poľnohospodárstva</a:t>
            </a:r>
          </a:p>
          <a:p>
            <a:pPr marL="514350" indent="-514350">
              <a:buFont typeface="+mj-lt"/>
              <a:buAutoNum type="arabicPeriod" startAt="2"/>
            </a:pPr>
            <a:endParaRPr lang="sk-SK" dirty="0"/>
          </a:p>
        </p:txBody>
      </p:sp>
      <p:sp>
        <p:nvSpPr>
          <p:cNvPr id="23" name="Zástupný objekt pre obsah 9">
            <a:extLst>
              <a:ext uri="{FF2B5EF4-FFF2-40B4-BE49-F238E27FC236}">
                <a16:creationId xmlns:a16="http://schemas.microsoft.com/office/drawing/2014/main" id="{EBFFF54B-F990-414A-8AE4-7F5D75277324}"/>
              </a:ext>
            </a:extLst>
          </p:cNvPr>
          <p:cNvSpPr txBox="1">
            <a:spLocks/>
          </p:cNvSpPr>
          <p:nvPr/>
        </p:nvSpPr>
        <p:spPr>
          <a:xfrm>
            <a:off x="3815005" y="1816682"/>
            <a:ext cx="4167271" cy="4393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sk-SK" sz="3400" b="1" dirty="0"/>
              <a:t>Vzdelávanie a informačný servis</a:t>
            </a:r>
          </a:p>
          <a:p>
            <a:pPr lvl="1"/>
            <a:r>
              <a:rPr lang="sk-SK" sz="2600" dirty="0"/>
              <a:t>Vzdelávanie pracovníkov poradenských centier</a:t>
            </a:r>
          </a:p>
          <a:p>
            <a:pPr lvl="1"/>
            <a:r>
              <a:rPr lang="sk-SK" sz="2600" dirty="0"/>
              <a:t>Poradenské centrá </a:t>
            </a:r>
          </a:p>
          <a:p>
            <a:pPr lvl="1"/>
            <a:r>
              <a:rPr lang="sk-SK" sz="2600" dirty="0"/>
              <a:t>Doména „socialnepolnohospodarstvo.sk“</a:t>
            </a:r>
          </a:p>
          <a:p>
            <a:pPr lvl="1"/>
            <a:r>
              <a:rPr lang="sk-SK" sz="2600" dirty="0"/>
              <a:t>Metodický materiál</a:t>
            </a:r>
          </a:p>
          <a:p>
            <a:pPr lvl="1"/>
            <a:r>
              <a:rPr lang="sk-SK" sz="2600" dirty="0"/>
              <a:t>Príprava certifikovaného kurzu „Základy sociálneho poľnohospodárstva“</a:t>
            </a:r>
          </a:p>
          <a:p>
            <a:pPr lvl="1"/>
            <a:r>
              <a:rPr lang="sk-SK" sz="2600" dirty="0"/>
              <a:t>Certifikovaný kurz „Základy sociálneho poľnohospodárstva“ v 3 regiónoch zdarma</a:t>
            </a:r>
          </a:p>
          <a:p>
            <a:pPr lvl="1"/>
            <a:r>
              <a:rPr lang="sk-SK" sz="2600" dirty="0"/>
              <a:t>Medzinárodná konferencia „Poľnohospodárstvo ako aktér znižovania sociálnych a zdravotných znevýhodnení“</a:t>
            </a:r>
          </a:p>
          <a:p>
            <a:pPr lvl="1"/>
            <a:r>
              <a:rPr lang="sk-SK" sz="2600" dirty="0"/>
              <a:t>Zahraničná cesta</a:t>
            </a:r>
          </a:p>
          <a:p>
            <a:pPr lvl="1"/>
            <a:r>
              <a:rPr lang="sk-SK" sz="2600" dirty="0"/>
              <a:t>8 krajských seminárov o soc. poľnohospodárstve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24" name="Nadpis 3">
            <a:extLst>
              <a:ext uri="{FF2B5EF4-FFF2-40B4-BE49-F238E27FC236}">
                <a16:creationId xmlns:a16="http://schemas.microsoft.com/office/drawing/2014/main" id="{98408812-97F0-4704-89AC-40AFDB484C2A}"/>
              </a:ext>
            </a:extLst>
          </p:cNvPr>
          <p:cNvSpPr txBox="1">
            <a:spLocks/>
          </p:cNvSpPr>
          <p:nvPr/>
        </p:nvSpPr>
        <p:spPr>
          <a:xfrm>
            <a:off x="3820239" y="164035"/>
            <a:ext cx="7645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Projekt „Zahájenie rozvoja sociálneho poľnohospodárstva na Slovensku“</a:t>
            </a:r>
          </a:p>
        </p:txBody>
      </p:sp>
    </p:spTree>
    <p:extLst>
      <p:ext uri="{BB962C8B-B14F-4D97-AF65-F5344CB8AC3E}">
        <p14:creationId xmlns:p14="http://schemas.microsoft.com/office/powerpoint/2010/main" val="353079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Príklady dobrej praxe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16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pic>
        <p:nvPicPr>
          <p:cNvPr id="15" name="Obrázok 9">
            <a:extLst>
              <a:ext uri="{FF2B5EF4-FFF2-40B4-BE49-F238E27FC236}">
                <a16:creationId xmlns:a16="http://schemas.microsoft.com/office/drawing/2014/main" id="{80FDBD18-6B5C-4F0D-8265-78481AB1E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68" y="1667860"/>
            <a:ext cx="3755834" cy="218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8AB6D9DB-A7F6-4417-ACB7-1D5D67E96BAA}"/>
              </a:ext>
            </a:extLst>
          </p:cNvPr>
          <p:cNvSpPr txBox="1">
            <a:spLocks noChangeArrowheads="1"/>
          </p:cNvSpPr>
          <p:nvPr/>
        </p:nvSpPr>
        <p:spPr>
          <a:xfrm>
            <a:off x="4167272" y="324062"/>
            <a:ext cx="6304064" cy="211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b="1" dirty="0"/>
              <a:t>Sociálny podnik  Agro – drevinový ekosystém BBSK, s.r.o.</a:t>
            </a:r>
          </a:p>
          <a:p>
            <a:pPr marL="0" indent="0">
              <a:buFontTx/>
              <a:buNone/>
            </a:pPr>
            <a:r>
              <a:rPr lang="pl-PL" sz="2000" b="1" dirty="0"/>
              <a:t>Banskobystrický samosprávny kraj</a:t>
            </a:r>
          </a:p>
          <a:p>
            <a:pPr marL="0" indent="0">
              <a:buFontTx/>
              <a:buNone/>
            </a:pPr>
            <a:r>
              <a:rPr lang="sk-SK" sz="2000" b="1" dirty="0"/>
              <a:t>Rovňany – Okres Poltár</a:t>
            </a:r>
          </a:p>
          <a:p>
            <a:pPr marL="0" indent="0">
              <a:buFontTx/>
              <a:buNone/>
            </a:pPr>
            <a:endParaRPr lang="sk-SK" sz="2000" dirty="0">
              <a:solidFill>
                <a:srgbClr val="92D050"/>
              </a:solidFill>
            </a:endParaRPr>
          </a:p>
        </p:txBody>
      </p:sp>
      <p:sp>
        <p:nvSpPr>
          <p:cNvPr id="17" name="BlokTextu 1">
            <a:extLst>
              <a:ext uri="{FF2B5EF4-FFF2-40B4-BE49-F238E27FC236}">
                <a16:creationId xmlns:a16="http://schemas.microsoft.com/office/drawing/2014/main" id="{0F663FE3-5DF1-4646-9249-8870CFD0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99" y="3494087"/>
            <a:ext cx="43195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Integračný sociálny podnik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Rozvoj školy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Duálne vzdelávanie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Inklúzia zdravotne znevýhodnených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Ekologické poľnohospodárstvo a lesníctvo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sz="2000" dirty="0"/>
              <a:t>Včelárstvo</a:t>
            </a:r>
          </a:p>
          <a:p>
            <a:pPr eaLnBrk="1" hangingPunct="1">
              <a:buFont typeface="Arial" pitchFamily="34" charset="0"/>
              <a:buChar char="•"/>
            </a:pPr>
            <a:endParaRPr lang="sk-SK" altLang="en-US" sz="2000" dirty="0"/>
          </a:p>
        </p:txBody>
      </p:sp>
      <p:pic>
        <p:nvPicPr>
          <p:cNvPr id="18" name="Obrázok 1">
            <a:extLst>
              <a:ext uri="{FF2B5EF4-FFF2-40B4-BE49-F238E27FC236}">
                <a16:creationId xmlns:a16="http://schemas.microsoft.com/office/drawing/2014/main" id="{4A4531E4-2C9B-4D82-AF95-C0212A058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46" y="3607364"/>
            <a:ext cx="1795462" cy="269539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5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Príklady dobrej praxe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17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8AB6D9DB-A7F6-4417-ACB7-1D5D67E96BAA}"/>
              </a:ext>
            </a:extLst>
          </p:cNvPr>
          <p:cNvSpPr txBox="1">
            <a:spLocks noChangeArrowheads="1"/>
          </p:cNvSpPr>
          <p:nvPr/>
        </p:nvSpPr>
        <p:spPr>
          <a:xfrm>
            <a:off x="4167272" y="324062"/>
            <a:ext cx="6304064" cy="211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b="1" dirty="0"/>
              <a:t>Sociálny podnik  Agro – drevinový ekosystém BBSK, s.r.o.</a:t>
            </a:r>
          </a:p>
          <a:p>
            <a:pPr marL="0" indent="0">
              <a:buFontTx/>
              <a:buNone/>
            </a:pPr>
            <a:r>
              <a:rPr lang="pl-PL" sz="2000" b="1" dirty="0"/>
              <a:t>Banskobystrický samosprávny kraj</a:t>
            </a:r>
          </a:p>
          <a:p>
            <a:pPr marL="0" indent="0">
              <a:buFontTx/>
              <a:buNone/>
            </a:pPr>
            <a:r>
              <a:rPr lang="sk-SK" sz="2000" b="1" dirty="0"/>
              <a:t>Rovňany – Okres Poltár</a:t>
            </a:r>
          </a:p>
          <a:p>
            <a:pPr marL="0" indent="0">
              <a:buFontTx/>
              <a:buNone/>
            </a:pPr>
            <a:endParaRPr lang="sk-SK" sz="2000" dirty="0">
              <a:solidFill>
                <a:srgbClr val="92D050"/>
              </a:solidFill>
            </a:endParaRPr>
          </a:p>
        </p:txBody>
      </p:sp>
      <p:sp>
        <p:nvSpPr>
          <p:cNvPr id="13" name="BlokTextu 1">
            <a:extLst>
              <a:ext uri="{FF2B5EF4-FFF2-40B4-BE49-F238E27FC236}">
                <a16:creationId xmlns:a16="http://schemas.microsoft.com/office/drawing/2014/main" id="{2F9C4489-B8DF-490D-B10A-23BA20BE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77" y="2384948"/>
            <a:ext cx="37602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sk-SK" altLang="en-US" dirty="0"/>
              <a:t>Ponuka nezávadných produktov pre školské zariadenia a jedálne v rámci BBSK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dirty="0"/>
              <a:t>Možnosť školských zariadení na edukáciu ohľadom </a:t>
            </a:r>
            <a:r>
              <a:rPr lang="sk-SK" altLang="en-US" dirty="0" err="1"/>
              <a:t>agro</a:t>
            </a:r>
            <a:r>
              <a:rPr lang="sk-SK" altLang="en-US" dirty="0"/>
              <a:t> lesných ekosystémov a včelárstva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dirty="0"/>
              <a:t>Priestor na návštevy rodín </a:t>
            </a:r>
            <a:br>
              <a:rPr lang="sk-SK" altLang="en-US" dirty="0"/>
            </a:br>
            <a:r>
              <a:rPr lang="sk-SK" altLang="en-US" dirty="0"/>
              <a:t>s deťmi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dirty="0" err="1"/>
              <a:t>Agrokruh</a:t>
            </a:r>
            <a:endParaRPr lang="sk-SK" alt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sk-SK" altLang="en-US" dirty="0"/>
              <a:t>Odborní garanti</a:t>
            </a:r>
          </a:p>
        </p:txBody>
      </p:sp>
      <p:pic>
        <p:nvPicPr>
          <p:cNvPr id="19" name="Obrázok 3">
            <a:extLst>
              <a:ext uri="{FF2B5EF4-FFF2-40B4-BE49-F238E27FC236}">
                <a16:creationId xmlns:a16="http://schemas.microsoft.com/office/drawing/2014/main" id="{9BEDC09C-86B0-4FF7-8870-5B7063D1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04" y="3838503"/>
            <a:ext cx="3688937" cy="241465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ok 2">
            <a:extLst>
              <a:ext uri="{FF2B5EF4-FFF2-40B4-BE49-F238E27FC236}">
                <a16:creationId xmlns:a16="http://schemas.microsoft.com/office/drawing/2014/main" id="{8FCCFD4E-BD71-43F0-8C5E-339578FD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81" y="1438570"/>
            <a:ext cx="3300042" cy="211418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7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Príklady dobrej praxe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18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387AFE74-14A3-45D0-BEF7-4ACF5817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731271"/>
            <a:ext cx="7943406" cy="4893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Obecné služby Raslavice, </a:t>
            </a:r>
            <a:r>
              <a:rPr lang="sk-SK" sz="3600" b="1" dirty="0" err="1"/>
              <a:t>s.r.o</a:t>
            </a:r>
            <a:r>
              <a:rPr lang="sk-SK" sz="3600" b="1" dirty="0"/>
              <a:t>.</a:t>
            </a:r>
          </a:p>
          <a:p>
            <a:r>
              <a:rPr lang="sk-SK" sz="3600" dirty="0">
                <a:solidFill>
                  <a:schemeClr val="tx1"/>
                </a:solidFill>
              </a:rPr>
              <a:t>Založenie podniku: 15.5.2015</a:t>
            </a:r>
          </a:p>
          <a:p>
            <a:r>
              <a:rPr lang="sk-SK" sz="3600" dirty="0">
                <a:solidFill>
                  <a:schemeClr val="tx1"/>
                </a:solidFill>
              </a:rPr>
              <a:t>3 oblastí pôsobenia:</a:t>
            </a:r>
          </a:p>
          <a:p>
            <a:pPr lvl="1"/>
            <a:r>
              <a:rPr lang="sk-SK" sz="2800" dirty="0">
                <a:solidFill>
                  <a:schemeClr val="tx1"/>
                </a:solidFill>
              </a:rPr>
              <a:t>poľnohospodárstvo – 13 pracovníkov</a:t>
            </a:r>
          </a:p>
          <a:p>
            <a:pPr lvl="1"/>
            <a:r>
              <a:rPr lang="sk-SK" sz="2800" dirty="0">
                <a:solidFill>
                  <a:schemeClr val="tx1"/>
                </a:solidFill>
              </a:rPr>
              <a:t>stavebníctvo – 15 pracovníkov</a:t>
            </a:r>
          </a:p>
          <a:p>
            <a:pPr lvl="1"/>
            <a:r>
              <a:rPr lang="sk-SK" sz="2800" dirty="0">
                <a:solidFill>
                  <a:schemeClr val="tx1"/>
                </a:solidFill>
              </a:rPr>
              <a:t>autobusová doprava – 1</a:t>
            </a:r>
          </a:p>
          <a:p>
            <a:pPr lvl="1"/>
            <a:r>
              <a:rPr lang="sk-SK" sz="2800" dirty="0">
                <a:solidFill>
                  <a:schemeClr val="tx1"/>
                </a:solidFill>
              </a:rPr>
              <a:t>administratíva - 2</a:t>
            </a:r>
          </a:p>
          <a:p>
            <a:r>
              <a:rPr lang="sk-SK" sz="3600" dirty="0">
                <a:solidFill>
                  <a:schemeClr val="tx1"/>
                </a:solidFill>
              </a:rPr>
              <a:t>Spolu 31 zamestnancov, </a:t>
            </a:r>
            <a:br>
              <a:rPr lang="sk-SK" sz="3600" dirty="0"/>
            </a:br>
            <a:r>
              <a:rPr lang="sk-SK" sz="3600" dirty="0">
                <a:solidFill>
                  <a:schemeClr val="tx1"/>
                </a:solidFill>
              </a:rPr>
              <a:t>z toho 13 Rómov</a:t>
            </a:r>
          </a:p>
        </p:txBody>
      </p:sp>
      <p:pic>
        <p:nvPicPr>
          <p:cNvPr id="17" name="Obrázok 3">
            <a:extLst>
              <a:ext uri="{FF2B5EF4-FFF2-40B4-BE49-F238E27FC236}">
                <a16:creationId xmlns:a16="http://schemas.microsoft.com/office/drawing/2014/main" id="{7B1CC860-2075-41CE-BCD0-3B25DE89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118" y="4497195"/>
            <a:ext cx="1143000" cy="1328738"/>
          </a:xfrm>
          <a:prstGeom prst="rect">
            <a:avLst/>
          </a:prstGeom>
        </p:spPr>
      </p:pic>
      <p:pic>
        <p:nvPicPr>
          <p:cNvPr id="21" name="Obrázok 8">
            <a:extLst>
              <a:ext uri="{FF2B5EF4-FFF2-40B4-BE49-F238E27FC236}">
                <a16:creationId xmlns:a16="http://schemas.microsoft.com/office/drawing/2014/main" id="{10C3B45E-4EBE-4F5E-B987-B7FDA0A8A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1" y="4400991"/>
            <a:ext cx="3108387" cy="2052428"/>
          </a:xfrm>
          <a:prstGeom prst="rect">
            <a:avLst/>
          </a:prstGeom>
        </p:spPr>
      </p:pic>
      <p:pic>
        <p:nvPicPr>
          <p:cNvPr id="22" name="Obrázok 6">
            <a:extLst>
              <a:ext uri="{FF2B5EF4-FFF2-40B4-BE49-F238E27FC236}">
                <a16:creationId xmlns:a16="http://schemas.microsoft.com/office/drawing/2014/main" id="{D6F728AB-C637-4C7E-BFE9-4EFFA82CA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42" y="499345"/>
            <a:ext cx="3108387" cy="18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Príklady dobrej praxe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19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1CBF46-F670-4C1F-A9D1-E0C97F31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pic>
        <p:nvPicPr>
          <p:cNvPr id="13" name="Obrázok 3">
            <a:extLst>
              <a:ext uri="{FF2B5EF4-FFF2-40B4-BE49-F238E27FC236}">
                <a16:creationId xmlns:a16="http://schemas.microsoft.com/office/drawing/2014/main" id="{AAE8F1C9-7722-48AA-9F5B-49F21CB0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627" y="4614068"/>
            <a:ext cx="1143000" cy="1328738"/>
          </a:xfrm>
          <a:prstGeom prst="rect">
            <a:avLst/>
          </a:prstGeom>
        </p:spPr>
      </p:pic>
      <p:sp>
        <p:nvSpPr>
          <p:cNvPr id="16" name="Zástupný objekt pre obsah 2">
            <a:extLst>
              <a:ext uri="{FF2B5EF4-FFF2-40B4-BE49-F238E27FC236}">
                <a16:creationId xmlns:a16="http://schemas.microsoft.com/office/drawing/2014/main" id="{7D612EA0-5956-433C-BC48-6C310793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609421"/>
            <a:ext cx="7878930" cy="5427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/>
              <a:t>Obecné služby Raslavice, </a:t>
            </a:r>
            <a:r>
              <a:rPr lang="sk-SK" b="1" dirty="0" err="1"/>
              <a:t>s.r.o</a:t>
            </a:r>
            <a:r>
              <a:rPr lang="sk-SK" b="1" dirty="0"/>
              <a:t>.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1"/>
                </a:solidFill>
              </a:rPr>
              <a:t>Poľnohospodárstvo – pestovanie zeleniny</a:t>
            </a:r>
          </a:p>
          <a:p>
            <a:r>
              <a:rPr lang="sk-SK" dirty="0">
                <a:solidFill>
                  <a:schemeClr val="tx1"/>
                </a:solidFill>
              </a:rPr>
              <a:t>Pestovanie na 10 ha prenajatej pôdy</a:t>
            </a:r>
          </a:p>
          <a:p>
            <a:r>
              <a:rPr lang="sk-SK" dirty="0">
                <a:solidFill>
                  <a:schemeClr val="tx1"/>
                </a:solidFill>
              </a:rPr>
              <a:t>Zemiaky, mrkva, petržlen, cibuľa, cesnak, cvikla, uhorky, kapusta, kaleráb</a:t>
            </a:r>
          </a:p>
          <a:p>
            <a:r>
              <a:rPr lang="sk-SK" dirty="0">
                <a:solidFill>
                  <a:schemeClr val="tx1"/>
                </a:solidFill>
              </a:rPr>
              <a:t>Hlavní odberatelia:</a:t>
            </a:r>
          </a:p>
          <a:p>
            <a:pPr marL="457200" lvl="1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-  ZŠ a MŠ Raslavice			</a:t>
            </a:r>
          </a:p>
          <a:p>
            <a:pPr marL="457200" lvl="1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-  Obecná vývarovňa Raslavice		 </a:t>
            </a:r>
          </a:p>
          <a:p>
            <a:pPr marL="457200" lvl="1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-  Reštaurácie a vývarovne v </a:t>
            </a:r>
            <a:r>
              <a:rPr lang="sk-SK" sz="2000" dirty="0" err="1">
                <a:solidFill>
                  <a:schemeClr val="tx1"/>
                </a:solidFill>
              </a:rPr>
              <a:t>okr</a:t>
            </a:r>
            <a:r>
              <a:rPr lang="sk-SK" sz="2000" dirty="0">
                <a:solidFill>
                  <a:schemeClr val="tx1"/>
                </a:solidFill>
              </a:rPr>
              <a:t>. BJ a PO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chemeClr val="tx1"/>
                </a:solidFill>
              </a:rPr>
              <a:t>Bardejovské kúpele</a:t>
            </a:r>
          </a:p>
          <a:p>
            <a:pPr lvl="1">
              <a:buFontTx/>
              <a:buChar char="-"/>
            </a:pPr>
            <a:r>
              <a:rPr lang="sk-SK" sz="2000" dirty="0"/>
              <a:t>Sociálne zariadenia v </a:t>
            </a:r>
            <a:r>
              <a:rPr lang="sk-SK" sz="2000" dirty="0" err="1"/>
              <a:t>okr</a:t>
            </a:r>
            <a:r>
              <a:rPr lang="sk-SK" sz="2000" dirty="0"/>
              <a:t>. BJ a PO</a:t>
            </a:r>
          </a:p>
          <a:p>
            <a:pPr lvl="1">
              <a:buFontTx/>
              <a:buChar char="-"/>
            </a:pPr>
            <a:r>
              <a:rPr lang="sk-SK" sz="2000" dirty="0"/>
              <a:t>Predaj na obecnej tržnici</a:t>
            </a:r>
          </a:p>
          <a:p>
            <a:pPr lvl="1">
              <a:buFontTx/>
              <a:buChar char="-"/>
            </a:pP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8" name="Obrázok 10">
            <a:extLst>
              <a:ext uri="{FF2B5EF4-FFF2-40B4-BE49-F238E27FC236}">
                <a16:creationId xmlns:a16="http://schemas.microsoft.com/office/drawing/2014/main" id="{01CB1B3D-17C5-41F3-91E4-CAB89BCC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00" y="297907"/>
            <a:ext cx="2037671" cy="2184973"/>
          </a:xfrm>
          <a:prstGeom prst="rect">
            <a:avLst/>
          </a:prstGeom>
        </p:spPr>
      </p:pic>
      <p:pic>
        <p:nvPicPr>
          <p:cNvPr id="20" name="Obrázok 4">
            <a:extLst>
              <a:ext uri="{FF2B5EF4-FFF2-40B4-BE49-F238E27FC236}">
                <a16:creationId xmlns:a16="http://schemas.microsoft.com/office/drawing/2014/main" id="{13C88FE5-F7C1-4F53-96E8-EE0562F5C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74" y="4192402"/>
            <a:ext cx="2082285" cy="23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8B6FE9-E218-4F77-A87C-7747728A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1153572"/>
            <a:ext cx="3602008" cy="446116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SOCIÁLNE POĽNOHOSPODÁRSTVO</a:t>
            </a:r>
            <a:br>
              <a:rPr lang="sk-SK" sz="2800" dirty="0">
                <a:solidFill>
                  <a:srgbClr val="FFFFFF"/>
                </a:solidFill>
              </a:rPr>
            </a:br>
            <a:br>
              <a:rPr lang="sk-SK" sz="2800" dirty="0">
                <a:solidFill>
                  <a:srgbClr val="FFFFFF"/>
                </a:solidFill>
              </a:rPr>
            </a:br>
            <a:r>
              <a:rPr lang="sk-SK" sz="2800" dirty="0">
                <a:solidFill>
                  <a:srgbClr val="FFFFFF"/>
                </a:solidFill>
              </a:rPr>
              <a:t>Príležitosť pre rozvoj vidieka</a:t>
            </a:r>
            <a:br>
              <a:rPr lang="sk-SK" sz="2800" dirty="0">
                <a:solidFill>
                  <a:srgbClr val="FFFFFF"/>
                </a:solidFill>
              </a:rPr>
            </a:br>
            <a:endParaRPr lang="sk-SK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C19C7C-945A-4380-84EF-10F2689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BB2A646-F8AD-48FB-8B88-9502E0E1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2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F5A9AA3-E791-4F03-B81F-F6AED18B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667"/>
          <a:stretch/>
        </p:blipFill>
        <p:spPr>
          <a:xfrm>
            <a:off x="4494787" y="1088992"/>
            <a:ext cx="6226153" cy="4680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32B2B35-5D70-4F84-ACF7-A9B378588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Príklady dobrej praxe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20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484F63-2FAD-4D3C-8992-230A6D380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119F30D-0DC8-4FB5-8663-2AB4A47D7B5C}"/>
              </a:ext>
            </a:extLst>
          </p:cNvPr>
          <p:cNvSpPr txBox="1">
            <a:spLocks noChangeArrowheads="1"/>
          </p:cNvSpPr>
          <p:nvPr/>
        </p:nvSpPr>
        <p:spPr>
          <a:xfrm>
            <a:off x="3677174" y="371884"/>
            <a:ext cx="8229600" cy="380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k-SK" b="1" dirty="0"/>
              <a:t>Komunita Ľudovítov</a:t>
            </a:r>
          </a:p>
          <a:p>
            <a:pPr marL="0" indent="0">
              <a:buFontTx/>
              <a:buNone/>
            </a:pPr>
            <a:r>
              <a:rPr lang="sk-SK" sz="2000" b="1" dirty="0"/>
              <a:t>Palárikovo - Ľudovítov</a:t>
            </a:r>
            <a:r>
              <a:rPr lang="sk-SK" b="1" dirty="0"/>
              <a:t> </a:t>
            </a:r>
          </a:p>
        </p:txBody>
      </p:sp>
      <p:sp>
        <p:nvSpPr>
          <p:cNvPr id="16" name="BlokTextu 1">
            <a:extLst>
              <a:ext uri="{FF2B5EF4-FFF2-40B4-BE49-F238E27FC236}">
                <a16:creationId xmlns:a16="http://schemas.microsoft.com/office/drawing/2014/main" id="{1D37553A-7CA3-4BB1-9784-87A8133D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87" y="1490662"/>
            <a:ext cx="3816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sk-SK" altLang="en-US" sz="2000" dirty="0"/>
              <a:t>Resocializačný program na podporu soc. začlenenia dieťaťa alebo plnoletej fyzickej osoby závislých od alkoholu, drog alebo nelátkových závislostí pobytovou formou.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513EED24-524A-46D9-A673-9AD1961D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69" y="1570843"/>
            <a:ext cx="2157412" cy="1617663"/>
          </a:xfrm>
          <a:prstGeom prst="rect">
            <a:avLst/>
          </a:prstGeom>
          <a:noFill/>
          <a:ln w="444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CE98FD60-4943-487A-8910-70E7FBF2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32" y="4502943"/>
            <a:ext cx="2287530" cy="1716881"/>
          </a:xfrm>
          <a:prstGeom prst="rect">
            <a:avLst/>
          </a:prstGeom>
          <a:noFill/>
          <a:ln w="444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2C320A03-3A48-4C62-AC9F-EB1DB076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2" y="4507732"/>
            <a:ext cx="2284312" cy="1712093"/>
          </a:xfrm>
          <a:prstGeom prst="rect">
            <a:avLst/>
          </a:prstGeom>
          <a:noFill/>
          <a:ln w="444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5D65903-AE47-46D0-9858-6C9A74DF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" y="371884"/>
            <a:ext cx="10699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lokTextu 1">
            <a:extLst>
              <a:ext uri="{FF2B5EF4-FFF2-40B4-BE49-F238E27FC236}">
                <a16:creationId xmlns:a16="http://schemas.microsoft.com/office/drawing/2014/main" id="{0F065610-0774-4441-B63D-8EEB78A2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87" y="3421472"/>
            <a:ext cx="583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sk-SK" sz="2000" dirty="0"/>
              <a:t>Chov hydiny, ošípaných, kôz, hovädzieho dobytka a koní. Priľahlé záhrady zabezpečujú zeleninu pre prevádzku kuchyne.</a:t>
            </a:r>
          </a:p>
        </p:txBody>
      </p:sp>
    </p:spTree>
    <p:extLst>
      <p:ext uri="{BB962C8B-B14F-4D97-AF65-F5344CB8AC3E}">
        <p14:creationId xmlns:p14="http://schemas.microsoft.com/office/powerpoint/2010/main" val="1365815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21</a:t>
            </a:fld>
            <a:endParaRPr lang="sk-SK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E52D903-C9EC-4C63-882F-A552FA29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401" y="4890869"/>
            <a:ext cx="5481506" cy="1325563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A8F83C28-4D87-4CD9-B4F0-20597610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012" y="1163856"/>
            <a:ext cx="5355834" cy="37659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/>
              <a:t>Miloslav Kováč</a:t>
            </a:r>
          </a:p>
          <a:p>
            <a:pPr marL="0" indent="0" algn="ctr">
              <a:buNone/>
            </a:pPr>
            <a:r>
              <a:rPr lang="sk-SK" dirty="0"/>
              <a:t>Občianske združenie Druživa</a:t>
            </a:r>
          </a:p>
          <a:p>
            <a:pPr marL="0" indent="0" algn="ctr">
              <a:buNone/>
            </a:pPr>
            <a:r>
              <a:rPr lang="sk-SK" dirty="0" err="1"/>
              <a:t>Betliarska</a:t>
            </a:r>
            <a:r>
              <a:rPr lang="sk-SK" dirty="0"/>
              <a:t> 2</a:t>
            </a:r>
          </a:p>
          <a:p>
            <a:pPr marL="0" indent="0" algn="ctr">
              <a:buNone/>
            </a:pPr>
            <a:r>
              <a:rPr lang="sk-SK" dirty="0"/>
              <a:t>048 01 Rožňava</a:t>
            </a:r>
          </a:p>
          <a:p>
            <a:pPr algn="ctr"/>
            <a:endParaRPr lang="sk-SK" dirty="0"/>
          </a:p>
          <a:p>
            <a:pPr marL="0" indent="0" algn="ctr">
              <a:buNone/>
            </a:pPr>
            <a:r>
              <a:rPr lang="sk-SK" dirty="0"/>
              <a:t>milo@druziva.sk</a:t>
            </a:r>
          </a:p>
          <a:p>
            <a:pPr marL="0" indent="0" algn="ctr">
              <a:buNone/>
            </a:pPr>
            <a:r>
              <a:rPr lang="sk-SK" dirty="0">
                <a:hlinkClick r:id="rId2"/>
              </a:rPr>
              <a:t>https://druziva.sk/</a:t>
            </a:r>
            <a:endParaRPr lang="sk-SK" dirty="0"/>
          </a:p>
          <a:p>
            <a:pPr marL="0" indent="0" algn="ctr">
              <a:buNone/>
            </a:pPr>
            <a:r>
              <a:rPr lang="sk-SK" dirty="0">
                <a:hlinkClick r:id="rId3"/>
              </a:rPr>
              <a:t>http://socialnepolnohospodarstvo.sk/</a:t>
            </a: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algn="ctr"/>
            <a:endParaRPr lang="sk-SK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5E67FBE-EF9D-4379-93D6-F02B1EC1B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8C1201-0AB9-40F2-8C7B-A8012794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Definícia sociálneho poľnohospodárstva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6B6B7B-4645-4FB6-A765-27C3BBA4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41" y="385366"/>
            <a:ext cx="6362521" cy="5585619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sk-SK" dirty="0"/>
              <a:t>Inovatívny prístup združujúci dva koncepty: multifunkčné poľnohospodárstvo a sociálne služby / zdravotnú starostlivosť na miestnej úrovni. Na strane jednej úzko súvisí s multifunkčnou povahou poľnohospodárstva a plne zapadá do konceptu rozvoja vidieka, pretože umožňuje poľnohospodárom diverzifikáciu ich príjmov. Na strane druhej je prospešné pre spoločnosť, pretože poskytuje sociálne služby a zlepšuje existujúce služby v prospech obyvateľov vidieckych oblastí prostredníctvom využívania poľnohospodárskych a vidieckych zdrojov v širokom zmysle slova.</a:t>
            </a:r>
          </a:p>
          <a:p>
            <a:pPr algn="just"/>
            <a:endParaRPr lang="sk-SK" dirty="0"/>
          </a:p>
          <a:p>
            <a:pPr marL="0" indent="0" algn="just">
              <a:buNone/>
            </a:pPr>
            <a:r>
              <a:rPr lang="sk-SK" dirty="0"/>
              <a:t>(Stanovisko EHSV NAT / 539 Sociálne poľnohospodárstvo, 22. 11. 2012)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2AAE72B-C79F-4A10-BF9B-AE9F9F52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F5BBAB5-D323-44B9-8E5D-91B0C927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3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130E0C0-1E24-4A87-AD95-6299F4516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6ABACF-1B36-4843-8199-C085DD94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1153572"/>
            <a:ext cx="3585230" cy="4461163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Cieľová skupina soc. poľnohospodárstva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443A36-C950-4457-8C78-7DF1C383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9" y="529751"/>
            <a:ext cx="6381907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sk-SK" sz="2400" dirty="0"/>
              <a:t>Osoby so zdravotným postihnutím (telesným, mentálnym)</a:t>
            </a:r>
          </a:p>
          <a:p>
            <a:pPr algn="just"/>
            <a:r>
              <a:rPr lang="sk-SK" sz="2400" dirty="0"/>
              <a:t>Dlhodobo nezamestnaní</a:t>
            </a:r>
          </a:p>
          <a:p>
            <a:pPr algn="just"/>
            <a:r>
              <a:rPr lang="sk-SK" sz="2400" dirty="0"/>
              <a:t>Sociálne znevýhodnení, migranti, etnické menšiny</a:t>
            </a:r>
          </a:p>
          <a:p>
            <a:pPr algn="just"/>
            <a:r>
              <a:rPr lang="sk-SK" sz="2400" dirty="0"/>
              <a:t>Po vyliečení zo závislosti na návykových látkach</a:t>
            </a:r>
          </a:p>
          <a:p>
            <a:r>
              <a:rPr lang="sk-SK" sz="2400" dirty="0"/>
              <a:t>Ľudia opúšťajúci po dosiahnutí plnoletosti školské zariadenia pre výkon ústavnej alebo ochrannej výchovy</a:t>
            </a:r>
          </a:p>
          <a:p>
            <a:pPr algn="just"/>
            <a:r>
              <a:rPr lang="sk-SK" sz="2400" dirty="0"/>
              <a:t>Ľudia po výkone trestu odňatia slobody</a:t>
            </a:r>
          </a:p>
          <a:p>
            <a:pPr algn="just"/>
            <a:r>
              <a:rPr lang="sk-SK" sz="2400" dirty="0"/>
              <a:t>Ľudia vystavení silnému psychickému tlaku, ľudia trpiaci depresiami</a:t>
            </a:r>
          </a:p>
          <a:p>
            <a:pPr algn="just"/>
            <a:r>
              <a:rPr lang="sk-SK" sz="2400" dirty="0"/>
              <a:t>Deti a mládež s poruchami učenia a chovania</a:t>
            </a:r>
          </a:p>
          <a:p>
            <a:pPr algn="just"/>
            <a:r>
              <a:rPr lang="sk-SK" sz="2400" dirty="0"/>
              <a:t>Deti a mládež, seniori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2D55A9-F754-440F-9193-86C22A30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BA98C8F-8364-4B94-9D6F-875B9177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4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94943BF-A16C-4D3E-90F3-68BBFCD27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4" y="4273701"/>
            <a:ext cx="3168352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38BEBF2-F16D-4C9D-813B-A55EAE2CF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73" y="884959"/>
            <a:ext cx="7186526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Podpora kvality života jedincov</a:t>
            </a:r>
          </a:p>
          <a:p>
            <a:r>
              <a:rPr lang="sk-SK" dirty="0"/>
              <a:t>Dostupnejšie sociálne, terapeutické a rehabilitačné služby na vidieku</a:t>
            </a:r>
          </a:p>
          <a:p>
            <a:r>
              <a:rPr lang="sk-SK" dirty="0"/>
              <a:t>Sociálna integrácia na vidieku, podpora zamestnanosti</a:t>
            </a:r>
          </a:p>
          <a:p>
            <a:r>
              <a:rPr lang="sk-SK" dirty="0"/>
              <a:t>Rozvoj vidieckych komunít</a:t>
            </a:r>
          </a:p>
          <a:p>
            <a:r>
              <a:rPr lang="sk-SK" dirty="0"/>
              <a:t>Rozvoj lokálnej ekonomiky</a:t>
            </a:r>
          </a:p>
          <a:p>
            <a:r>
              <a:rPr lang="sk-SK" dirty="0"/>
              <a:t>Diverzifikácia poľnohospodárskych produkčných i </a:t>
            </a:r>
            <a:r>
              <a:rPr lang="sk-SK" dirty="0" err="1"/>
              <a:t>mimoprodukčných</a:t>
            </a:r>
            <a:r>
              <a:rPr lang="sk-SK" dirty="0"/>
              <a:t> aktivít</a:t>
            </a:r>
          </a:p>
          <a:p>
            <a:r>
              <a:rPr lang="sk-SK" dirty="0"/>
              <a:t>Trvale udržateľný rozvoj vidieka a poľnohospodárstva</a:t>
            </a: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5</a:t>
            </a:fld>
            <a:endParaRPr lang="sk-SK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EDEB6DB-E564-4D40-94F3-02C8912756C5}"/>
              </a:ext>
            </a:extLst>
          </p:cNvPr>
          <p:cNvSpPr txBox="1">
            <a:spLocks/>
          </p:cNvSpPr>
          <p:nvPr/>
        </p:nvSpPr>
        <p:spPr>
          <a:xfrm>
            <a:off x="302004" y="1153572"/>
            <a:ext cx="358523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>
                <a:solidFill>
                  <a:srgbClr val="FFFFFF"/>
                </a:solidFill>
              </a:rPr>
              <a:t>Ciele sociálneho poľnohospodárstva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68ABF43-A145-4295-B1EC-C91DD822A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200400" cy="446116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Hlavní aktéri vytvárajúci podmienky                  pre sociálne poľnohospodárstvo </a:t>
            </a:r>
            <a:br>
              <a:rPr lang="sk-SK" sz="2800" dirty="0">
                <a:solidFill>
                  <a:srgbClr val="FFFFFF"/>
                </a:solidFill>
              </a:rPr>
            </a:br>
            <a:r>
              <a:rPr lang="sk-SK" sz="2800" dirty="0">
                <a:solidFill>
                  <a:srgbClr val="FFFFFF"/>
                </a:solidFill>
              </a:rPr>
              <a:t>v praxi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192B1F-D8B4-4055-9678-747EFAAA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37" y="451643"/>
            <a:ext cx="6022363" cy="5585619"/>
          </a:xfrm>
        </p:spPr>
        <p:txBody>
          <a:bodyPr anchor="ctr">
            <a:normAutofit lnSpcReduction="10000"/>
          </a:bodyPr>
          <a:lstStyle/>
          <a:p>
            <a:r>
              <a:rPr lang="sk-SK" dirty="0"/>
              <a:t>Poľnohospodár</a:t>
            </a:r>
          </a:p>
          <a:p>
            <a:r>
              <a:rPr lang="sk-SK" dirty="0"/>
              <a:t>Registrovaný poskytovateľ sociálnej služby</a:t>
            </a:r>
          </a:p>
          <a:p>
            <a:r>
              <a:rPr lang="sk-SK" dirty="0"/>
              <a:t>Realizátori projektov EŠIF </a:t>
            </a:r>
          </a:p>
          <a:p>
            <a:r>
              <a:rPr lang="sk-SK" dirty="0"/>
              <a:t>Vzdelávacie inštitúcie</a:t>
            </a:r>
          </a:p>
          <a:p>
            <a:r>
              <a:rPr lang="sk-SK" dirty="0"/>
              <a:t>Úrad práce</a:t>
            </a:r>
          </a:p>
          <a:p>
            <a:r>
              <a:rPr lang="sk-SK" dirty="0"/>
              <a:t>Sociálny pracovník</a:t>
            </a:r>
          </a:p>
          <a:p>
            <a:r>
              <a:rPr lang="sk-SK" dirty="0"/>
              <a:t>Sociálny podnik</a:t>
            </a:r>
          </a:p>
          <a:p>
            <a:r>
              <a:rPr lang="sk-SK" dirty="0"/>
              <a:t>MVO a spolky pôsobiace na vidieku a v prímestských oblastiach</a:t>
            </a:r>
          </a:p>
          <a:p>
            <a:r>
              <a:rPr lang="sk-SK" dirty="0"/>
              <a:t>Samospráva</a:t>
            </a:r>
          </a:p>
          <a:p>
            <a:r>
              <a:rPr lang="sk-SK" dirty="0"/>
              <a:t>Klient / užívateľ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AFFCE6-CB2A-4049-A94D-CAACBB36A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FFFFFF"/>
                </a:solidFill>
              </a:rPr>
              <a:t>Vhodné prístupy </a:t>
            </a:r>
            <a:br>
              <a:rPr lang="sk-SK" sz="3200" dirty="0">
                <a:solidFill>
                  <a:srgbClr val="FFFFFF"/>
                </a:solidFill>
              </a:rPr>
            </a:br>
            <a:r>
              <a:rPr lang="sk-SK" sz="3200" dirty="0">
                <a:solidFill>
                  <a:srgbClr val="FFFFFF"/>
                </a:solidFill>
              </a:rPr>
              <a:t>v sociálnom poľnohospodárstve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7</a:t>
            </a:fld>
            <a:endParaRPr lang="sk-SK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022D8B9-E1C9-48C0-908F-98CDFA2E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001" y="1652631"/>
            <a:ext cx="6437851" cy="3907190"/>
          </a:xfrm>
        </p:spPr>
        <p:txBody>
          <a:bodyPr/>
          <a:lstStyle/>
          <a:p>
            <a:r>
              <a:rPr lang="sk-SK" dirty="0"/>
              <a:t>Prístup inštitucionálny s prevahou verejných zdravotníckych inštitúcií</a:t>
            </a:r>
          </a:p>
          <a:p>
            <a:r>
              <a:rPr lang="sk-SK" dirty="0"/>
              <a:t>Súkromný prístup založený na terapeutických farmách </a:t>
            </a:r>
          </a:p>
          <a:p>
            <a:r>
              <a:rPr lang="sk-SK" dirty="0"/>
              <a:t>Zmiešaný prístup založený na sociálnych družstvách či združeniach a na súkromných farmách</a:t>
            </a:r>
          </a:p>
          <a:p>
            <a:endParaRPr lang="sk-SK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113B3B6-9B77-4EF2-9F48-EB65BD9F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Prínosy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pre farmára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8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DE36D8-7476-4BCF-86B4-555CE7989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2965B764-52AC-4FE8-AF01-35B22D31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55" y="2524791"/>
            <a:ext cx="1371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DB6077C-0532-418C-BF99-D1365938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59" y="1384252"/>
            <a:ext cx="1203255" cy="120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B0111DB9-7E1A-4972-A114-C954244F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914" y="2848827"/>
            <a:ext cx="1167062" cy="1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CA69AA02-F3FD-45F8-9F23-58D5F7D8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44" y="848509"/>
            <a:ext cx="1303423" cy="12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BlokTextu 7">
            <a:extLst>
              <a:ext uri="{FF2B5EF4-FFF2-40B4-BE49-F238E27FC236}">
                <a16:creationId xmlns:a16="http://schemas.microsoft.com/office/drawing/2014/main" id="{702C167B-4BF3-4439-B005-2767650E7930}"/>
              </a:ext>
            </a:extLst>
          </p:cNvPr>
          <p:cNvSpPr txBox="1"/>
          <p:nvPr/>
        </p:nvSpPr>
        <p:spPr>
          <a:xfrm>
            <a:off x="6865124" y="1984731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Vzťah s komunitou</a:t>
            </a:r>
          </a:p>
        </p:txBody>
      </p:sp>
      <p:sp>
        <p:nvSpPr>
          <p:cNvPr id="19" name="BlokTextu 8">
            <a:extLst>
              <a:ext uri="{FF2B5EF4-FFF2-40B4-BE49-F238E27FC236}">
                <a16:creationId xmlns:a16="http://schemas.microsoft.com/office/drawing/2014/main" id="{48DFAAFA-59D9-4920-ADF2-DB4566F8DBF1}"/>
              </a:ext>
            </a:extLst>
          </p:cNvPr>
          <p:cNvSpPr txBox="1"/>
          <p:nvPr/>
        </p:nvSpPr>
        <p:spPr>
          <a:xfrm>
            <a:off x="8853759" y="2524791"/>
            <a:ext cx="191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Dodatočný príjem,</a:t>
            </a:r>
          </a:p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rozloženie rizík</a:t>
            </a:r>
          </a:p>
        </p:txBody>
      </p:sp>
      <p:sp>
        <p:nvSpPr>
          <p:cNvPr id="20" name="BlokTextu 9">
            <a:extLst>
              <a:ext uri="{FF2B5EF4-FFF2-40B4-BE49-F238E27FC236}">
                <a16:creationId xmlns:a16="http://schemas.microsoft.com/office/drawing/2014/main" id="{8643C5D9-23E8-499C-8F52-83F90939F8F7}"/>
              </a:ext>
            </a:extLst>
          </p:cNvPr>
          <p:cNvSpPr txBox="1"/>
          <p:nvPr/>
        </p:nvSpPr>
        <p:spPr>
          <a:xfrm>
            <a:off x="8579455" y="5370848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Pohľad 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na poľnohospodárstvo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ACDF386E-B272-41EA-973D-695DE9E9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79" y="4332453"/>
            <a:ext cx="1169429" cy="11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BlokTextu 11">
            <a:extLst>
              <a:ext uri="{FF2B5EF4-FFF2-40B4-BE49-F238E27FC236}">
                <a16:creationId xmlns:a16="http://schemas.microsoft.com/office/drawing/2014/main" id="{B28DAA68-6522-48F8-8179-C18B2236252F}"/>
              </a:ext>
            </a:extLst>
          </p:cNvPr>
          <p:cNvSpPr txBox="1"/>
          <p:nvPr/>
        </p:nvSpPr>
        <p:spPr>
          <a:xfrm>
            <a:off x="4752446" y="543182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Sociálne interakcie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B3C09FB6-8EB5-4DC2-8001-E0DEDD96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07" y="4254724"/>
            <a:ext cx="1169429" cy="11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7DF90FFF-9BCA-4852-BE08-E9044599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18" y="1300655"/>
            <a:ext cx="1191781" cy="12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BlokTextu 14">
            <a:extLst>
              <a:ext uri="{FF2B5EF4-FFF2-40B4-BE49-F238E27FC236}">
                <a16:creationId xmlns:a16="http://schemas.microsoft.com/office/drawing/2014/main" id="{93C7685F-0352-4314-AACB-5DF9CEAC9E2C}"/>
              </a:ext>
            </a:extLst>
          </p:cNvPr>
          <p:cNvSpPr txBox="1"/>
          <p:nvPr/>
        </p:nvSpPr>
        <p:spPr>
          <a:xfrm>
            <a:off x="5448569" y="241677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Radosť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70632418-BA64-4555-9CCC-FCBC1675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13" y="2816822"/>
            <a:ext cx="1246398" cy="12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BlokTextu 16">
            <a:extLst>
              <a:ext uri="{FF2B5EF4-FFF2-40B4-BE49-F238E27FC236}">
                <a16:creationId xmlns:a16="http://schemas.microsoft.com/office/drawing/2014/main" id="{89A3071E-E94A-4C18-B1B6-64AD6D617E09}"/>
              </a:ext>
            </a:extLst>
          </p:cNvPr>
          <p:cNvSpPr txBox="1"/>
          <p:nvPr/>
        </p:nvSpPr>
        <p:spPr>
          <a:xfrm>
            <a:off x="3970799" y="4000955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Osobný rozvoj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C4E955A-6781-4911-B860-A4C9674B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37" y="4649027"/>
            <a:ext cx="1150636" cy="11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BlokTextu 19">
            <a:extLst>
              <a:ext uri="{FF2B5EF4-FFF2-40B4-BE49-F238E27FC236}">
                <a16:creationId xmlns:a16="http://schemas.microsoft.com/office/drawing/2014/main" id="{5F4A1CF5-B840-4D81-9304-BAC98CC57FCD}"/>
              </a:ext>
            </a:extLst>
          </p:cNvPr>
          <p:cNvSpPr txBox="1"/>
          <p:nvPr/>
        </p:nvSpPr>
        <p:spPr>
          <a:xfrm>
            <a:off x="9954782" y="395565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Prestíž produktov</a:t>
            </a:r>
          </a:p>
        </p:txBody>
      </p:sp>
      <p:sp>
        <p:nvSpPr>
          <p:cNvPr id="31" name="BlokTextu 20">
            <a:extLst>
              <a:ext uri="{FF2B5EF4-FFF2-40B4-BE49-F238E27FC236}">
                <a16:creationId xmlns:a16="http://schemas.microsoft.com/office/drawing/2014/main" id="{D5DBFEBC-E940-4AEC-A902-AC3DD6FAD4F9}"/>
              </a:ext>
            </a:extLst>
          </p:cNvPr>
          <p:cNvSpPr txBox="1"/>
          <p:nvPr/>
        </p:nvSpPr>
        <p:spPr>
          <a:xfrm>
            <a:off x="6789381" y="5729147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Iné 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produkčné techniky</a:t>
            </a:r>
          </a:p>
        </p:txBody>
      </p:sp>
    </p:spTree>
    <p:extLst>
      <p:ext uri="{BB962C8B-B14F-4D97-AF65-F5344CB8AC3E}">
        <p14:creationId xmlns:p14="http://schemas.microsoft.com/office/powerpoint/2010/main" val="22816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5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391506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Prínosy </a:t>
            </a:r>
            <a:br>
              <a:rPr lang="sk-SK" dirty="0">
                <a:solidFill>
                  <a:srgbClr val="FFFFFF"/>
                </a:solidFill>
              </a:rPr>
            </a:br>
            <a:r>
              <a:rPr lang="sk-SK" dirty="0">
                <a:solidFill>
                  <a:srgbClr val="FFFFFF"/>
                </a:solidFill>
              </a:rPr>
              <a:t>pre cieľové skupiny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9</a:t>
            </a:fld>
            <a:endParaRPr lang="sk-SK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DE36D8-7476-4BCF-86B4-555CE7989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72" y="234804"/>
            <a:ext cx="787702" cy="992935"/>
          </a:xfrm>
          <a:prstGeom prst="rect">
            <a:avLst/>
          </a:prstGeom>
        </p:spPr>
      </p:pic>
      <p:sp>
        <p:nvSpPr>
          <p:cNvPr id="28" name="BlokTextu 21">
            <a:extLst>
              <a:ext uri="{FF2B5EF4-FFF2-40B4-BE49-F238E27FC236}">
                <a16:creationId xmlns:a16="http://schemas.microsoft.com/office/drawing/2014/main" id="{A3EA2F92-DF68-49EF-A181-563CDC3A0A9B}"/>
              </a:ext>
            </a:extLst>
          </p:cNvPr>
          <p:cNvSpPr txBox="1"/>
          <p:nvPr/>
        </p:nvSpPr>
        <p:spPr>
          <a:xfrm>
            <a:off x="7264588" y="17560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Zdravie</a:t>
            </a:r>
          </a:p>
        </p:txBody>
      </p:sp>
      <p:sp>
        <p:nvSpPr>
          <p:cNvPr id="32" name="BlokTextu 22">
            <a:extLst>
              <a:ext uri="{FF2B5EF4-FFF2-40B4-BE49-F238E27FC236}">
                <a16:creationId xmlns:a16="http://schemas.microsoft.com/office/drawing/2014/main" id="{D4A3772C-C4DD-49EC-9ADE-4663E3F31708}"/>
              </a:ext>
            </a:extLst>
          </p:cNvPr>
          <p:cNvSpPr txBox="1"/>
          <p:nvPr/>
        </p:nvSpPr>
        <p:spPr>
          <a:xfrm>
            <a:off x="3781202" y="304758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Domáce prostredie</a:t>
            </a: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9FAF3C70-877E-43A4-BD78-5CB5D78E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1" y="3448278"/>
            <a:ext cx="1169429" cy="11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BlokTextu 24">
            <a:extLst>
              <a:ext uri="{FF2B5EF4-FFF2-40B4-BE49-F238E27FC236}">
                <a16:creationId xmlns:a16="http://schemas.microsoft.com/office/drawing/2014/main" id="{99B5A368-43C2-435D-891A-EB1BD2C196F4}"/>
              </a:ext>
            </a:extLst>
          </p:cNvPr>
          <p:cNvSpPr txBox="1"/>
          <p:nvPr/>
        </p:nvSpPr>
        <p:spPr>
          <a:xfrm>
            <a:off x="5697957" y="217884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Príroda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AA480313-5932-4C04-BB23-B1F586C9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63" y="4384382"/>
            <a:ext cx="1246398" cy="12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BlokTextu 26">
            <a:extLst>
              <a:ext uri="{FF2B5EF4-FFF2-40B4-BE49-F238E27FC236}">
                <a16:creationId xmlns:a16="http://schemas.microsoft.com/office/drawing/2014/main" id="{47FDFC4D-5C2C-4D5D-81E4-DB5C8569641A}"/>
              </a:ext>
            </a:extLst>
          </p:cNvPr>
          <p:cNvSpPr txBox="1"/>
          <p:nvPr/>
        </p:nvSpPr>
        <p:spPr>
          <a:xfrm>
            <a:off x="5113350" y="55620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Osobný rozvoj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95DE97BB-AC6F-49F5-95E7-66019187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11" y="2588828"/>
            <a:ext cx="1152128" cy="155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EBE1BDF8-6975-4B14-9663-CCC3FB67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09" y="1036010"/>
            <a:ext cx="1224075" cy="12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29A292E-3ED8-4C50-A13C-B27C7734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24" y="1900106"/>
            <a:ext cx="1259930" cy="122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id="{DCD65F9A-CD14-4A10-B3AD-1E67E030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53" y="1972114"/>
            <a:ext cx="1532507" cy="145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BlokTextu 32">
            <a:extLst>
              <a:ext uri="{FF2B5EF4-FFF2-40B4-BE49-F238E27FC236}">
                <a16:creationId xmlns:a16="http://schemas.microsoft.com/office/drawing/2014/main" id="{9DA42D61-24A5-42C5-9C5C-9BC78589FA27}"/>
              </a:ext>
            </a:extLst>
          </p:cNvPr>
          <p:cNvSpPr txBox="1"/>
          <p:nvPr/>
        </p:nvSpPr>
        <p:spPr>
          <a:xfrm>
            <a:off x="9721862" y="318695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Spolupatričnosť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73B14D58-C9BF-4188-B3C3-BBA52A1C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04" y="620935"/>
            <a:ext cx="1224075" cy="12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F98F0EC5-7E85-46C8-8FF3-6D6B7A1E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8" y="1000006"/>
            <a:ext cx="1246398" cy="12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94CEFFBD-A76E-4B67-993E-10177A84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94" y="4708418"/>
            <a:ext cx="1246397" cy="124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BlokTextu 36">
            <a:extLst>
              <a:ext uri="{FF2B5EF4-FFF2-40B4-BE49-F238E27FC236}">
                <a16:creationId xmlns:a16="http://schemas.microsoft.com/office/drawing/2014/main" id="{679F3FFE-11C9-4930-8C4F-EC68C08769C8}"/>
              </a:ext>
            </a:extLst>
          </p:cNvPr>
          <p:cNvSpPr txBox="1"/>
          <p:nvPr/>
        </p:nvSpPr>
        <p:spPr>
          <a:xfrm>
            <a:off x="6840282" y="588725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Vzdelávanie</a:t>
            </a:r>
          </a:p>
        </p:txBody>
      </p:sp>
      <p:sp>
        <p:nvSpPr>
          <p:cNvPr id="47" name="BlokTextu 37">
            <a:extLst>
              <a:ext uri="{FF2B5EF4-FFF2-40B4-BE49-F238E27FC236}">
                <a16:creationId xmlns:a16="http://schemas.microsoft.com/office/drawing/2014/main" id="{69A75C06-FA72-4FBB-B701-7CBE21D389C2}"/>
              </a:ext>
            </a:extLst>
          </p:cNvPr>
          <p:cNvSpPr txBox="1"/>
          <p:nvPr/>
        </p:nvSpPr>
        <p:spPr>
          <a:xfrm>
            <a:off x="8461722" y="218813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Zodpovednosť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D0D08F61-87AA-492F-9E26-B4AB6BB4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73" y="3664302"/>
            <a:ext cx="1235937" cy="123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BlokTextu 39">
            <a:extLst>
              <a:ext uri="{FF2B5EF4-FFF2-40B4-BE49-F238E27FC236}">
                <a16:creationId xmlns:a16="http://schemas.microsoft.com/office/drawing/2014/main" id="{ABD05791-CE3C-4B08-9A4E-834D8AE95D71}"/>
              </a:ext>
            </a:extLst>
          </p:cNvPr>
          <p:cNvSpPr txBox="1"/>
          <p:nvPr/>
        </p:nvSpPr>
        <p:spPr>
          <a:xfrm>
            <a:off x="9939323" y="4843142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Väčšia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nezávislosť</a:t>
            </a:r>
          </a:p>
        </p:txBody>
      </p:sp>
      <p:sp>
        <p:nvSpPr>
          <p:cNvPr id="50" name="BlokTextu 40">
            <a:extLst>
              <a:ext uri="{FF2B5EF4-FFF2-40B4-BE49-F238E27FC236}">
                <a16:creationId xmlns:a16="http://schemas.microsoft.com/office/drawing/2014/main" id="{166EF5BF-0E00-4A6B-A7F9-94F8E8CF2D1D}"/>
              </a:ext>
            </a:extLst>
          </p:cNvPr>
          <p:cNvSpPr txBox="1"/>
          <p:nvPr/>
        </p:nvSpPr>
        <p:spPr>
          <a:xfrm>
            <a:off x="4177246" y="458365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Sociálne</a:t>
            </a:r>
          </a:p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interakcie</a:t>
            </a:r>
          </a:p>
        </p:txBody>
      </p:sp>
      <p:sp>
        <p:nvSpPr>
          <p:cNvPr id="51" name="BlokTextu 41">
            <a:extLst>
              <a:ext uri="{FF2B5EF4-FFF2-40B4-BE49-F238E27FC236}">
                <a16:creationId xmlns:a16="http://schemas.microsoft.com/office/drawing/2014/main" id="{7122526E-562D-4D9D-B6C5-5162315247D4}"/>
              </a:ext>
            </a:extLst>
          </p:cNvPr>
          <p:cNvSpPr txBox="1"/>
          <p:nvPr/>
        </p:nvSpPr>
        <p:spPr>
          <a:xfrm>
            <a:off x="8601644" y="5624769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Ocenenie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3C237B88-3641-4360-8628-E4EB7564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34" y="4456390"/>
            <a:ext cx="1235936" cy="12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36" grpId="0"/>
      <p:bldP spid="42" grpId="0"/>
      <p:bldP spid="46" grpId="0"/>
      <p:bldP spid="47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952</Words>
  <Application>Microsoft Office PowerPoint</Application>
  <PresentationFormat>Širokoúhlá obrazovka</PresentationFormat>
  <Paragraphs>222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Adobe Fan Heiti Std B</vt:lpstr>
      <vt:lpstr>Microsoft YaHei</vt:lpstr>
      <vt:lpstr>宋体</vt:lpstr>
      <vt:lpstr>Arial</vt:lpstr>
      <vt:lpstr>Arial Black</vt:lpstr>
      <vt:lpstr>Calibri</vt:lpstr>
      <vt:lpstr>Calibri Light</vt:lpstr>
      <vt:lpstr>Motív balíka Office</vt:lpstr>
      <vt:lpstr>Sociálne poľnohospodárstvo</vt:lpstr>
      <vt:lpstr>SOCIÁLNE POĽNOHOSPODÁRSTVO  Príležitosť pre rozvoj vidieka </vt:lpstr>
      <vt:lpstr>Definícia sociálneho poľnohospodárstva</vt:lpstr>
      <vt:lpstr>Cieľová skupina soc. poľnohospodárstva</vt:lpstr>
      <vt:lpstr>Prezentace aplikace PowerPoint</vt:lpstr>
      <vt:lpstr>Hlavní aktéri vytvárajúci podmienky                  pre sociálne poľnohospodárstvo  v praxi</vt:lpstr>
      <vt:lpstr>Vhodné prístupy  v sociálnom poľnohospodárstve</vt:lpstr>
      <vt:lpstr>Prínosy  pre farmára</vt:lpstr>
      <vt:lpstr>Prínosy  pre cieľové skupiny</vt:lpstr>
      <vt:lpstr>Prínosy  pre región</vt:lpstr>
      <vt:lpstr>Vývoj na Slovensku</vt:lpstr>
      <vt:lpstr>Vývoj na Slovensku</vt:lpstr>
      <vt:lpstr>Vývoj na Slovensku</vt:lpstr>
      <vt:lpstr>Vývoj na Slovensku</vt:lpstr>
      <vt:lpstr>Vývoj na Slovensku</vt:lpstr>
      <vt:lpstr>Príklady dobrej praxe</vt:lpstr>
      <vt:lpstr>Príklady dobrej praxe</vt:lpstr>
      <vt:lpstr>Príklady dobrej praxe</vt:lpstr>
      <vt:lpstr>Príklady dobrej praxe</vt:lpstr>
      <vt:lpstr>Príklady dobrej praxe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Vašej prednášky/ pracovnej skupiny</dc:title>
  <dc:creator>Jakub Dvorský</dc:creator>
  <cp:lastModifiedBy>ozdru</cp:lastModifiedBy>
  <cp:revision>18</cp:revision>
  <dcterms:created xsi:type="dcterms:W3CDTF">2020-10-21T11:40:07Z</dcterms:created>
  <dcterms:modified xsi:type="dcterms:W3CDTF">2020-10-22T17:44:12Z</dcterms:modified>
</cp:coreProperties>
</file>