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94" r:id="rId3"/>
    <p:sldId id="290" r:id="rId4"/>
    <p:sldId id="292" r:id="rId5"/>
    <p:sldId id="286" r:id="rId6"/>
    <p:sldId id="287" r:id="rId7"/>
    <p:sldId id="288" r:id="rId8"/>
    <p:sldId id="289" r:id="rId9"/>
    <p:sldId id="293" r:id="rId10"/>
    <p:sldId id="257" r:id="rId11"/>
    <p:sldId id="264" r:id="rId12"/>
    <p:sldId id="265" r:id="rId13"/>
    <p:sldId id="266" r:id="rId14"/>
    <p:sldId id="267" r:id="rId15"/>
    <p:sldId id="268" r:id="rId16"/>
    <p:sldId id="269" r:id="rId17"/>
    <p:sldId id="270" r:id="rId18"/>
    <p:sldId id="258" r:id="rId19"/>
    <p:sldId id="271" r:id="rId20"/>
    <p:sldId id="272" r:id="rId21"/>
    <p:sldId id="273" r:id="rId22"/>
    <p:sldId id="259" r:id="rId23"/>
    <p:sldId id="274" r:id="rId24"/>
    <p:sldId id="275" r:id="rId25"/>
    <p:sldId id="276" r:id="rId26"/>
    <p:sldId id="277" r:id="rId27"/>
    <p:sldId id="260" r:id="rId28"/>
    <p:sldId id="278" r:id="rId29"/>
    <p:sldId id="279" r:id="rId30"/>
    <p:sldId id="280" r:id="rId31"/>
    <p:sldId id="281" r:id="rId32"/>
    <p:sldId id="261" r:id="rId33"/>
    <p:sldId id="282" r:id="rId34"/>
    <p:sldId id="262" r:id="rId35"/>
    <p:sldId id="283" r:id="rId36"/>
    <p:sldId id="284" r:id="rId37"/>
    <p:sldId id="285" r:id="rId38"/>
    <p:sldId id="296" r:id="rId39"/>
    <p:sldId id="263" r:id="rId40"/>
    <p:sldId id="301" r:id="rId41"/>
    <p:sldId id="297" r:id="rId42"/>
    <p:sldId id="304" r:id="rId43"/>
    <p:sldId id="299" r:id="rId44"/>
    <p:sldId id="305" r:id="rId45"/>
    <p:sldId id="300" r:id="rId46"/>
    <p:sldId id="306" r:id="rId47"/>
    <p:sldId id="295" r:id="rId48"/>
    <p:sldId id="307" r:id="rId49"/>
    <p:sldId id="309" r:id="rId50"/>
    <p:sldId id="308" r:id="rId51"/>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ka Slaninová" initials="MS" lastIdx="1" clrIdx="0">
    <p:extLst>
      <p:ext uri="{19B8F6BF-5375-455C-9EA6-DF929625EA0E}">
        <p15:presenceInfo xmlns:p15="http://schemas.microsoft.com/office/powerpoint/2012/main" userId="94608d0d527f7703" providerId="Windows Live"/>
      </p:ext>
    </p:extLst>
  </p:cmAuthor>
  <p:cmAuthor id="2" name="Martina" initials="M" lastIdx="1" clrIdx="1">
    <p:extLst>
      <p:ext uri="{19B8F6BF-5375-455C-9EA6-DF929625EA0E}">
        <p15:presenceInfo xmlns:p15="http://schemas.microsoft.com/office/powerpoint/2012/main" userId="Mart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A651"/>
    <a:srgbClr val="AFABAB"/>
    <a:srgbClr val="70AD47"/>
    <a:srgbClr val="FFC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95492" autoAdjust="0"/>
  </p:normalViewPr>
  <p:slideViewPr>
    <p:cSldViewPr snapToGrid="0">
      <p:cViewPr varScale="1">
        <p:scale>
          <a:sx n="65" d="100"/>
          <a:sy n="65" d="100"/>
        </p:scale>
        <p:origin x="720" y="40"/>
      </p:cViewPr>
      <p:guideLst/>
    </p:cSldViewPr>
  </p:slideViewPr>
  <p:outlineViewPr>
    <p:cViewPr>
      <p:scale>
        <a:sx n="33" d="100"/>
        <a:sy n="33" d="100"/>
      </p:scale>
      <p:origin x="0" y="-6024"/>
    </p:cViewPr>
    <p:sldLst>
      <p:sld r:id="rId1" collapse="1"/>
      <p:sld r:id="rId2" collapse="1"/>
      <p:sld r:id="rId3"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slide" Target="slides/slide48.xml"/><Relationship Id="rId1"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H_rok_programu_Microsoft_Excel.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onik\Documents\Monika\VIPA\ERP\ERYP\grafy%20do%20vyhodnotenia%20dotazn&#237;k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98242211916989E-2"/>
          <c:y val="0.14895324700144003"/>
          <c:w val="0.91293057113651577"/>
          <c:h val="0.49781689373244675"/>
        </c:manualLayout>
      </c:layout>
      <c:barChart>
        <c:barDir val="col"/>
        <c:grouping val="clustered"/>
        <c:varyColors val="0"/>
        <c:ser>
          <c:idx val="0"/>
          <c:order val="0"/>
          <c:spPr>
            <a:solidFill>
              <a:schemeClr val="bg1">
                <a:lumMod val="65000"/>
              </a:schemeClr>
            </a:solidFill>
            <a:ln w="9525" cap="flat" cmpd="sng" algn="ctr">
              <a:solidFill>
                <a:schemeClr val="lt1">
                  <a:alpha val="50000"/>
                </a:schemeClr>
              </a:solidFill>
              <a:round/>
            </a:ln>
            <a:effectLst/>
          </c:spPr>
          <c:invertIfNegative val="0"/>
          <c:dPt>
            <c:idx val="1"/>
            <c:invertIfNegative val="0"/>
            <c:bubble3D val="0"/>
            <c:spPr>
              <a:solidFill>
                <a:schemeClr val="accent5"/>
              </a:solidFill>
              <a:ln w="9525" cap="flat" cmpd="sng" algn="ctr">
                <a:solidFill>
                  <a:schemeClr val="lt1">
                    <a:alpha val="50000"/>
                  </a:schemeClr>
                </a:solidFill>
                <a:round/>
              </a:ln>
              <a:effectLst/>
            </c:spPr>
            <c:extLst>
              <c:ext xmlns:c16="http://schemas.microsoft.com/office/drawing/2014/chart" uri="{C3380CC4-5D6E-409C-BE32-E72D297353CC}">
                <c16:uniqueId val="{00000000-F35C-49CB-B4C4-0950442F93D1}"/>
              </c:ext>
            </c:extLst>
          </c:dPt>
          <c:dPt>
            <c:idx val="3"/>
            <c:invertIfNegative val="0"/>
            <c:bubble3D val="0"/>
            <c:spPr>
              <a:solidFill>
                <a:schemeClr val="accent5"/>
              </a:solidFill>
              <a:ln w="9525" cap="flat" cmpd="sng" algn="ctr">
                <a:solidFill>
                  <a:schemeClr val="lt1">
                    <a:alpha val="50000"/>
                  </a:schemeClr>
                </a:solidFill>
                <a:round/>
              </a:ln>
              <a:effectLst/>
            </c:spPr>
            <c:extLst>
              <c:ext xmlns:c16="http://schemas.microsoft.com/office/drawing/2014/chart" uri="{C3380CC4-5D6E-409C-BE32-E72D297353CC}">
                <c16:uniqueId val="{00000001-F35C-49CB-B4C4-0950442F93D1}"/>
              </c:ext>
            </c:extLst>
          </c:dPt>
          <c:dPt>
            <c:idx val="4"/>
            <c:invertIfNegative val="0"/>
            <c:bubble3D val="0"/>
            <c:spPr>
              <a:solidFill>
                <a:schemeClr val="accent5"/>
              </a:solidFill>
              <a:ln w="9525" cap="flat" cmpd="sng" algn="ctr">
                <a:solidFill>
                  <a:schemeClr val="lt1">
                    <a:alpha val="50000"/>
                  </a:schemeClr>
                </a:solidFill>
                <a:round/>
              </a:ln>
              <a:effectLst/>
            </c:spPr>
            <c:extLst>
              <c:ext xmlns:c16="http://schemas.microsoft.com/office/drawing/2014/chart" uri="{C3380CC4-5D6E-409C-BE32-E72D297353CC}">
                <c16:uniqueId val="{00000002-F35C-49CB-B4C4-0950442F93D1}"/>
              </c:ext>
            </c:extLst>
          </c:dPt>
          <c:dPt>
            <c:idx val="5"/>
            <c:invertIfNegative val="0"/>
            <c:bubble3D val="0"/>
            <c:spPr>
              <a:solidFill>
                <a:schemeClr val="accent5"/>
              </a:solidFill>
              <a:ln w="9525" cap="flat" cmpd="sng" algn="ctr">
                <a:solidFill>
                  <a:schemeClr val="lt1">
                    <a:alpha val="50000"/>
                  </a:schemeClr>
                </a:solidFill>
                <a:round/>
              </a:ln>
              <a:effectLst/>
            </c:spPr>
            <c:extLst>
              <c:ext xmlns:c16="http://schemas.microsoft.com/office/drawing/2014/chart" uri="{C3380CC4-5D6E-409C-BE32-E72D297353CC}">
                <c16:uniqueId val="{00000003-F35C-49CB-B4C4-0950442F93D1}"/>
              </c:ext>
            </c:extLst>
          </c:dPt>
          <c:dPt>
            <c:idx val="6"/>
            <c:invertIfNegative val="0"/>
            <c:bubble3D val="0"/>
            <c:spPr>
              <a:solidFill>
                <a:schemeClr val="accent5"/>
              </a:solidFill>
              <a:ln w="9525" cap="flat" cmpd="sng" algn="ctr">
                <a:solidFill>
                  <a:schemeClr val="lt1">
                    <a:alpha val="50000"/>
                  </a:schemeClr>
                </a:solidFill>
                <a:round/>
              </a:ln>
              <a:effectLst/>
            </c:spPr>
            <c:extLst>
              <c:ext xmlns:c16="http://schemas.microsoft.com/office/drawing/2014/chart" uri="{C3380CC4-5D6E-409C-BE32-E72D297353CC}">
                <c16:uniqueId val="{00000004-F35C-49CB-B4C4-0950442F93D1}"/>
              </c:ext>
            </c:extLst>
          </c:dPt>
          <c:dPt>
            <c:idx val="7"/>
            <c:invertIfNegative val="0"/>
            <c:bubble3D val="0"/>
            <c:spPr>
              <a:solidFill>
                <a:schemeClr val="accent5"/>
              </a:solidFill>
              <a:ln w="9525" cap="flat" cmpd="sng" algn="ctr">
                <a:solidFill>
                  <a:schemeClr val="lt1">
                    <a:alpha val="50000"/>
                  </a:schemeClr>
                </a:solidFill>
                <a:round/>
              </a:ln>
              <a:effectLst/>
            </c:spPr>
            <c:extLst>
              <c:ext xmlns:c16="http://schemas.microsoft.com/office/drawing/2014/chart" uri="{C3380CC4-5D6E-409C-BE32-E72D297353CC}">
                <c16:uniqueId val="{00000005-F35C-49CB-B4C4-0950442F93D1}"/>
              </c:ext>
            </c:extLst>
          </c:dPt>
          <c:dPt>
            <c:idx val="8"/>
            <c:invertIfNegative val="0"/>
            <c:bubble3D val="0"/>
            <c:spPr>
              <a:solidFill>
                <a:schemeClr val="accent5"/>
              </a:solidFill>
              <a:ln w="9525" cap="flat" cmpd="sng" algn="ctr">
                <a:solidFill>
                  <a:schemeClr val="lt1">
                    <a:alpha val="50000"/>
                  </a:schemeClr>
                </a:solidFill>
                <a:round/>
              </a:ln>
              <a:effectLst/>
            </c:spPr>
            <c:extLst>
              <c:ext xmlns:c16="http://schemas.microsoft.com/office/drawing/2014/chart" uri="{C3380CC4-5D6E-409C-BE32-E72D297353CC}">
                <c16:uniqueId val="{00000006-F35C-49CB-B4C4-0950442F93D1}"/>
              </c:ext>
            </c:extLst>
          </c:dPt>
          <c:dPt>
            <c:idx val="9"/>
            <c:invertIfNegative val="0"/>
            <c:bubble3D val="0"/>
            <c:spPr>
              <a:solidFill>
                <a:schemeClr val="accent5"/>
              </a:solidFill>
              <a:ln w="9525" cap="flat" cmpd="sng" algn="ctr">
                <a:solidFill>
                  <a:schemeClr val="lt1">
                    <a:alpha val="50000"/>
                  </a:schemeClr>
                </a:solidFill>
                <a:round/>
              </a:ln>
              <a:effectLst/>
            </c:spPr>
            <c:extLst>
              <c:ext xmlns:c16="http://schemas.microsoft.com/office/drawing/2014/chart" uri="{C3380CC4-5D6E-409C-BE32-E72D297353CC}">
                <c16:uniqueId val="{00000007-F35C-49CB-B4C4-0950442F93D1}"/>
              </c:ext>
            </c:extLst>
          </c:dPt>
          <c:dPt>
            <c:idx val="10"/>
            <c:invertIfNegative val="0"/>
            <c:bubble3D val="0"/>
            <c:spPr>
              <a:solidFill>
                <a:schemeClr val="accent5"/>
              </a:solidFill>
              <a:ln w="9525" cap="flat" cmpd="sng" algn="ctr">
                <a:solidFill>
                  <a:schemeClr val="lt1">
                    <a:alpha val="50000"/>
                  </a:schemeClr>
                </a:solidFill>
                <a:round/>
              </a:ln>
              <a:effectLst/>
            </c:spPr>
            <c:extLst>
              <c:ext xmlns:c16="http://schemas.microsoft.com/office/drawing/2014/chart" uri="{C3380CC4-5D6E-409C-BE32-E72D297353CC}">
                <c16:uniqueId val="{00000008-F35C-49CB-B4C4-0950442F93D1}"/>
              </c:ext>
            </c:extLst>
          </c:dPt>
          <c:dPt>
            <c:idx val="12"/>
            <c:invertIfNegative val="0"/>
            <c:bubble3D val="0"/>
            <c:spPr>
              <a:solidFill>
                <a:schemeClr val="accent5"/>
              </a:solidFill>
              <a:ln w="9525" cap="flat" cmpd="sng" algn="ctr">
                <a:solidFill>
                  <a:schemeClr val="lt1">
                    <a:alpha val="50000"/>
                  </a:schemeClr>
                </a:solidFill>
                <a:round/>
              </a:ln>
              <a:effectLst/>
            </c:spPr>
            <c:extLst>
              <c:ext xmlns:c16="http://schemas.microsoft.com/office/drawing/2014/chart" uri="{C3380CC4-5D6E-409C-BE32-E72D297353CC}">
                <c16:uniqueId val="{00000009-F35C-49CB-B4C4-0950442F93D1}"/>
              </c:ext>
            </c:extLst>
          </c:dPt>
          <c:dPt>
            <c:idx val="14"/>
            <c:invertIfNegative val="0"/>
            <c:bubble3D val="0"/>
            <c:spPr>
              <a:solidFill>
                <a:schemeClr val="accent5"/>
              </a:solidFill>
              <a:ln w="9525" cap="flat" cmpd="sng" algn="ctr">
                <a:solidFill>
                  <a:schemeClr val="lt1">
                    <a:alpha val="50000"/>
                  </a:schemeClr>
                </a:solidFill>
                <a:round/>
              </a:ln>
              <a:effectLst/>
            </c:spPr>
            <c:extLst>
              <c:ext xmlns:c16="http://schemas.microsoft.com/office/drawing/2014/chart" uri="{C3380CC4-5D6E-409C-BE32-E72D297353CC}">
                <c16:uniqueId val="{0000000A-F35C-49CB-B4C4-0950442F93D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Hárok1!$A$1:$A$16</c:f>
              <c:strCache>
                <c:ptCount val="16"/>
                <c:pt idx="0">
                  <c:v>Albania</c:v>
                </c:pt>
                <c:pt idx="1">
                  <c:v>Belgium</c:v>
                </c:pt>
                <c:pt idx="2">
                  <c:v>Bosnia and Herzegovina</c:v>
                </c:pt>
                <c:pt idx="3">
                  <c:v>Croatia</c:v>
                </c:pt>
                <c:pt idx="4">
                  <c:v>Czech Republic</c:v>
                </c:pt>
                <c:pt idx="5">
                  <c:v>Spain</c:v>
                </c:pt>
                <c:pt idx="6">
                  <c:v>France</c:v>
                </c:pt>
                <c:pt idx="7">
                  <c:v>Germany</c:v>
                </c:pt>
                <c:pt idx="8">
                  <c:v>Greece</c:v>
                </c:pt>
                <c:pt idx="9">
                  <c:v>Slovakia</c:v>
                </c:pt>
                <c:pt idx="10">
                  <c:v>Italy</c:v>
                </c:pt>
                <c:pt idx="11">
                  <c:v>Kosovo</c:v>
                </c:pt>
                <c:pt idx="12">
                  <c:v>Latvia</c:v>
                </c:pt>
                <c:pt idx="13">
                  <c:v>North Macedonia</c:v>
                </c:pt>
                <c:pt idx="14">
                  <c:v>Portugal</c:v>
                </c:pt>
                <c:pt idx="15">
                  <c:v>Turkey</c:v>
                </c:pt>
              </c:strCache>
            </c:strRef>
          </c:cat>
          <c:val>
            <c:numRef>
              <c:f>Hárok1!$B$1:$B$16</c:f>
              <c:numCache>
                <c:formatCode>General</c:formatCode>
                <c:ptCount val="16"/>
                <c:pt idx="0">
                  <c:v>2</c:v>
                </c:pt>
                <c:pt idx="1">
                  <c:v>3</c:v>
                </c:pt>
                <c:pt idx="2">
                  <c:v>5</c:v>
                </c:pt>
                <c:pt idx="3">
                  <c:v>3</c:v>
                </c:pt>
                <c:pt idx="4">
                  <c:v>3</c:v>
                </c:pt>
                <c:pt idx="5">
                  <c:v>6</c:v>
                </c:pt>
                <c:pt idx="6">
                  <c:v>1</c:v>
                </c:pt>
                <c:pt idx="7">
                  <c:v>1</c:v>
                </c:pt>
                <c:pt idx="8">
                  <c:v>1</c:v>
                </c:pt>
                <c:pt idx="9">
                  <c:v>11</c:v>
                </c:pt>
                <c:pt idx="10">
                  <c:v>1</c:v>
                </c:pt>
                <c:pt idx="11">
                  <c:v>1</c:v>
                </c:pt>
                <c:pt idx="12">
                  <c:v>11</c:v>
                </c:pt>
                <c:pt idx="13">
                  <c:v>2</c:v>
                </c:pt>
                <c:pt idx="14">
                  <c:v>3</c:v>
                </c:pt>
                <c:pt idx="15">
                  <c:v>1</c:v>
                </c:pt>
              </c:numCache>
            </c:numRef>
          </c:val>
          <c:extLst>
            <c:ext xmlns:c16="http://schemas.microsoft.com/office/drawing/2014/chart" uri="{C3380CC4-5D6E-409C-BE32-E72D297353CC}">
              <c16:uniqueId val="{00000000-DCE5-4664-9774-91366B309ED8}"/>
            </c:ext>
          </c:extLst>
        </c:ser>
        <c:dLbls>
          <c:dLblPos val="inEnd"/>
          <c:showLegendKey val="0"/>
          <c:showVal val="1"/>
          <c:showCatName val="0"/>
          <c:showSerName val="0"/>
          <c:showPercent val="0"/>
          <c:showBubbleSize val="0"/>
        </c:dLbls>
        <c:gapWidth val="65"/>
        <c:axId val="2100363008"/>
        <c:axId val="2100370080"/>
      </c:barChart>
      <c:catAx>
        <c:axId val="21003630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sk-SK"/>
          </a:p>
        </c:txPr>
        <c:crossAx val="2100370080"/>
        <c:crosses val="autoZero"/>
        <c:auto val="1"/>
        <c:lblAlgn val="ctr"/>
        <c:lblOffset val="100"/>
        <c:noMultiLvlLbl val="0"/>
      </c:catAx>
      <c:valAx>
        <c:axId val="21003700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r>
                  <a:rPr lang="sk-SK" sz="1400" b="0" dirty="0" err="1"/>
                  <a:t>Number</a:t>
                </a:r>
                <a:r>
                  <a:rPr lang="sk-SK" sz="1400" b="0" dirty="0"/>
                  <a:t> of </a:t>
                </a:r>
                <a:r>
                  <a:rPr lang="sk-SK" sz="1400" b="0" dirty="0" err="1"/>
                  <a:t>respondents</a:t>
                </a:r>
                <a:endParaRPr lang="sk-SK" sz="1400" b="0" dirty="0"/>
              </a:p>
            </c:rich>
          </c:tx>
          <c:layout>
            <c:manualLayout>
              <c:xMode val="edge"/>
              <c:yMode val="edge"/>
              <c:x val="0"/>
              <c:y val="0.1488293623831558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sk-SK"/>
            </a:p>
          </c:txPr>
        </c:title>
        <c:numFmt formatCode="General" sourceLinked="1"/>
        <c:majorTickMark val="none"/>
        <c:minorTickMark val="none"/>
        <c:tickLblPos val="nextTo"/>
        <c:crossAx val="21003630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k-S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5516322178478"/>
          <c:y val="0.12660599038063403"/>
          <c:w val="0.84295942011154856"/>
          <c:h val="0.52540628212386475"/>
        </c:manualLayout>
      </c:layout>
      <c:barChart>
        <c:barDir val="col"/>
        <c:grouping val="clustered"/>
        <c:varyColors val="0"/>
        <c:ser>
          <c:idx val="0"/>
          <c:order val="0"/>
          <c:spPr>
            <a:solidFill>
              <a:schemeClr val="accent1">
                <a:alpha val="85000"/>
              </a:schemeClr>
            </a:solidFill>
            <a:ln w="9525" cap="flat" cmpd="sng" algn="ctr">
              <a:solidFill>
                <a:prstClr val="black">
                  <a:lumMod val="25000"/>
                  <a:lumOff val="75000"/>
                  <a:alpha val="52000"/>
                </a:prstClr>
              </a:solidFill>
              <a:round/>
            </a:ln>
            <a:effectLst/>
          </c:spPr>
          <c:invertIfNegative val="0"/>
          <c:dPt>
            <c:idx val="0"/>
            <c:invertIfNegative val="0"/>
            <c:bubble3D val="0"/>
            <c:spPr>
              <a:solidFill>
                <a:srgbClr val="00A651">
                  <a:alpha val="85000"/>
                </a:srgbClr>
              </a:solidFill>
              <a:ln w="9525" cap="flat" cmpd="sng" algn="ctr">
                <a:solidFill>
                  <a:prstClr val="black">
                    <a:lumMod val="25000"/>
                    <a:lumOff val="75000"/>
                    <a:alpha val="52000"/>
                  </a:prstClr>
                </a:solidFill>
                <a:round/>
              </a:ln>
              <a:effectLst>
                <a:outerShdw blurRad="50800" dist="114300" dir="2700000" algn="tl" rotWithShape="0">
                  <a:prstClr val="black">
                    <a:alpha val="40000"/>
                  </a:prstClr>
                </a:outerShdw>
              </a:effectLst>
            </c:spPr>
            <c:extLst>
              <c:ext xmlns:c16="http://schemas.microsoft.com/office/drawing/2014/chart" uri="{C3380CC4-5D6E-409C-BE32-E72D297353CC}">
                <c16:uniqueId val="{00000000-F038-4CE1-94D8-1FDEEBBE2167}"/>
              </c:ext>
            </c:extLst>
          </c:dPt>
          <c:dPt>
            <c:idx val="1"/>
            <c:invertIfNegative val="0"/>
            <c:bubble3D val="0"/>
            <c:spPr>
              <a:solidFill>
                <a:srgbClr val="00A651">
                  <a:alpha val="85000"/>
                </a:srgbClr>
              </a:solidFill>
              <a:ln w="9525" cap="flat" cmpd="sng" algn="ctr">
                <a:solidFill>
                  <a:prstClr val="black">
                    <a:lumMod val="25000"/>
                    <a:lumOff val="75000"/>
                    <a:alpha val="52000"/>
                  </a:prstClr>
                </a:solidFill>
                <a:round/>
              </a:ln>
              <a:effectLst>
                <a:outerShdw blurRad="50800" dist="114300" dir="2700000" algn="tl" rotWithShape="0">
                  <a:prstClr val="black">
                    <a:alpha val="40000"/>
                  </a:prstClr>
                </a:outerShdw>
              </a:effectLst>
            </c:spPr>
            <c:extLst>
              <c:ext xmlns:c16="http://schemas.microsoft.com/office/drawing/2014/chart" uri="{C3380CC4-5D6E-409C-BE32-E72D297353CC}">
                <c16:uniqueId val="{00000001-F038-4CE1-94D8-1FDEEBBE2167}"/>
              </c:ext>
            </c:extLst>
          </c:dPt>
          <c:dPt>
            <c:idx val="2"/>
            <c:invertIfNegative val="0"/>
            <c:bubble3D val="0"/>
            <c:spPr>
              <a:solidFill>
                <a:schemeClr val="bg1">
                  <a:lumMod val="65000"/>
                  <a:alpha val="85000"/>
                </a:schemeClr>
              </a:solidFill>
              <a:ln w="9525" cap="flat" cmpd="sng" algn="ctr">
                <a:solidFill>
                  <a:prstClr val="black">
                    <a:lumMod val="25000"/>
                    <a:lumOff val="75000"/>
                    <a:alpha val="52000"/>
                  </a:prstClr>
                </a:solidFill>
                <a:round/>
              </a:ln>
              <a:effectLst/>
            </c:spPr>
            <c:extLst>
              <c:ext xmlns:c16="http://schemas.microsoft.com/office/drawing/2014/chart" uri="{C3380CC4-5D6E-409C-BE32-E72D297353CC}">
                <c16:uniqueId val="{00000002-F038-4CE1-94D8-1FDEEBBE2167}"/>
              </c:ext>
            </c:extLst>
          </c:dPt>
          <c:dPt>
            <c:idx val="3"/>
            <c:invertIfNegative val="0"/>
            <c:bubble3D val="0"/>
            <c:spPr>
              <a:solidFill>
                <a:schemeClr val="bg1">
                  <a:lumMod val="65000"/>
                  <a:alpha val="85000"/>
                </a:schemeClr>
              </a:solidFill>
              <a:ln w="9525" cap="flat" cmpd="sng" algn="ctr">
                <a:solidFill>
                  <a:prstClr val="black">
                    <a:lumMod val="25000"/>
                    <a:lumOff val="75000"/>
                    <a:alpha val="52000"/>
                  </a:prstClr>
                </a:solidFill>
                <a:round/>
              </a:ln>
              <a:effectLst/>
            </c:spPr>
            <c:extLst>
              <c:ext xmlns:c16="http://schemas.microsoft.com/office/drawing/2014/chart" uri="{C3380CC4-5D6E-409C-BE32-E72D297353CC}">
                <c16:uniqueId val="{00000003-F038-4CE1-94D8-1FDEEBBE2167}"/>
              </c:ext>
            </c:extLst>
          </c:dPt>
          <c:dPt>
            <c:idx val="4"/>
            <c:invertIfNegative val="0"/>
            <c:bubble3D val="0"/>
            <c:spPr>
              <a:solidFill>
                <a:schemeClr val="bg1">
                  <a:lumMod val="65000"/>
                  <a:alpha val="85000"/>
                </a:schemeClr>
              </a:solidFill>
              <a:ln w="9525" cap="flat" cmpd="sng" algn="ctr">
                <a:solidFill>
                  <a:prstClr val="black">
                    <a:lumMod val="25000"/>
                    <a:lumOff val="75000"/>
                    <a:alpha val="52000"/>
                  </a:prstClr>
                </a:solidFill>
                <a:round/>
              </a:ln>
              <a:effectLst/>
            </c:spPr>
            <c:extLst>
              <c:ext xmlns:c16="http://schemas.microsoft.com/office/drawing/2014/chart" uri="{C3380CC4-5D6E-409C-BE32-E72D297353CC}">
                <c16:uniqueId val="{00000004-F038-4CE1-94D8-1FDEEBBE2167}"/>
              </c:ext>
            </c:extLst>
          </c:dPt>
          <c:dPt>
            <c:idx val="5"/>
            <c:invertIfNegative val="0"/>
            <c:bubble3D val="0"/>
            <c:spPr>
              <a:solidFill>
                <a:schemeClr val="bg1">
                  <a:lumMod val="65000"/>
                  <a:alpha val="85000"/>
                </a:schemeClr>
              </a:solidFill>
              <a:ln w="9525" cap="flat" cmpd="sng" algn="ctr">
                <a:solidFill>
                  <a:prstClr val="black">
                    <a:lumMod val="25000"/>
                    <a:lumOff val="75000"/>
                    <a:alpha val="52000"/>
                  </a:prstClr>
                </a:solidFill>
                <a:round/>
              </a:ln>
              <a:effectLst/>
            </c:spPr>
            <c:extLst>
              <c:ext xmlns:c16="http://schemas.microsoft.com/office/drawing/2014/chart" uri="{C3380CC4-5D6E-409C-BE32-E72D297353CC}">
                <c16:uniqueId val="{00000005-F038-4CE1-94D8-1FDEEBBE2167}"/>
              </c:ext>
            </c:extLst>
          </c:dPt>
          <c:dPt>
            <c:idx val="6"/>
            <c:invertIfNegative val="0"/>
            <c:bubble3D val="0"/>
            <c:spPr>
              <a:solidFill>
                <a:schemeClr val="bg1">
                  <a:lumMod val="65000"/>
                  <a:alpha val="85000"/>
                </a:schemeClr>
              </a:solidFill>
              <a:ln w="9525" cap="flat" cmpd="sng" algn="ctr">
                <a:solidFill>
                  <a:prstClr val="black">
                    <a:lumMod val="25000"/>
                    <a:lumOff val="75000"/>
                    <a:alpha val="52000"/>
                  </a:prstClr>
                </a:solidFill>
                <a:round/>
              </a:ln>
              <a:effectLst/>
            </c:spPr>
            <c:extLst>
              <c:ext xmlns:c16="http://schemas.microsoft.com/office/drawing/2014/chart" uri="{C3380CC4-5D6E-409C-BE32-E72D297353CC}">
                <c16:uniqueId val="{00000006-F038-4CE1-94D8-1FDEEBBE2167}"/>
              </c:ext>
            </c:extLst>
          </c:dPt>
          <c:dPt>
            <c:idx val="7"/>
            <c:invertIfNegative val="0"/>
            <c:bubble3D val="0"/>
            <c:spPr>
              <a:solidFill>
                <a:schemeClr val="bg1">
                  <a:lumMod val="65000"/>
                  <a:alpha val="85000"/>
                </a:schemeClr>
              </a:solidFill>
              <a:ln w="9525" cap="flat" cmpd="sng" algn="ctr">
                <a:solidFill>
                  <a:prstClr val="black">
                    <a:lumMod val="25000"/>
                    <a:lumOff val="75000"/>
                    <a:alpha val="52000"/>
                  </a:prstClr>
                </a:solidFill>
                <a:round/>
              </a:ln>
              <a:effectLst/>
            </c:spPr>
            <c:extLst>
              <c:ext xmlns:c16="http://schemas.microsoft.com/office/drawing/2014/chart" uri="{C3380CC4-5D6E-409C-BE32-E72D297353CC}">
                <c16:uniqueId val="{00000007-F038-4CE1-94D8-1FDEEBBE2167}"/>
              </c:ext>
            </c:extLst>
          </c:dPt>
          <c:dPt>
            <c:idx val="8"/>
            <c:invertIfNegative val="0"/>
            <c:bubble3D val="0"/>
            <c:spPr>
              <a:solidFill>
                <a:schemeClr val="bg1">
                  <a:lumMod val="65000"/>
                  <a:alpha val="85000"/>
                </a:schemeClr>
              </a:solidFill>
              <a:ln w="9525" cap="flat" cmpd="sng" algn="ctr">
                <a:solidFill>
                  <a:prstClr val="black">
                    <a:lumMod val="25000"/>
                    <a:lumOff val="75000"/>
                    <a:alpha val="52000"/>
                  </a:prstClr>
                </a:solidFill>
                <a:round/>
              </a:ln>
              <a:effectLst/>
            </c:spPr>
            <c:extLst>
              <c:ext xmlns:c16="http://schemas.microsoft.com/office/drawing/2014/chart" uri="{C3380CC4-5D6E-409C-BE32-E72D297353CC}">
                <c16:uniqueId val="{00000008-F038-4CE1-94D8-1FDEEBBE216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Hárok6!$A$1:$A$9</c:f>
              <c:strCache>
                <c:ptCount val="9"/>
                <c:pt idx="0">
                  <c:v>Rural development</c:v>
                </c:pt>
                <c:pt idx="1">
                  <c:v>Agriculture</c:v>
                </c:pt>
                <c:pt idx="2">
                  <c:v>Tourism</c:v>
                </c:pt>
                <c:pt idx="3">
                  <c:v>Industry</c:v>
                </c:pt>
                <c:pt idx="4">
                  <c:v>Healthcare</c:v>
                </c:pt>
                <c:pt idx="5">
                  <c:v>Education</c:v>
                </c:pt>
                <c:pt idx="6">
                  <c:v>Public sector</c:v>
                </c:pt>
                <c:pt idx="7">
                  <c:v>Economy</c:v>
                </c:pt>
                <c:pt idx="8">
                  <c:v>Other</c:v>
                </c:pt>
              </c:strCache>
            </c:strRef>
          </c:cat>
          <c:val>
            <c:numRef>
              <c:f>Hárok6!$B$1:$B$9</c:f>
              <c:numCache>
                <c:formatCode>General</c:formatCode>
                <c:ptCount val="9"/>
                <c:pt idx="0">
                  <c:v>28</c:v>
                </c:pt>
                <c:pt idx="1">
                  <c:v>18</c:v>
                </c:pt>
                <c:pt idx="2">
                  <c:v>11</c:v>
                </c:pt>
                <c:pt idx="3">
                  <c:v>5</c:v>
                </c:pt>
                <c:pt idx="4">
                  <c:v>3</c:v>
                </c:pt>
                <c:pt idx="5">
                  <c:v>16</c:v>
                </c:pt>
                <c:pt idx="6">
                  <c:v>10</c:v>
                </c:pt>
                <c:pt idx="7">
                  <c:v>2</c:v>
                </c:pt>
                <c:pt idx="8">
                  <c:v>5</c:v>
                </c:pt>
              </c:numCache>
            </c:numRef>
          </c:val>
          <c:extLst>
            <c:ext xmlns:c16="http://schemas.microsoft.com/office/drawing/2014/chart" uri="{C3380CC4-5D6E-409C-BE32-E72D297353CC}">
              <c16:uniqueId val="{00000000-C515-4FE2-921A-66AEC7FC397C}"/>
            </c:ext>
          </c:extLst>
        </c:ser>
        <c:dLbls>
          <c:dLblPos val="inEnd"/>
          <c:showLegendKey val="0"/>
          <c:showVal val="1"/>
          <c:showCatName val="0"/>
          <c:showSerName val="0"/>
          <c:showPercent val="0"/>
          <c:showBubbleSize val="0"/>
        </c:dLbls>
        <c:gapWidth val="65"/>
        <c:axId val="274118911"/>
        <c:axId val="274120159"/>
      </c:barChart>
      <c:catAx>
        <c:axId val="27411891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sk-SK"/>
          </a:p>
        </c:txPr>
        <c:crossAx val="274120159"/>
        <c:crosses val="autoZero"/>
        <c:auto val="1"/>
        <c:lblAlgn val="ctr"/>
        <c:lblOffset val="100"/>
        <c:noMultiLvlLbl val="0"/>
      </c:catAx>
      <c:valAx>
        <c:axId val="27412015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sk-SK" sz="1800" b="0"/>
                  <a:t>Number of participants</a:t>
                </a:r>
              </a:p>
            </c:rich>
          </c:tx>
          <c:layout>
            <c:manualLayout>
              <c:xMode val="edge"/>
              <c:yMode val="edge"/>
              <c:x val="4.754839238845144E-2"/>
              <c:y val="0.10047823262581428"/>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sk-SK"/>
            </a:p>
          </c:txPr>
        </c:title>
        <c:numFmt formatCode="General" sourceLinked="1"/>
        <c:majorTickMark val="none"/>
        <c:minorTickMark val="none"/>
        <c:tickLblPos val="nextTo"/>
        <c:crossAx val="27411891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k-S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Occupation</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8167388701634"/>
          <c:y val="3.2180850389913501E-2"/>
          <c:w val="0.38990298431669002"/>
          <c:h val="0.89760638512300239"/>
        </c:manualLayout>
      </c:layout>
      <c:pieChart>
        <c:varyColors val="1"/>
        <c:ser>
          <c:idx val="0"/>
          <c:order val="0"/>
          <c:spPr>
            <a:effectLst>
              <a:outerShdw blurRad="50800" dist="114300" dir="2700000" algn="tl" rotWithShape="0">
                <a:prstClr val="black">
                  <a:alpha val="40000"/>
                </a:prstClr>
              </a:outerShdw>
            </a:effectLst>
          </c:spPr>
          <c:explosion val="2"/>
          <c:dPt>
            <c:idx val="0"/>
            <c:bubble3D val="0"/>
            <c:explosion val="6"/>
            <c:spPr>
              <a:solidFill>
                <a:srgbClr val="00A651"/>
              </a:solidFill>
              <a:ln w="19050">
                <a:solidFill>
                  <a:schemeClr val="lt1"/>
                </a:solidFill>
              </a:ln>
              <a:effectLst>
                <a:outerShdw blurRad="50800" dist="114300" dir="2700000" algn="tl" rotWithShape="0">
                  <a:prstClr val="black">
                    <a:alpha val="40000"/>
                  </a:prstClr>
                </a:outerShdw>
              </a:effectLst>
            </c:spPr>
            <c:extLst>
              <c:ext xmlns:c16="http://schemas.microsoft.com/office/drawing/2014/chart" uri="{C3380CC4-5D6E-409C-BE32-E72D297353CC}">
                <c16:uniqueId val="{00000001-158C-4247-A73F-913AAB78BFD6}"/>
              </c:ext>
            </c:extLst>
          </c:dPt>
          <c:dPt>
            <c:idx val="1"/>
            <c:bubble3D val="0"/>
            <c:spPr>
              <a:solidFill>
                <a:schemeClr val="accent4"/>
              </a:solidFill>
              <a:ln w="19050">
                <a:solidFill>
                  <a:schemeClr val="lt1"/>
                </a:solidFill>
              </a:ln>
              <a:effectLst>
                <a:outerShdw blurRad="50800" dist="114300" dir="2700000" algn="tl" rotWithShape="0">
                  <a:prstClr val="black">
                    <a:alpha val="40000"/>
                  </a:prstClr>
                </a:outerShdw>
              </a:effectLst>
            </c:spPr>
            <c:extLst>
              <c:ext xmlns:c16="http://schemas.microsoft.com/office/drawing/2014/chart" uri="{C3380CC4-5D6E-409C-BE32-E72D297353CC}">
                <c16:uniqueId val="{00000003-158C-4247-A73F-913AAB78BFD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Hárok7!$A$1:$A$2</c:f>
              <c:strCache>
                <c:ptCount val="2"/>
                <c:pt idx="0">
                  <c:v>Village</c:v>
                </c:pt>
                <c:pt idx="1">
                  <c:v>Town</c:v>
                </c:pt>
              </c:strCache>
            </c:strRef>
          </c:cat>
          <c:val>
            <c:numRef>
              <c:f>Hárok7!$B$1:$B$2</c:f>
              <c:numCache>
                <c:formatCode>General</c:formatCode>
                <c:ptCount val="2"/>
                <c:pt idx="0">
                  <c:v>42</c:v>
                </c:pt>
                <c:pt idx="1">
                  <c:v>17</c:v>
                </c:pt>
              </c:numCache>
            </c:numRef>
          </c:val>
          <c:extLst>
            <c:ext xmlns:c16="http://schemas.microsoft.com/office/drawing/2014/chart" uri="{C3380CC4-5D6E-409C-BE32-E72D297353CC}">
              <c16:uniqueId val="{00000004-158C-4247-A73F-913AAB78BFD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293757745469796"/>
          <c:y val="0.74438729803176196"/>
          <c:w val="9.4588565147499748E-2"/>
          <c:h val="0.1623974249791123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Occupation</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0552658288471"/>
          <c:y val="3.1318354775309303E-2"/>
          <c:w val="0.39857474498205037"/>
          <c:h val="0.89180931986711343"/>
        </c:manualLayout>
      </c:layout>
      <c:pieChart>
        <c:varyColors val="1"/>
        <c:ser>
          <c:idx val="0"/>
          <c:order val="0"/>
          <c:dPt>
            <c:idx val="0"/>
            <c:bubble3D val="0"/>
            <c:explosion val="6"/>
            <c:spPr>
              <a:solidFill>
                <a:srgbClr val="00A651"/>
              </a:solidFill>
              <a:ln w="19050">
                <a:solidFill>
                  <a:schemeClr val="lt1"/>
                </a:solidFill>
              </a:ln>
              <a:effectLst>
                <a:outerShdw blurRad="50800" dist="139700" dir="2700000" algn="tl" rotWithShape="0">
                  <a:prstClr val="black">
                    <a:alpha val="40000"/>
                  </a:prstClr>
                </a:outerShdw>
              </a:effectLst>
            </c:spPr>
            <c:extLst>
              <c:ext xmlns:c16="http://schemas.microsoft.com/office/drawing/2014/chart" uri="{C3380CC4-5D6E-409C-BE32-E72D297353CC}">
                <c16:uniqueId val="{00000001-6FB7-41E9-BDB9-A81695CF5CA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FB7-41E9-BDB9-A81695CF5CA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FB7-41E9-BDB9-A81695CF5CAD}"/>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Hárok8!$A$1:$A$3</c:f>
              <c:strCache>
                <c:ptCount val="3"/>
                <c:pt idx="0">
                  <c:v>Village</c:v>
                </c:pt>
                <c:pt idx="1">
                  <c:v>Town</c:v>
                </c:pt>
                <c:pt idx="2">
                  <c:v>Do not know</c:v>
                </c:pt>
              </c:strCache>
            </c:strRef>
          </c:cat>
          <c:val>
            <c:numRef>
              <c:f>Hárok8!$B$1:$B$3</c:f>
              <c:numCache>
                <c:formatCode>General</c:formatCode>
                <c:ptCount val="3"/>
                <c:pt idx="0">
                  <c:v>30</c:v>
                </c:pt>
                <c:pt idx="1">
                  <c:v>17</c:v>
                </c:pt>
                <c:pt idx="2">
                  <c:v>12</c:v>
                </c:pt>
              </c:numCache>
            </c:numRef>
          </c:val>
          <c:extLst>
            <c:ext xmlns:c16="http://schemas.microsoft.com/office/drawing/2014/chart" uri="{C3380CC4-5D6E-409C-BE32-E72D297353CC}">
              <c16:uniqueId val="{00000006-6FB7-41E9-BDB9-A81695CF5CA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1313769516475356"/>
          <c:y val="0.66599882572983315"/>
          <c:w val="0.15199871351322106"/>
          <c:h val="0.2370673914052301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A651">
                <a:alpha val="85000"/>
              </a:srgbClr>
            </a:solidFill>
            <a:ln w="9525" cap="flat" cmpd="sng" algn="ctr">
              <a:solidFill>
                <a:schemeClr val="lt1">
                  <a:alpha val="50000"/>
                </a:schemeClr>
              </a:solidFill>
              <a:round/>
            </a:ln>
            <a:effectLst/>
          </c:spPr>
          <c:invertIfNegative val="0"/>
          <c:dPt>
            <c:idx val="0"/>
            <c:invertIfNegative val="0"/>
            <c:bubble3D val="0"/>
            <c:spPr>
              <a:solidFill>
                <a:schemeClr val="bg1">
                  <a:lumMod val="6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024D-4C7C-9211-FB0407B016D1}"/>
              </c:ext>
            </c:extLst>
          </c:dPt>
          <c:dPt>
            <c:idx val="3"/>
            <c:invertIfNegative val="0"/>
            <c:bubble3D val="0"/>
            <c:spPr>
              <a:solidFill>
                <a:schemeClr val="bg1">
                  <a:lumMod val="6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024D-4C7C-9211-FB0407B016D1}"/>
              </c:ext>
            </c:extLst>
          </c:dPt>
          <c:dPt>
            <c:idx val="7"/>
            <c:invertIfNegative val="0"/>
            <c:bubble3D val="0"/>
            <c:spPr>
              <a:solidFill>
                <a:schemeClr val="bg1">
                  <a:lumMod val="6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024D-4C7C-9211-FB0407B016D1}"/>
              </c:ext>
            </c:extLst>
          </c:dPt>
          <c:dPt>
            <c:idx val="9"/>
            <c:invertIfNegative val="0"/>
            <c:bubble3D val="0"/>
            <c:spPr>
              <a:solidFill>
                <a:schemeClr val="bg1">
                  <a:lumMod val="6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024D-4C7C-9211-FB0407B016D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Hárok9!$A$1:$A$11</c:f>
              <c:strCache>
                <c:ptCount val="11"/>
                <c:pt idx="0">
                  <c:v>Physician</c:v>
                </c:pt>
                <c:pt idx="1">
                  <c:v>Kindergarden</c:v>
                </c:pt>
                <c:pt idx="2">
                  <c:v>School</c:v>
                </c:pt>
                <c:pt idx="3">
                  <c:v>Youth or community centre</c:v>
                </c:pt>
                <c:pt idx="4">
                  <c:v>Hairdresser</c:v>
                </c:pt>
                <c:pt idx="5">
                  <c:v>Pub or cafe</c:v>
                </c:pt>
                <c:pt idx="6">
                  <c:v>Shop</c:v>
                </c:pt>
                <c:pt idx="7">
                  <c:v>Bakery</c:v>
                </c:pt>
                <c:pt idx="8">
                  <c:v>Sportsfield </c:v>
                </c:pt>
                <c:pt idx="9">
                  <c:v>Welfare</c:v>
                </c:pt>
                <c:pt idx="10">
                  <c:v>Space for meetings</c:v>
                </c:pt>
              </c:strCache>
            </c:strRef>
          </c:cat>
          <c:val>
            <c:numRef>
              <c:f>Hárok9!$B$1:$B$11</c:f>
              <c:numCache>
                <c:formatCode>General</c:formatCode>
                <c:ptCount val="11"/>
                <c:pt idx="0">
                  <c:v>18</c:v>
                </c:pt>
                <c:pt idx="1">
                  <c:v>39</c:v>
                </c:pt>
                <c:pt idx="2">
                  <c:v>46</c:v>
                </c:pt>
                <c:pt idx="3">
                  <c:v>25</c:v>
                </c:pt>
                <c:pt idx="4">
                  <c:v>35</c:v>
                </c:pt>
                <c:pt idx="5">
                  <c:v>44</c:v>
                </c:pt>
                <c:pt idx="6">
                  <c:v>47</c:v>
                </c:pt>
                <c:pt idx="7">
                  <c:v>27</c:v>
                </c:pt>
                <c:pt idx="8">
                  <c:v>38</c:v>
                </c:pt>
                <c:pt idx="9">
                  <c:v>14</c:v>
                </c:pt>
                <c:pt idx="10">
                  <c:v>32</c:v>
                </c:pt>
              </c:numCache>
            </c:numRef>
          </c:val>
          <c:extLst>
            <c:ext xmlns:c16="http://schemas.microsoft.com/office/drawing/2014/chart" uri="{C3380CC4-5D6E-409C-BE32-E72D297353CC}">
              <c16:uniqueId val="{00000000-249C-4ECA-A5AD-B940086C1945}"/>
            </c:ext>
          </c:extLst>
        </c:ser>
        <c:dLbls>
          <c:dLblPos val="inEnd"/>
          <c:showLegendKey val="0"/>
          <c:showVal val="1"/>
          <c:showCatName val="0"/>
          <c:showSerName val="0"/>
          <c:showPercent val="0"/>
          <c:showBubbleSize val="0"/>
        </c:dLbls>
        <c:gapWidth val="65"/>
        <c:axId val="280097727"/>
        <c:axId val="280098143"/>
      </c:barChart>
      <c:catAx>
        <c:axId val="28009772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sk-SK"/>
          </a:p>
        </c:txPr>
        <c:crossAx val="280098143"/>
        <c:crosses val="autoZero"/>
        <c:auto val="1"/>
        <c:lblAlgn val="ctr"/>
        <c:lblOffset val="100"/>
        <c:noMultiLvlLbl val="0"/>
      </c:catAx>
      <c:valAx>
        <c:axId val="28009814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r>
                  <a:rPr lang="sk-SK" sz="1600" b="0"/>
                  <a:t>Number of participants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sk-SK"/>
            </a:p>
          </c:txPr>
        </c:title>
        <c:numFmt formatCode="General" sourceLinked="1"/>
        <c:majorTickMark val="none"/>
        <c:minorTickMark val="none"/>
        <c:tickLblPos val="nextTo"/>
        <c:crossAx val="28009772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k-SK"/>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72784210914082"/>
          <c:y val="3.501537468205438E-2"/>
          <c:w val="0.37083233076001076"/>
          <c:h val="0.91086995535477067"/>
        </c:manualLayout>
      </c:layout>
      <c:pieChart>
        <c:varyColors val="1"/>
        <c:ser>
          <c:idx val="0"/>
          <c:order val="0"/>
          <c:dPt>
            <c:idx val="0"/>
            <c:bubble3D val="0"/>
            <c:explosion val="7"/>
            <c:spPr>
              <a:solidFill>
                <a:srgbClr val="00A651"/>
              </a:solidFill>
              <a:ln w="19050">
                <a:solidFill>
                  <a:schemeClr val="lt1"/>
                </a:solidFill>
              </a:ln>
              <a:effectLst>
                <a:outerShdw blurRad="50800" dist="76200" dir="2700000" algn="tl" rotWithShape="0">
                  <a:prstClr val="black">
                    <a:alpha val="40000"/>
                  </a:prstClr>
                </a:outerShdw>
              </a:effectLst>
            </c:spPr>
            <c:extLst>
              <c:ext xmlns:c16="http://schemas.microsoft.com/office/drawing/2014/chart" uri="{C3380CC4-5D6E-409C-BE32-E72D297353CC}">
                <c16:uniqueId val="{00000001-B481-4B94-B4E1-39C257B2DF7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481-4B94-B4E1-39C257B2DF7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Hárok10!$A$1:$A$2</c:f>
              <c:strCache>
                <c:ptCount val="2"/>
                <c:pt idx="0">
                  <c:v>Yes</c:v>
                </c:pt>
                <c:pt idx="1">
                  <c:v>No</c:v>
                </c:pt>
              </c:strCache>
            </c:strRef>
          </c:cat>
          <c:val>
            <c:numRef>
              <c:f>Hárok10!$B$1:$B$2</c:f>
              <c:numCache>
                <c:formatCode>General</c:formatCode>
                <c:ptCount val="2"/>
                <c:pt idx="0">
                  <c:v>40</c:v>
                </c:pt>
                <c:pt idx="1">
                  <c:v>19</c:v>
                </c:pt>
              </c:numCache>
            </c:numRef>
          </c:val>
          <c:extLst>
            <c:ext xmlns:c16="http://schemas.microsoft.com/office/drawing/2014/chart" uri="{C3380CC4-5D6E-409C-BE32-E72D297353CC}">
              <c16:uniqueId val="{00000004-B481-4B94-B4E1-39C257B2DF7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557841388716612"/>
          <c:y val="0.75318045876406992"/>
          <c:w val="6.5500436642366128E-2"/>
          <c:h val="0.1767015667437656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65000"/>
              </a:schemeClr>
            </a:solidFill>
            <a:ln>
              <a:noFill/>
            </a:ln>
            <a:effectLst/>
          </c:spPr>
          <c:invertIfNegative val="0"/>
          <c:dPt>
            <c:idx val="1"/>
            <c:invertIfNegative val="0"/>
            <c:bubble3D val="0"/>
            <c:spPr>
              <a:solidFill>
                <a:srgbClr val="00A651"/>
              </a:solidFill>
              <a:ln>
                <a:noFill/>
              </a:ln>
              <a:effectLst>
                <a:outerShdw blurRad="50800" dist="76200" dir="2700000" algn="tl" rotWithShape="0">
                  <a:prstClr val="black">
                    <a:alpha val="40000"/>
                  </a:prstClr>
                </a:outerShdw>
              </a:effectLst>
            </c:spPr>
            <c:extLst>
              <c:ext xmlns:c16="http://schemas.microsoft.com/office/drawing/2014/chart" uri="{C3380CC4-5D6E-409C-BE32-E72D297353CC}">
                <c16:uniqueId val="{00000004-B9CC-40B7-A65B-9CC86B4D916B}"/>
              </c:ext>
            </c:extLst>
          </c:dPt>
          <c:dPt>
            <c:idx val="3"/>
            <c:invertIfNegative val="0"/>
            <c:bubble3D val="0"/>
            <c:spPr>
              <a:solidFill>
                <a:srgbClr val="00A651"/>
              </a:solidFill>
              <a:ln>
                <a:noFill/>
              </a:ln>
              <a:effectLst>
                <a:outerShdw blurRad="50800" dist="63500" dir="2700000" algn="tl" rotWithShape="0">
                  <a:prstClr val="black">
                    <a:alpha val="40000"/>
                  </a:prstClr>
                </a:outerShdw>
              </a:effectLst>
            </c:spPr>
            <c:extLst>
              <c:ext xmlns:c16="http://schemas.microsoft.com/office/drawing/2014/chart" uri="{C3380CC4-5D6E-409C-BE32-E72D297353CC}">
                <c16:uniqueId val="{00000000-B9CC-40B7-A65B-9CC86B4D916B}"/>
              </c:ext>
            </c:extLst>
          </c:dPt>
          <c:dPt>
            <c:idx val="4"/>
            <c:invertIfNegative val="0"/>
            <c:bubble3D val="0"/>
            <c:spPr>
              <a:solidFill>
                <a:srgbClr val="00A651"/>
              </a:solidFill>
              <a:ln>
                <a:noFill/>
              </a:ln>
              <a:effectLst>
                <a:outerShdw blurRad="50800" dist="88900" dir="2700000" algn="tl" rotWithShape="0">
                  <a:prstClr val="black">
                    <a:alpha val="40000"/>
                  </a:prstClr>
                </a:outerShdw>
              </a:effectLst>
            </c:spPr>
            <c:extLst>
              <c:ext xmlns:c16="http://schemas.microsoft.com/office/drawing/2014/chart" uri="{C3380CC4-5D6E-409C-BE32-E72D297353CC}">
                <c16:uniqueId val="{00000003-B9CC-40B7-A65B-9CC86B4D916B}"/>
              </c:ext>
            </c:extLst>
          </c:dPt>
          <c:dPt>
            <c:idx val="6"/>
            <c:invertIfNegative val="0"/>
            <c:bubble3D val="0"/>
            <c:spPr>
              <a:solidFill>
                <a:srgbClr val="00A651"/>
              </a:solidFill>
              <a:ln>
                <a:noFill/>
              </a:ln>
              <a:effectLst>
                <a:outerShdw blurRad="50800" dist="76200" dir="2700000" algn="tl" rotWithShape="0">
                  <a:prstClr val="black">
                    <a:alpha val="40000"/>
                  </a:prstClr>
                </a:outerShdw>
              </a:effectLst>
            </c:spPr>
            <c:extLst>
              <c:ext xmlns:c16="http://schemas.microsoft.com/office/drawing/2014/chart" uri="{C3380CC4-5D6E-409C-BE32-E72D297353CC}">
                <c16:uniqueId val="{00000002-B9CC-40B7-A65B-9CC86B4D916B}"/>
              </c:ext>
            </c:extLst>
          </c:dPt>
          <c:dPt>
            <c:idx val="10"/>
            <c:invertIfNegative val="0"/>
            <c:bubble3D val="0"/>
            <c:spPr>
              <a:solidFill>
                <a:srgbClr val="00A651"/>
              </a:solidFill>
              <a:ln>
                <a:noFill/>
              </a:ln>
              <a:effectLst>
                <a:outerShdw blurRad="50800" dist="88900" dir="2700000" algn="tl" rotWithShape="0">
                  <a:prstClr val="black">
                    <a:alpha val="40000"/>
                  </a:prstClr>
                </a:outerShdw>
              </a:effectLst>
            </c:spPr>
            <c:extLst>
              <c:ext xmlns:c16="http://schemas.microsoft.com/office/drawing/2014/chart" uri="{C3380CC4-5D6E-409C-BE32-E72D297353CC}">
                <c16:uniqueId val="{00000001-B9CC-40B7-A65B-9CC86B4D916B}"/>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Hárok11!$A$1:$A$11</c:f>
              <c:strCache>
                <c:ptCount val="11"/>
                <c:pt idx="0">
                  <c:v>Good internet connection</c:v>
                </c:pt>
                <c:pt idx="1">
                  <c:v>Sport facilities</c:v>
                </c:pt>
                <c:pt idx="2">
                  <c:v>ATM, Post office, Bank</c:v>
                </c:pt>
                <c:pt idx="3">
                  <c:v>Educational and healthcare services</c:v>
                </c:pt>
                <c:pt idx="4">
                  <c:v>Youth centre</c:v>
                </c:pt>
                <c:pt idx="5">
                  <c:v>Entertainment</c:v>
                </c:pt>
                <c:pt idx="6">
                  <c:v>Cafe/pub</c:v>
                </c:pt>
                <c:pt idx="7">
                  <c:v>Cultural meetups</c:v>
                </c:pt>
                <c:pt idx="8">
                  <c:v>Cinema</c:v>
                </c:pt>
                <c:pt idx="9">
                  <c:v>Business centre</c:v>
                </c:pt>
                <c:pt idx="10">
                  <c:v>Public transport</c:v>
                </c:pt>
              </c:strCache>
            </c:strRef>
          </c:cat>
          <c:val>
            <c:numRef>
              <c:f>Hárok11!$B$1:$B$11</c:f>
              <c:numCache>
                <c:formatCode>General</c:formatCode>
                <c:ptCount val="11"/>
                <c:pt idx="0">
                  <c:v>2</c:v>
                </c:pt>
                <c:pt idx="1">
                  <c:v>3</c:v>
                </c:pt>
                <c:pt idx="2">
                  <c:v>2</c:v>
                </c:pt>
                <c:pt idx="3">
                  <c:v>6</c:v>
                </c:pt>
                <c:pt idx="4">
                  <c:v>4</c:v>
                </c:pt>
                <c:pt idx="5">
                  <c:v>2</c:v>
                </c:pt>
                <c:pt idx="6">
                  <c:v>3</c:v>
                </c:pt>
                <c:pt idx="7">
                  <c:v>2</c:v>
                </c:pt>
                <c:pt idx="8">
                  <c:v>2</c:v>
                </c:pt>
                <c:pt idx="9">
                  <c:v>1</c:v>
                </c:pt>
                <c:pt idx="10">
                  <c:v>3</c:v>
                </c:pt>
              </c:numCache>
            </c:numRef>
          </c:val>
          <c:extLst>
            <c:ext xmlns:c16="http://schemas.microsoft.com/office/drawing/2014/chart" uri="{C3380CC4-5D6E-409C-BE32-E72D297353CC}">
              <c16:uniqueId val="{00000000-F7C0-477E-A508-9D423432341A}"/>
            </c:ext>
          </c:extLst>
        </c:ser>
        <c:dLbls>
          <c:showLegendKey val="0"/>
          <c:showVal val="0"/>
          <c:showCatName val="0"/>
          <c:showSerName val="0"/>
          <c:showPercent val="0"/>
          <c:showBubbleSize val="0"/>
        </c:dLbls>
        <c:gapWidth val="182"/>
        <c:axId val="280101055"/>
        <c:axId val="280088159"/>
      </c:barChart>
      <c:catAx>
        <c:axId val="280101055"/>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sk-SK" sz="1800"/>
                  <a:t>Services</a:t>
                </a:r>
              </a:p>
            </c:rich>
          </c:tx>
          <c:layout>
            <c:manualLayout>
              <c:xMode val="edge"/>
              <c:yMode val="edge"/>
              <c:x val="1.2626262626262626E-2"/>
              <c:y val="0.2212566642560419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k-SK"/>
          </a:p>
        </c:txPr>
        <c:crossAx val="280088159"/>
        <c:crosses val="autoZero"/>
        <c:auto val="1"/>
        <c:lblAlgn val="ctr"/>
        <c:lblOffset val="100"/>
        <c:noMultiLvlLbl val="0"/>
      </c:catAx>
      <c:valAx>
        <c:axId val="28008815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N</a:t>
                </a:r>
                <a:r>
                  <a:rPr lang="sk-SK" sz="1800"/>
                  <a:t>umber of participants</a:t>
                </a:r>
                <a:endParaRPr lang="en-US" sz="1800"/>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sk-SK"/>
          </a:p>
        </c:txPr>
        <c:crossAx val="2801010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alpha val="85000"/>
              </a:schemeClr>
            </a:solidFill>
            <a:ln w="9525" cap="flat" cmpd="sng" algn="ctr">
              <a:solidFill>
                <a:schemeClr val="lt1">
                  <a:alpha val="50000"/>
                </a:schemeClr>
              </a:solidFill>
              <a:round/>
            </a:ln>
            <a:effectLst/>
          </c:spPr>
          <c:invertIfNegative val="0"/>
          <c:dPt>
            <c:idx val="2"/>
            <c:invertIfNegative val="0"/>
            <c:bubble3D val="0"/>
            <c:spPr>
              <a:solidFill>
                <a:srgbClr val="00A651">
                  <a:alpha val="85000"/>
                </a:srgbClr>
              </a:solidFill>
              <a:ln w="9525" cap="flat" cmpd="sng" algn="ctr">
                <a:solidFill>
                  <a:schemeClr val="lt1">
                    <a:alpha val="50000"/>
                  </a:schemeClr>
                </a:solidFill>
                <a:round/>
              </a:ln>
              <a:effectLst>
                <a:outerShdw blurRad="50800" dist="101600" dir="2700000" algn="tl" rotWithShape="0">
                  <a:prstClr val="black">
                    <a:alpha val="40000"/>
                  </a:prstClr>
                </a:outerShdw>
              </a:effectLst>
            </c:spPr>
            <c:extLst>
              <c:ext xmlns:c16="http://schemas.microsoft.com/office/drawing/2014/chart" uri="{C3380CC4-5D6E-409C-BE32-E72D297353CC}">
                <c16:uniqueId val="{00000000-4CBF-47A3-A025-A5F81E7F626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Hárok12!$A$1:$A$5</c:f>
              <c:strCache>
                <c:ptCount val="5"/>
                <c:pt idx="0">
                  <c:v>very good</c:v>
                </c:pt>
                <c:pt idx="1">
                  <c:v>good</c:v>
                </c:pt>
                <c:pt idx="2">
                  <c:v>medium</c:v>
                </c:pt>
                <c:pt idx="3">
                  <c:v>bad</c:v>
                </c:pt>
                <c:pt idx="4">
                  <c:v>very bad</c:v>
                </c:pt>
              </c:strCache>
            </c:strRef>
          </c:cat>
          <c:val>
            <c:numRef>
              <c:f>Hárok12!$B$1:$B$5</c:f>
              <c:numCache>
                <c:formatCode>General</c:formatCode>
                <c:ptCount val="5"/>
                <c:pt idx="0">
                  <c:v>6</c:v>
                </c:pt>
                <c:pt idx="1">
                  <c:v>12</c:v>
                </c:pt>
                <c:pt idx="2">
                  <c:v>24</c:v>
                </c:pt>
                <c:pt idx="3">
                  <c:v>12</c:v>
                </c:pt>
                <c:pt idx="4">
                  <c:v>5</c:v>
                </c:pt>
              </c:numCache>
            </c:numRef>
          </c:val>
          <c:extLst>
            <c:ext xmlns:c16="http://schemas.microsoft.com/office/drawing/2014/chart" uri="{C3380CC4-5D6E-409C-BE32-E72D297353CC}">
              <c16:uniqueId val="{00000000-56EE-4DDC-9BAF-B68DA4A42AA8}"/>
            </c:ext>
          </c:extLst>
        </c:ser>
        <c:dLbls>
          <c:dLblPos val="inEnd"/>
          <c:showLegendKey val="0"/>
          <c:showVal val="1"/>
          <c:showCatName val="0"/>
          <c:showSerName val="0"/>
          <c:showPercent val="0"/>
          <c:showBubbleSize val="0"/>
        </c:dLbls>
        <c:gapWidth val="65"/>
        <c:axId val="274118079"/>
        <c:axId val="274112255"/>
      </c:barChart>
      <c:catAx>
        <c:axId val="27411807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none" baseline="0">
                <a:solidFill>
                  <a:schemeClr val="dk1">
                    <a:lumMod val="75000"/>
                    <a:lumOff val="25000"/>
                  </a:schemeClr>
                </a:solidFill>
                <a:latin typeface="+mn-lt"/>
                <a:ea typeface="+mn-ea"/>
                <a:cs typeface="+mn-cs"/>
              </a:defRPr>
            </a:pPr>
            <a:endParaRPr lang="sk-SK"/>
          </a:p>
        </c:txPr>
        <c:crossAx val="274112255"/>
        <c:crosses val="autoZero"/>
        <c:auto val="1"/>
        <c:lblAlgn val="ctr"/>
        <c:lblOffset val="100"/>
        <c:noMultiLvlLbl val="0"/>
      </c:catAx>
      <c:valAx>
        <c:axId val="27411225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sk-SK" sz="1800" b="0"/>
                  <a:t>Number of participants</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sk-SK"/>
            </a:p>
          </c:txPr>
        </c:title>
        <c:numFmt formatCode="General" sourceLinked="1"/>
        <c:majorTickMark val="none"/>
        <c:minorTickMark val="none"/>
        <c:tickLblPos val="nextTo"/>
        <c:crossAx val="27411807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k-SK"/>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alpha val="85000"/>
              </a:schemeClr>
            </a:solidFill>
            <a:ln w="9525" cap="flat" cmpd="sng" algn="ctr">
              <a:solidFill>
                <a:schemeClr val="lt1">
                  <a:alpha val="50000"/>
                </a:schemeClr>
              </a:solidFill>
              <a:round/>
            </a:ln>
            <a:effectLst/>
          </c:spPr>
          <c:invertIfNegative val="0"/>
          <c:dPt>
            <c:idx val="0"/>
            <c:invertIfNegative val="0"/>
            <c:bubble3D val="0"/>
            <c:spPr>
              <a:solidFill>
                <a:srgbClr val="00A651">
                  <a:alpha val="85000"/>
                </a:srgbClr>
              </a:solidFill>
              <a:ln w="9525" cap="flat" cmpd="sng" algn="ctr">
                <a:solidFill>
                  <a:schemeClr val="lt1">
                    <a:alpha val="50000"/>
                  </a:schemeClr>
                </a:solidFill>
                <a:round/>
              </a:ln>
              <a:effectLst>
                <a:outerShdw blurRad="50800" dist="101600" dir="2700000" algn="tl" rotWithShape="0">
                  <a:prstClr val="black">
                    <a:alpha val="40000"/>
                  </a:prstClr>
                </a:outerShdw>
              </a:effectLst>
            </c:spPr>
            <c:extLst>
              <c:ext xmlns:c16="http://schemas.microsoft.com/office/drawing/2014/chart" uri="{C3380CC4-5D6E-409C-BE32-E72D297353CC}">
                <c16:uniqueId val="{00000003-10A5-43D1-8905-9D483CDA9F17}"/>
              </c:ext>
            </c:extLst>
          </c:dPt>
          <c:dPt>
            <c:idx val="1"/>
            <c:invertIfNegative val="0"/>
            <c:bubble3D val="0"/>
            <c:spPr>
              <a:solidFill>
                <a:srgbClr val="00A651">
                  <a:alpha val="85000"/>
                </a:srgbClr>
              </a:solidFill>
              <a:ln w="9525" cap="flat" cmpd="sng" algn="ctr">
                <a:solidFill>
                  <a:schemeClr val="lt1">
                    <a:alpha val="50000"/>
                  </a:schemeClr>
                </a:solidFill>
                <a:round/>
              </a:ln>
              <a:effectLst>
                <a:outerShdw blurRad="50800" dist="101600" dir="2700000" algn="tl" rotWithShape="0">
                  <a:prstClr val="black">
                    <a:alpha val="40000"/>
                  </a:prstClr>
                </a:outerShdw>
              </a:effectLst>
            </c:spPr>
            <c:extLst>
              <c:ext xmlns:c16="http://schemas.microsoft.com/office/drawing/2014/chart" uri="{C3380CC4-5D6E-409C-BE32-E72D297353CC}">
                <c16:uniqueId val="{00000002-10A5-43D1-8905-9D483CDA9F17}"/>
              </c:ext>
            </c:extLst>
          </c:dPt>
          <c:dPt>
            <c:idx val="2"/>
            <c:invertIfNegative val="0"/>
            <c:bubble3D val="0"/>
            <c:spPr>
              <a:solidFill>
                <a:srgbClr val="00A651">
                  <a:alpha val="85000"/>
                </a:srgbClr>
              </a:solidFill>
              <a:ln w="9525" cap="flat" cmpd="sng" algn="ctr">
                <a:solidFill>
                  <a:schemeClr val="lt1">
                    <a:alpha val="50000"/>
                  </a:schemeClr>
                </a:solidFill>
                <a:round/>
              </a:ln>
              <a:effectLst>
                <a:outerShdw blurRad="50800" dist="88900" dir="2700000" algn="tl" rotWithShape="0">
                  <a:prstClr val="black">
                    <a:alpha val="40000"/>
                  </a:prstClr>
                </a:outerShdw>
              </a:effectLst>
            </c:spPr>
            <c:extLst>
              <c:ext xmlns:c16="http://schemas.microsoft.com/office/drawing/2014/chart" uri="{C3380CC4-5D6E-409C-BE32-E72D297353CC}">
                <c16:uniqueId val="{00000000-10A5-43D1-8905-9D483CDA9F17}"/>
              </c:ext>
            </c:extLst>
          </c:dPt>
          <c:dPt>
            <c:idx val="3"/>
            <c:invertIfNegative val="0"/>
            <c:bubble3D val="0"/>
            <c:spPr>
              <a:solidFill>
                <a:srgbClr val="00A651">
                  <a:alpha val="85000"/>
                </a:srgbClr>
              </a:solidFill>
              <a:ln w="9525" cap="flat" cmpd="sng" algn="ctr">
                <a:solidFill>
                  <a:schemeClr val="lt1">
                    <a:alpha val="50000"/>
                  </a:schemeClr>
                </a:solidFill>
                <a:round/>
              </a:ln>
              <a:effectLst>
                <a:outerShdw blurRad="50800" dist="88900" dir="2700000" algn="tl" rotWithShape="0">
                  <a:prstClr val="black">
                    <a:alpha val="40000"/>
                  </a:prstClr>
                </a:outerShdw>
              </a:effectLst>
            </c:spPr>
            <c:extLst>
              <c:ext xmlns:c16="http://schemas.microsoft.com/office/drawing/2014/chart" uri="{C3380CC4-5D6E-409C-BE32-E72D297353CC}">
                <c16:uniqueId val="{00000001-10A5-43D1-8905-9D483CDA9F1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Hárok13!$A$1:$A$6</c:f>
              <c:strCache>
                <c:ptCount val="6"/>
                <c:pt idx="0">
                  <c:v>Sewage</c:v>
                </c:pt>
                <c:pt idx="1">
                  <c:v>Waste water treatment</c:v>
                </c:pt>
                <c:pt idx="2">
                  <c:v>Water supply</c:v>
                </c:pt>
                <c:pt idx="3">
                  <c:v>Quality mobily signal</c:v>
                </c:pt>
                <c:pt idx="4">
                  <c:v>Optic internet</c:v>
                </c:pt>
                <c:pt idx="5">
                  <c:v>Any</c:v>
                </c:pt>
              </c:strCache>
            </c:strRef>
          </c:cat>
          <c:val>
            <c:numRef>
              <c:f>Hárok13!$B$1:$B$6</c:f>
              <c:numCache>
                <c:formatCode>General</c:formatCode>
                <c:ptCount val="6"/>
                <c:pt idx="0">
                  <c:v>33</c:v>
                </c:pt>
                <c:pt idx="1">
                  <c:v>33</c:v>
                </c:pt>
                <c:pt idx="2">
                  <c:v>50</c:v>
                </c:pt>
                <c:pt idx="3">
                  <c:v>44</c:v>
                </c:pt>
                <c:pt idx="4">
                  <c:v>28</c:v>
                </c:pt>
                <c:pt idx="5">
                  <c:v>1</c:v>
                </c:pt>
              </c:numCache>
            </c:numRef>
          </c:val>
          <c:extLst>
            <c:ext xmlns:c16="http://schemas.microsoft.com/office/drawing/2014/chart" uri="{C3380CC4-5D6E-409C-BE32-E72D297353CC}">
              <c16:uniqueId val="{00000000-4116-4CF4-858C-9B0808D1A997}"/>
            </c:ext>
          </c:extLst>
        </c:ser>
        <c:dLbls>
          <c:dLblPos val="inEnd"/>
          <c:showLegendKey val="0"/>
          <c:showVal val="1"/>
          <c:showCatName val="0"/>
          <c:showSerName val="0"/>
          <c:showPercent val="0"/>
          <c:showBubbleSize val="0"/>
        </c:dLbls>
        <c:gapWidth val="65"/>
        <c:axId val="1952453792"/>
        <c:axId val="1951506752"/>
      </c:barChart>
      <c:catAx>
        <c:axId val="19524537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none" baseline="0">
                <a:solidFill>
                  <a:schemeClr val="dk1">
                    <a:lumMod val="75000"/>
                    <a:lumOff val="25000"/>
                  </a:schemeClr>
                </a:solidFill>
                <a:latin typeface="+mn-lt"/>
                <a:ea typeface="+mn-ea"/>
                <a:cs typeface="+mn-cs"/>
              </a:defRPr>
            </a:pPr>
            <a:endParaRPr lang="sk-SK"/>
          </a:p>
        </c:txPr>
        <c:crossAx val="1951506752"/>
        <c:crosses val="autoZero"/>
        <c:auto val="1"/>
        <c:lblAlgn val="ctr"/>
        <c:lblOffset val="100"/>
        <c:noMultiLvlLbl val="0"/>
      </c:catAx>
      <c:valAx>
        <c:axId val="19515067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sk-SK" sz="1800" b="0"/>
                  <a:t>Number</a:t>
                </a:r>
                <a:r>
                  <a:rPr lang="sk-SK" sz="1800" b="0" baseline="0"/>
                  <a:t> of participants</a:t>
                </a:r>
                <a:endParaRPr lang="sk-SK" sz="1800" b="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sk-SK"/>
            </a:p>
          </c:txPr>
        </c:title>
        <c:numFmt formatCode="General" sourceLinked="1"/>
        <c:majorTickMark val="none"/>
        <c:minorTickMark val="none"/>
        <c:tickLblPos val="nextTo"/>
        <c:crossAx val="19524537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alpha val="85000"/>
              </a:schemeClr>
            </a:solidFill>
            <a:ln w="9525" cap="flat" cmpd="sng" algn="ctr">
              <a:solidFill>
                <a:schemeClr val="lt1">
                  <a:alpha val="50000"/>
                </a:schemeClr>
              </a:solidFill>
              <a:round/>
            </a:ln>
            <a:effectLst/>
          </c:spPr>
          <c:invertIfNegative val="0"/>
          <c:dPt>
            <c:idx val="1"/>
            <c:invertIfNegative val="0"/>
            <c:bubble3D val="0"/>
            <c:spPr>
              <a:solidFill>
                <a:srgbClr val="00A651"/>
              </a:solidFill>
              <a:ln w="9525" cap="flat" cmpd="sng" algn="ctr">
                <a:solidFill>
                  <a:schemeClr val="lt1">
                    <a:alpha val="50000"/>
                  </a:schemeClr>
                </a:solidFill>
                <a:round/>
              </a:ln>
              <a:effectLst>
                <a:outerShdw blurRad="50800" dist="139700" dir="2700000" algn="tl" rotWithShape="0">
                  <a:prstClr val="black">
                    <a:alpha val="40000"/>
                  </a:prstClr>
                </a:outerShdw>
              </a:effectLst>
            </c:spPr>
            <c:extLst>
              <c:ext xmlns:c16="http://schemas.microsoft.com/office/drawing/2014/chart" uri="{C3380CC4-5D6E-409C-BE32-E72D297353CC}">
                <c16:uniqueId val="{00000001-A7F3-4059-AF64-E20DDE635AAA}"/>
              </c:ext>
            </c:extLst>
          </c:dPt>
          <c:dPt>
            <c:idx val="2"/>
            <c:invertIfNegative val="0"/>
            <c:bubble3D val="0"/>
            <c:spPr>
              <a:solidFill>
                <a:srgbClr val="00A651"/>
              </a:solidFill>
              <a:ln w="9525" cap="flat" cmpd="sng" algn="ctr">
                <a:solidFill>
                  <a:schemeClr val="lt1">
                    <a:alpha val="50000"/>
                  </a:schemeClr>
                </a:solidFill>
                <a:round/>
              </a:ln>
              <a:effectLst>
                <a:outerShdw blurRad="50800" dist="139700" dir="2700000" algn="tl" rotWithShape="0">
                  <a:prstClr val="black">
                    <a:alpha val="40000"/>
                  </a:prstClr>
                </a:outerShdw>
              </a:effectLst>
            </c:spPr>
            <c:extLst>
              <c:ext xmlns:c16="http://schemas.microsoft.com/office/drawing/2014/chart" uri="{C3380CC4-5D6E-409C-BE32-E72D297353CC}">
                <c16:uniqueId val="{00000000-A7F3-4059-AF64-E20DDE635A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Hárok3!$A$1:$A$4</c:f>
              <c:strCache>
                <c:ptCount val="4"/>
                <c:pt idx="0">
                  <c:v>15-20</c:v>
                </c:pt>
                <c:pt idx="1">
                  <c:v>21-25</c:v>
                </c:pt>
                <c:pt idx="2">
                  <c:v>26-30</c:v>
                </c:pt>
                <c:pt idx="3">
                  <c:v>30+</c:v>
                </c:pt>
              </c:strCache>
            </c:strRef>
          </c:cat>
          <c:val>
            <c:numRef>
              <c:f>Hárok3!$B$1:$B$4</c:f>
              <c:numCache>
                <c:formatCode>General</c:formatCode>
                <c:ptCount val="4"/>
                <c:pt idx="0">
                  <c:v>6</c:v>
                </c:pt>
                <c:pt idx="1">
                  <c:v>16</c:v>
                </c:pt>
                <c:pt idx="2">
                  <c:v>20</c:v>
                </c:pt>
                <c:pt idx="3">
                  <c:v>17</c:v>
                </c:pt>
              </c:numCache>
            </c:numRef>
          </c:val>
          <c:extLst>
            <c:ext xmlns:c16="http://schemas.microsoft.com/office/drawing/2014/chart" uri="{C3380CC4-5D6E-409C-BE32-E72D297353CC}">
              <c16:uniqueId val="{00000000-F9F5-4B60-B965-5BA0964B9F47}"/>
            </c:ext>
          </c:extLst>
        </c:ser>
        <c:dLbls>
          <c:dLblPos val="inEnd"/>
          <c:showLegendKey val="0"/>
          <c:showVal val="1"/>
          <c:showCatName val="0"/>
          <c:showSerName val="0"/>
          <c:showPercent val="0"/>
          <c:showBubbleSize val="0"/>
        </c:dLbls>
        <c:gapWidth val="65"/>
        <c:axId val="2092986352"/>
        <c:axId val="2092987600"/>
      </c:barChart>
      <c:catAx>
        <c:axId val="209298635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r>
                  <a:rPr lang="en-US" sz="1600" b="0"/>
                  <a:t>Age</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sk-SK"/>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sk-SK"/>
          </a:p>
        </c:txPr>
        <c:crossAx val="2092987600"/>
        <c:crosses val="autoZero"/>
        <c:auto val="1"/>
        <c:lblAlgn val="ctr"/>
        <c:lblOffset val="100"/>
        <c:noMultiLvlLbl val="0"/>
      </c:catAx>
      <c:valAx>
        <c:axId val="2092987600"/>
        <c:scaling>
          <c:orientation val="minMax"/>
        </c:scaling>
        <c:delete val="1"/>
        <c:axPos val="l"/>
        <c:title>
          <c:tx>
            <c:rich>
              <a:bodyPr rot="-54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r>
                  <a:rPr lang="sk-SK" sz="1600" b="0"/>
                  <a:t>Number of participants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sk-SK"/>
            </a:p>
          </c:txPr>
        </c:title>
        <c:numFmt formatCode="General" sourceLinked="1"/>
        <c:majorTickMark val="none"/>
        <c:minorTickMark val="none"/>
        <c:tickLblPos val="nextTo"/>
        <c:crossAx val="20929863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k-SK"/>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k-SK"/>
              <a:t> </a:t>
            </a:r>
          </a:p>
        </c:rich>
      </c:tx>
      <c:layout>
        <c:manualLayout>
          <c:xMode val="edge"/>
          <c:yMode val="edge"/>
          <c:x val="0.10562489063867019"/>
          <c:y val="2.314814814814814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manualLayout>
          <c:layoutTarget val="inner"/>
          <c:xMode val="edge"/>
          <c:yMode val="edge"/>
          <c:x val="0.31209205793300282"/>
          <c:y val="6.7311892347564684E-2"/>
          <c:w val="0.34189993186520923"/>
          <c:h val="0.87263064861806883"/>
        </c:manualLayout>
      </c:layout>
      <c:pieChart>
        <c:varyColors val="1"/>
        <c:ser>
          <c:idx val="0"/>
          <c:order val="0"/>
          <c:explosion val="5"/>
          <c:dPt>
            <c:idx val="0"/>
            <c:bubble3D val="0"/>
            <c:explosion val="9"/>
            <c:spPr>
              <a:solidFill>
                <a:srgbClr val="00A651"/>
              </a:solidFill>
              <a:ln w="19050">
                <a:solidFill>
                  <a:schemeClr val="lt1"/>
                </a:solidFill>
              </a:ln>
              <a:effectLst>
                <a:outerShdw blurRad="50800" dist="127000" dir="2700000" algn="tl" rotWithShape="0">
                  <a:prstClr val="black">
                    <a:alpha val="40000"/>
                  </a:prstClr>
                </a:outerShdw>
              </a:effectLst>
            </c:spPr>
            <c:extLst>
              <c:ext xmlns:c16="http://schemas.microsoft.com/office/drawing/2014/chart" uri="{C3380CC4-5D6E-409C-BE32-E72D297353CC}">
                <c16:uniqueId val="{00000001-347A-426B-B8F5-D557FF55DB5D}"/>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347A-426B-B8F5-D557FF55DB5D}"/>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Hárok14!$A$1:$A$2</c:f>
              <c:strCache>
                <c:ptCount val="2"/>
                <c:pt idx="0">
                  <c:v>Yes</c:v>
                </c:pt>
                <c:pt idx="1">
                  <c:v>No</c:v>
                </c:pt>
              </c:strCache>
            </c:strRef>
          </c:cat>
          <c:val>
            <c:numRef>
              <c:f>Hárok14!$B$1:$B$2</c:f>
              <c:numCache>
                <c:formatCode>General</c:formatCode>
                <c:ptCount val="2"/>
                <c:pt idx="0">
                  <c:v>48</c:v>
                </c:pt>
                <c:pt idx="1">
                  <c:v>11</c:v>
                </c:pt>
              </c:numCache>
            </c:numRef>
          </c:val>
          <c:extLst>
            <c:ext xmlns:c16="http://schemas.microsoft.com/office/drawing/2014/chart" uri="{C3380CC4-5D6E-409C-BE32-E72D297353CC}">
              <c16:uniqueId val="{00000004-347A-426B-B8F5-D557FF55DB5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085674404244768"/>
          <c:y val="0.75098032041761964"/>
          <c:w val="6.2594877476834218E-2"/>
          <c:h val="0.1754638524035054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62767672736883"/>
          <c:y val="8.3812482951529058E-2"/>
          <c:w val="0.35630798524009843"/>
          <c:h val="0.88825002273129461"/>
        </c:manualLayout>
      </c:layout>
      <c:pieChart>
        <c:varyColors val="1"/>
        <c:ser>
          <c:idx val="0"/>
          <c:order val="0"/>
          <c:spPr>
            <a:solidFill>
              <a:srgbClr val="00A651"/>
            </a:solidFill>
            <a:effectLst>
              <a:outerShdw blurRad="50800" dist="139700" dir="2700000" algn="tl" rotWithShape="0">
                <a:prstClr val="black">
                  <a:alpha val="40000"/>
                </a:prstClr>
              </a:outerShdw>
            </a:effectLst>
          </c:spPr>
          <c:dPt>
            <c:idx val="0"/>
            <c:bubble3D val="0"/>
            <c:explosion val="8"/>
            <c:spPr>
              <a:solidFill>
                <a:srgbClr val="00A651"/>
              </a:solidFill>
              <a:ln w="19050">
                <a:solidFill>
                  <a:schemeClr val="lt1"/>
                </a:solidFill>
              </a:ln>
              <a:effectLst>
                <a:outerShdw blurRad="50800" dist="139700" dir="2700000" algn="tl" rotWithShape="0">
                  <a:prstClr val="black">
                    <a:alpha val="40000"/>
                  </a:prstClr>
                </a:outerShdw>
              </a:effectLst>
            </c:spPr>
            <c:extLst>
              <c:ext xmlns:c16="http://schemas.microsoft.com/office/drawing/2014/chart" uri="{C3380CC4-5D6E-409C-BE32-E72D297353CC}">
                <c16:uniqueId val="{00000001-1F82-4052-A2B7-A4B65412DD90}"/>
              </c:ext>
            </c:extLst>
          </c:dPt>
          <c:dPt>
            <c:idx val="1"/>
            <c:bubble3D val="0"/>
            <c:spPr>
              <a:solidFill>
                <a:srgbClr val="FFC000"/>
              </a:solidFill>
              <a:ln w="19050">
                <a:solidFill>
                  <a:schemeClr val="lt1"/>
                </a:solidFill>
              </a:ln>
              <a:effectLst>
                <a:outerShdw blurRad="50800" dist="139700" dir="2700000" algn="tl" rotWithShape="0">
                  <a:prstClr val="black">
                    <a:alpha val="40000"/>
                  </a:prstClr>
                </a:outerShdw>
              </a:effectLst>
            </c:spPr>
            <c:extLst>
              <c:ext xmlns:c16="http://schemas.microsoft.com/office/drawing/2014/chart" uri="{C3380CC4-5D6E-409C-BE32-E72D297353CC}">
                <c16:uniqueId val="{00000003-1F82-4052-A2B7-A4B65412DD9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Hárok15!$A$1:$A$2</c:f>
              <c:strCache>
                <c:ptCount val="2"/>
                <c:pt idx="0">
                  <c:v>Yes</c:v>
                </c:pt>
                <c:pt idx="1">
                  <c:v>No</c:v>
                </c:pt>
              </c:strCache>
            </c:strRef>
          </c:cat>
          <c:val>
            <c:numRef>
              <c:f>Hárok15!$B$1:$B$2</c:f>
              <c:numCache>
                <c:formatCode>General</c:formatCode>
                <c:ptCount val="2"/>
                <c:pt idx="0">
                  <c:v>35</c:v>
                </c:pt>
                <c:pt idx="1">
                  <c:v>23</c:v>
                </c:pt>
              </c:numCache>
            </c:numRef>
          </c:val>
          <c:extLst>
            <c:ext xmlns:c16="http://schemas.microsoft.com/office/drawing/2014/chart" uri="{C3380CC4-5D6E-409C-BE32-E72D297353CC}">
              <c16:uniqueId val="{00000004-1F82-4052-A2B7-A4B65412DD9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042219260132232"/>
          <c:y val="0.7779348056694293"/>
          <c:w val="6.2934988879089701E-2"/>
          <c:h val="0.1723134787288855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A651">
                <a:alpha val="85000"/>
              </a:srgbClr>
            </a:solidFill>
            <a:ln w="9525" cap="flat" cmpd="sng" algn="ctr">
              <a:solidFill>
                <a:schemeClr val="lt1">
                  <a:alpha val="50000"/>
                </a:schemeClr>
              </a:solidFill>
              <a:round/>
            </a:ln>
            <a:effectLst>
              <a:outerShdw blurRad="50800" dist="88900" dir="2700000" algn="tl" rotWithShape="0">
                <a:prstClr val="black">
                  <a:alpha val="40000"/>
                </a:prstClr>
              </a:outerShdw>
            </a:effectLst>
          </c:spPr>
          <c:invertIfNegative val="0"/>
          <c:dPt>
            <c:idx val="3"/>
            <c:invertIfNegative val="0"/>
            <c:bubble3D val="0"/>
            <c:spPr>
              <a:solidFill>
                <a:schemeClr val="bg1">
                  <a:lumMod val="6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ADA8-4C39-8CF0-16DFECD4D93B}"/>
              </c:ext>
            </c:extLst>
          </c:dPt>
          <c:dPt>
            <c:idx val="4"/>
            <c:invertIfNegative val="0"/>
            <c:bubble3D val="0"/>
            <c:spPr>
              <a:solidFill>
                <a:schemeClr val="bg1">
                  <a:lumMod val="6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ADA8-4C39-8CF0-16DFECD4D93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Hárok17!$A$1:$A$5</c:f>
              <c:strCache>
                <c:ptCount val="5"/>
                <c:pt idx="0">
                  <c:v>very good</c:v>
                </c:pt>
                <c:pt idx="1">
                  <c:v>good</c:v>
                </c:pt>
                <c:pt idx="2">
                  <c:v>medium</c:v>
                </c:pt>
                <c:pt idx="3">
                  <c:v>bad</c:v>
                </c:pt>
                <c:pt idx="4">
                  <c:v>very bad</c:v>
                </c:pt>
              </c:strCache>
            </c:strRef>
          </c:cat>
          <c:val>
            <c:numRef>
              <c:f>Hárok17!$B$1:$B$5</c:f>
              <c:numCache>
                <c:formatCode>General</c:formatCode>
                <c:ptCount val="5"/>
                <c:pt idx="0">
                  <c:v>15</c:v>
                </c:pt>
                <c:pt idx="1">
                  <c:v>15</c:v>
                </c:pt>
                <c:pt idx="2">
                  <c:v>17</c:v>
                </c:pt>
                <c:pt idx="3">
                  <c:v>9</c:v>
                </c:pt>
                <c:pt idx="4">
                  <c:v>3</c:v>
                </c:pt>
              </c:numCache>
            </c:numRef>
          </c:val>
          <c:extLst>
            <c:ext xmlns:c16="http://schemas.microsoft.com/office/drawing/2014/chart" uri="{C3380CC4-5D6E-409C-BE32-E72D297353CC}">
              <c16:uniqueId val="{00000000-B431-4D40-B17F-3611A5673FB1}"/>
            </c:ext>
          </c:extLst>
        </c:ser>
        <c:dLbls>
          <c:dLblPos val="inEnd"/>
          <c:showLegendKey val="0"/>
          <c:showVal val="1"/>
          <c:showCatName val="0"/>
          <c:showSerName val="0"/>
          <c:showPercent val="0"/>
          <c:showBubbleSize val="0"/>
        </c:dLbls>
        <c:gapWidth val="65"/>
        <c:axId val="1955533008"/>
        <c:axId val="1955533424"/>
      </c:barChart>
      <c:catAx>
        <c:axId val="19555330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none" baseline="0">
                <a:solidFill>
                  <a:schemeClr val="dk1">
                    <a:lumMod val="75000"/>
                    <a:lumOff val="25000"/>
                  </a:schemeClr>
                </a:solidFill>
                <a:latin typeface="+mn-lt"/>
                <a:ea typeface="+mn-ea"/>
                <a:cs typeface="+mn-cs"/>
              </a:defRPr>
            </a:pPr>
            <a:endParaRPr lang="sk-SK"/>
          </a:p>
        </c:txPr>
        <c:crossAx val="1955533424"/>
        <c:crosses val="autoZero"/>
        <c:auto val="1"/>
        <c:lblAlgn val="ctr"/>
        <c:lblOffset val="100"/>
        <c:noMultiLvlLbl val="0"/>
      </c:catAx>
      <c:valAx>
        <c:axId val="19555334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sk-SK" sz="1800" b="0" dirty="0" err="1"/>
                  <a:t>Number</a:t>
                </a:r>
                <a:r>
                  <a:rPr lang="sk-SK" sz="1800" b="0" dirty="0"/>
                  <a:t> of </a:t>
                </a:r>
                <a:r>
                  <a:rPr lang="sk-SK" sz="1800" b="0" dirty="0" err="1"/>
                  <a:t>participants</a:t>
                </a:r>
                <a:endParaRPr lang="sk-SK" sz="1800" b="0" dirty="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sk-SK"/>
            </a:p>
          </c:txPr>
        </c:title>
        <c:numFmt formatCode="General" sourceLinked="1"/>
        <c:majorTickMark val="none"/>
        <c:minorTickMark val="none"/>
        <c:tickLblPos val="nextTo"/>
        <c:crossAx val="19555330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k-SK"/>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alpha val="85000"/>
              </a:schemeClr>
            </a:solidFill>
            <a:ln w="9525" cap="flat" cmpd="sng" algn="ctr">
              <a:solidFill>
                <a:schemeClr val="lt1">
                  <a:alpha val="50000"/>
                </a:schemeClr>
              </a:solidFill>
              <a:round/>
            </a:ln>
            <a:effectLst/>
          </c:spPr>
          <c:invertIfNegative val="0"/>
          <c:dPt>
            <c:idx val="2"/>
            <c:invertIfNegative val="0"/>
            <c:bubble3D val="0"/>
            <c:spPr>
              <a:solidFill>
                <a:srgbClr val="00A651">
                  <a:alpha val="85000"/>
                </a:srgbClr>
              </a:solidFill>
              <a:ln w="9525" cap="flat" cmpd="sng" algn="ctr">
                <a:solidFill>
                  <a:schemeClr val="lt1">
                    <a:alpha val="50000"/>
                  </a:schemeClr>
                </a:solidFill>
                <a:round/>
              </a:ln>
              <a:effectLst>
                <a:outerShdw blurRad="50800" dist="139700" dir="2700000" algn="tl" rotWithShape="0">
                  <a:prstClr val="black">
                    <a:alpha val="40000"/>
                  </a:prstClr>
                </a:outerShdw>
              </a:effectLst>
            </c:spPr>
            <c:extLst>
              <c:ext xmlns:c16="http://schemas.microsoft.com/office/drawing/2014/chart" uri="{C3380CC4-5D6E-409C-BE32-E72D297353CC}">
                <c16:uniqueId val="{00000000-69A8-4D68-BA62-600427F5870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Hárok18!$A$1:$A$5</c:f>
              <c:strCache>
                <c:ptCount val="5"/>
                <c:pt idx="0">
                  <c:v>very good</c:v>
                </c:pt>
                <c:pt idx="1">
                  <c:v>good</c:v>
                </c:pt>
                <c:pt idx="2">
                  <c:v>medium</c:v>
                </c:pt>
                <c:pt idx="3">
                  <c:v>bad</c:v>
                </c:pt>
                <c:pt idx="4">
                  <c:v>very bad</c:v>
                </c:pt>
              </c:strCache>
            </c:strRef>
          </c:cat>
          <c:val>
            <c:numRef>
              <c:f>Hárok18!$B$1:$B$5</c:f>
              <c:numCache>
                <c:formatCode>General</c:formatCode>
                <c:ptCount val="5"/>
                <c:pt idx="0">
                  <c:v>9</c:v>
                </c:pt>
                <c:pt idx="1">
                  <c:v>7</c:v>
                </c:pt>
                <c:pt idx="2">
                  <c:v>21</c:v>
                </c:pt>
                <c:pt idx="3">
                  <c:v>14</c:v>
                </c:pt>
                <c:pt idx="4">
                  <c:v>8</c:v>
                </c:pt>
              </c:numCache>
            </c:numRef>
          </c:val>
          <c:extLst>
            <c:ext xmlns:c16="http://schemas.microsoft.com/office/drawing/2014/chart" uri="{C3380CC4-5D6E-409C-BE32-E72D297353CC}">
              <c16:uniqueId val="{00000000-FA38-4B97-B2F4-9B967336581C}"/>
            </c:ext>
          </c:extLst>
        </c:ser>
        <c:dLbls>
          <c:dLblPos val="inEnd"/>
          <c:showLegendKey val="0"/>
          <c:showVal val="1"/>
          <c:showCatName val="0"/>
          <c:showSerName val="0"/>
          <c:showPercent val="0"/>
          <c:showBubbleSize val="0"/>
        </c:dLbls>
        <c:gapWidth val="65"/>
        <c:axId val="1952457952"/>
        <c:axId val="1952456704"/>
      </c:barChart>
      <c:catAx>
        <c:axId val="19524579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none" baseline="0">
                <a:solidFill>
                  <a:schemeClr val="dk1">
                    <a:lumMod val="75000"/>
                    <a:lumOff val="25000"/>
                  </a:schemeClr>
                </a:solidFill>
                <a:latin typeface="+mn-lt"/>
                <a:ea typeface="+mn-ea"/>
                <a:cs typeface="+mn-cs"/>
              </a:defRPr>
            </a:pPr>
            <a:endParaRPr lang="sk-SK"/>
          </a:p>
        </c:txPr>
        <c:crossAx val="1952456704"/>
        <c:crosses val="autoZero"/>
        <c:auto val="1"/>
        <c:lblAlgn val="ctr"/>
        <c:lblOffset val="100"/>
        <c:noMultiLvlLbl val="0"/>
      </c:catAx>
      <c:valAx>
        <c:axId val="19524567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sk-SK" sz="1800" b="0"/>
                  <a:t>Number of participants</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sk-SK"/>
            </a:p>
          </c:txPr>
        </c:title>
        <c:numFmt formatCode="General" sourceLinked="1"/>
        <c:majorTickMark val="none"/>
        <c:minorTickMark val="none"/>
        <c:tickLblPos val="nextTo"/>
        <c:crossAx val="19524579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k-SK"/>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38263597831465"/>
          <c:y val="3.501537468205438E-2"/>
          <c:w val="0.35795839869395563"/>
          <c:h val="0.91405317123495744"/>
        </c:manualLayout>
      </c:layout>
      <c:pieChart>
        <c:varyColors val="1"/>
        <c:ser>
          <c:idx val="0"/>
          <c:order val="0"/>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9354-46D4-A482-4B512A4C05D5}"/>
              </c:ext>
            </c:extLst>
          </c:dPt>
          <c:dPt>
            <c:idx val="1"/>
            <c:bubble3D val="0"/>
            <c:explosion val="5"/>
            <c:spPr>
              <a:solidFill>
                <a:srgbClr val="00A651"/>
              </a:solidFill>
              <a:ln w="19050">
                <a:solidFill>
                  <a:schemeClr val="lt1"/>
                </a:solidFill>
              </a:ln>
              <a:effectLst>
                <a:outerShdw blurRad="50800" dist="114300" dir="2700000" algn="tl" rotWithShape="0">
                  <a:prstClr val="black">
                    <a:alpha val="40000"/>
                  </a:prstClr>
                </a:outerShdw>
              </a:effectLst>
            </c:spPr>
            <c:extLst>
              <c:ext xmlns:c16="http://schemas.microsoft.com/office/drawing/2014/chart" uri="{C3380CC4-5D6E-409C-BE32-E72D297353CC}">
                <c16:uniqueId val="{00000003-9354-46D4-A482-4B512A4C05D5}"/>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9354-46D4-A482-4B512A4C05D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Hárok19!$A$1:$A$3</c:f>
              <c:strCache>
                <c:ptCount val="3"/>
                <c:pt idx="0">
                  <c:v>Yes, easy</c:v>
                </c:pt>
                <c:pt idx="1">
                  <c:v>Yes, but difficult</c:v>
                </c:pt>
                <c:pt idx="2">
                  <c:v>Not possible</c:v>
                </c:pt>
              </c:strCache>
            </c:strRef>
          </c:cat>
          <c:val>
            <c:numRef>
              <c:f>Hárok19!$B$1:$B$3</c:f>
              <c:numCache>
                <c:formatCode>General</c:formatCode>
                <c:ptCount val="3"/>
                <c:pt idx="0">
                  <c:v>6</c:v>
                </c:pt>
                <c:pt idx="1">
                  <c:v>42</c:v>
                </c:pt>
                <c:pt idx="2">
                  <c:v>11</c:v>
                </c:pt>
              </c:numCache>
            </c:numRef>
          </c:val>
          <c:extLst>
            <c:ext xmlns:c16="http://schemas.microsoft.com/office/drawing/2014/chart" uri="{C3380CC4-5D6E-409C-BE32-E72D297353CC}">
              <c16:uniqueId val="{00000006-9354-46D4-A482-4B512A4C05D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87359513311579"/>
          <c:y val="0.66967844005377886"/>
          <c:w val="0.17956372723249162"/>
          <c:h val="0.2650523501156484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65681881889365"/>
          <c:y val="3.3615321849261387E-2"/>
          <c:w val="0.35100880403596929"/>
          <c:h val="0.87470652765275303"/>
        </c:manualLayout>
      </c:layout>
      <c:pieChart>
        <c:varyColors val="1"/>
        <c:ser>
          <c:idx val="0"/>
          <c:order val="0"/>
          <c:dPt>
            <c:idx val="0"/>
            <c:bubble3D val="0"/>
            <c:explosion val="3"/>
            <c:spPr>
              <a:solidFill>
                <a:srgbClr val="00A651"/>
              </a:solidFill>
              <a:ln w="19050">
                <a:solidFill>
                  <a:schemeClr val="lt1"/>
                </a:solidFill>
              </a:ln>
              <a:effectLst>
                <a:outerShdw blurRad="50800" dist="127000" dir="2700000" algn="tl" rotWithShape="0">
                  <a:prstClr val="black">
                    <a:alpha val="40000"/>
                  </a:prstClr>
                </a:outerShdw>
              </a:effectLst>
            </c:spPr>
            <c:extLst>
              <c:ext xmlns:c16="http://schemas.microsoft.com/office/drawing/2014/chart" uri="{C3380CC4-5D6E-409C-BE32-E72D297353CC}">
                <c16:uniqueId val="{00000001-98B9-490F-8F8E-0AF5EA12E22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8B9-490F-8F8E-0AF5EA12E227}"/>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98B9-490F-8F8E-0AF5EA12E22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Hárok20!$A$1:$A$3</c:f>
              <c:strCache>
                <c:ptCount val="3"/>
                <c:pt idx="0">
                  <c:v>Yes</c:v>
                </c:pt>
                <c:pt idx="1">
                  <c:v>No</c:v>
                </c:pt>
                <c:pt idx="2">
                  <c:v>Maybe</c:v>
                </c:pt>
              </c:strCache>
            </c:strRef>
          </c:cat>
          <c:val>
            <c:numRef>
              <c:f>Hárok20!$B$1:$B$3</c:f>
              <c:numCache>
                <c:formatCode>General</c:formatCode>
                <c:ptCount val="3"/>
                <c:pt idx="0">
                  <c:v>38</c:v>
                </c:pt>
                <c:pt idx="1">
                  <c:v>17</c:v>
                </c:pt>
                <c:pt idx="2">
                  <c:v>3</c:v>
                </c:pt>
              </c:numCache>
            </c:numRef>
          </c:val>
          <c:extLst>
            <c:ext xmlns:c16="http://schemas.microsoft.com/office/drawing/2014/chart" uri="{C3380CC4-5D6E-409C-BE32-E72D297353CC}">
              <c16:uniqueId val="{00000006-98B9-490F-8F8E-0AF5EA12E22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0104505742558154"/>
          <c:y val="0.65067015284263618"/>
          <c:w val="9.3619683451759153E-2"/>
          <c:h val="0.2544545113951610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65000"/>
                <a:alpha val="85000"/>
              </a:schemeClr>
            </a:solidFill>
            <a:ln w="9525" cap="flat" cmpd="sng" algn="ctr">
              <a:solidFill>
                <a:schemeClr val="lt1">
                  <a:alpha val="50000"/>
                </a:schemeClr>
              </a:solidFill>
              <a:round/>
            </a:ln>
            <a:effectLst>
              <a:outerShdw blurRad="50800" dist="101600" dir="2700000" algn="tl" rotWithShape="0">
                <a:prstClr val="black">
                  <a:alpha val="40000"/>
                </a:prstClr>
              </a:outerShdw>
            </a:effectLst>
          </c:spPr>
          <c:invertIfNegative val="0"/>
          <c:dPt>
            <c:idx val="0"/>
            <c:invertIfNegative val="0"/>
            <c:bubble3D val="0"/>
            <c:spPr>
              <a:solidFill>
                <a:srgbClr val="00A651">
                  <a:alpha val="85000"/>
                </a:srgbClr>
              </a:solidFill>
              <a:ln w="9525" cap="flat" cmpd="sng" algn="ctr">
                <a:solidFill>
                  <a:schemeClr val="lt1">
                    <a:alpha val="50000"/>
                  </a:schemeClr>
                </a:solidFill>
                <a:round/>
              </a:ln>
              <a:effectLst>
                <a:outerShdw blurRad="50800" dist="101600" dir="2700000" algn="tl" rotWithShape="0">
                  <a:prstClr val="black">
                    <a:alpha val="40000"/>
                  </a:prstClr>
                </a:outerShdw>
              </a:effectLst>
            </c:spPr>
            <c:extLst>
              <c:ext xmlns:c16="http://schemas.microsoft.com/office/drawing/2014/chart" uri="{C3380CC4-5D6E-409C-BE32-E72D297353CC}">
                <c16:uniqueId val="{00000001-7240-42A0-BB28-C77DD4ADB9D2}"/>
              </c:ext>
            </c:extLst>
          </c:dPt>
          <c:dPt>
            <c:idx val="1"/>
            <c:invertIfNegative val="0"/>
            <c:bubble3D val="0"/>
            <c:spPr>
              <a:solidFill>
                <a:srgbClr val="00A651">
                  <a:alpha val="85000"/>
                </a:srgbClr>
              </a:solidFill>
              <a:ln w="9525" cap="flat" cmpd="sng" algn="ctr">
                <a:solidFill>
                  <a:schemeClr val="lt1">
                    <a:alpha val="50000"/>
                  </a:schemeClr>
                </a:solidFill>
                <a:round/>
              </a:ln>
              <a:effectLst>
                <a:outerShdw blurRad="50800" dist="101600" dir="2700000" algn="tl" rotWithShape="0">
                  <a:prstClr val="black">
                    <a:alpha val="40000"/>
                  </a:prstClr>
                </a:outerShdw>
              </a:effectLst>
            </c:spPr>
            <c:extLst>
              <c:ext xmlns:c16="http://schemas.microsoft.com/office/drawing/2014/chart" uri="{C3380CC4-5D6E-409C-BE32-E72D297353CC}">
                <c16:uniqueId val="{00000000-7240-42A0-BB28-C77DD4ADB9D2}"/>
              </c:ext>
            </c:extLst>
          </c:dPt>
          <c:dPt>
            <c:idx val="2"/>
            <c:invertIfNegative val="0"/>
            <c:bubble3D val="0"/>
            <c:spPr>
              <a:solidFill>
                <a:schemeClr val="bg1">
                  <a:lumMod val="6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7240-42A0-BB28-C77DD4ADB9D2}"/>
              </c:ext>
            </c:extLst>
          </c:dPt>
          <c:dPt>
            <c:idx val="3"/>
            <c:invertIfNegative val="0"/>
            <c:bubble3D val="0"/>
            <c:spPr>
              <a:solidFill>
                <a:schemeClr val="bg1">
                  <a:lumMod val="6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4-7240-42A0-BB28-C77DD4ADB9D2}"/>
              </c:ext>
            </c:extLst>
          </c:dPt>
          <c:dPt>
            <c:idx val="4"/>
            <c:invertIfNegative val="0"/>
            <c:bubble3D val="0"/>
            <c:spPr>
              <a:solidFill>
                <a:srgbClr val="00A651">
                  <a:alpha val="85000"/>
                </a:srgbClr>
              </a:solidFill>
              <a:ln w="9525" cap="flat" cmpd="sng" algn="ctr">
                <a:solidFill>
                  <a:schemeClr val="lt1">
                    <a:alpha val="50000"/>
                  </a:schemeClr>
                </a:solidFill>
                <a:round/>
              </a:ln>
              <a:effectLst>
                <a:outerShdw blurRad="50800" dist="101600" dir="2700000" algn="tl" rotWithShape="0">
                  <a:prstClr val="black">
                    <a:alpha val="40000"/>
                  </a:prstClr>
                </a:outerShdw>
              </a:effectLst>
            </c:spPr>
            <c:extLst>
              <c:ext xmlns:c16="http://schemas.microsoft.com/office/drawing/2014/chart" uri="{C3380CC4-5D6E-409C-BE32-E72D297353CC}">
                <c16:uniqueId val="{00000002-7240-42A0-BB28-C77DD4ADB9D2}"/>
              </c:ext>
            </c:extLst>
          </c:dPt>
          <c:dPt>
            <c:idx val="5"/>
            <c:invertIfNegative val="0"/>
            <c:bubble3D val="0"/>
            <c:spPr>
              <a:solidFill>
                <a:schemeClr val="bg1">
                  <a:lumMod val="6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7240-42A0-BB28-C77DD4ADB9D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Hárok21!$A$1:$A$6</c:f>
              <c:strCache>
                <c:ptCount val="6"/>
                <c:pt idx="0">
                  <c:v>Parents</c:v>
                </c:pt>
                <c:pt idx="1">
                  <c:v>Friends</c:v>
                </c:pt>
                <c:pt idx="2">
                  <c:v>Business mentor</c:v>
                </c:pt>
                <c:pt idx="3">
                  <c:v>Municipality</c:v>
                </c:pt>
                <c:pt idx="4">
                  <c:v>LAG</c:v>
                </c:pt>
                <c:pt idx="5">
                  <c:v>Nobody</c:v>
                </c:pt>
              </c:strCache>
            </c:strRef>
          </c:cat>
          <c:val>
            <c:numRef>
              <c:f>Hárok21!$B$1:$B$6</c:f>
              <c:numCache>
                <c:formatCode>General</c:formatCode>
                <c:ptCount val="6"/>
                <c:pt idx="0">
                  <c:v>34</c:v>
                </c:pt>
                <c:pt idx="1">
                  <c:v>37</c:v>
                </c:pt>
                <c:pt idx="2">
                  <c:v>19</c:v>
                </c:pt>
                <c:pt idx="3">
                  <c:v>15</c:v>
                </c:pt>
                <c:pt idx="4">
                  <c:v>24</c:v>
                </c:pt>
                <c:pt idx="5">
                  <c:v>1</c:v>
                </c:pt>
              </c:numCache>
            </c:numRef>
          </c:val>
          <c:extLst>
            <c:ext xmlns:c16="http://schemas.microsoft.com/office/drawing/2014/chart" uri="{C3380CC4-5D6E-409C-BE32-E72D297353CC}">
              <c16:uniqueId val="{00000000-2E92-48C8-A7AA-374A925FEB41}"/>
            </c:ext>
          </c:extLst>
        </c:ser>
        <c:dLbls>
          <c:dLblPos val="inEnd"/>
          <c:showLegendKey val="0"/>
          <c:showVal val="1"/>
          <c:showCatName val="0"/>
          <c:showSerName val="0"/>
          <c:showPercent val="0"/>
          <c:showBubbleSize val="0"/>
        </c:dLbls>
        <c:gapWidth val="65"/>
        <c:axId val="2042374592"/>
        <c:axId val="2042377504"/>
      </c:barChart>
      <c:catAx>
        <c:axId val="204237459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none" baseline="0">
                <a:solidFill>
                  <a:schemeClr val="dk1">
                    <a:lumMod val="75000"/>
                    <a:lumOff val="25000"/>
                  </a:schemeClr>
                </a:solidFill>
                <a:latin typeface="+mn-lt"/>
                <a:ea typeface="+mn-ea"/>
                <a:cs typeface="+mn-cs"/>
              </a:defRPr>
            </a:pPr>
            <a:endParaRPr lang="sk-SK"/>
          </a:p>
        </c:txPr>
        <c:crossAx val="2042377504"/>
        <c:crosses val="autoZero"/>
        <c:auto val="1"/>
        <c:lblAlgn val="ctr"/>
        <c:lblOffset val="100"/>
        <c:noMultiLvlLbl val="0"/>
      </c:catAx>
      <c:valAx>
        <c:axId val="204237750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sk-SK" sz="1800" b="0"/>
                  <a:t>Number of participants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sk-S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sk-SK"/>
          </a:p>
        </c:txPr>
        <c:crossAx val="20423745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k-SK"/>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65000"/>
                <a:alpha val="85000"/>
              </a:schemeClr>
            </a:solidFill>
            <a:ln w="9525" cap="flat" cmpd="sng" algn="ctr">
              <a:solidFill>
                <a:schemeClr val="lt1">
                  <a:alpha val="50000"/>
                </a:schemeClr>
              </a:solidFill>
              <a:round/>
            </a:ln>
            <a:effectLst/>
          </c:spPr>
          <c:invertIfNegative val="0"/>
          <c:dPt>
            <c:idx val="0"/>
            <c:invertIfNegative val="0"/>
            <c:bubble3D val="0"/>
            <c:spPr>
              <a:solidFill>
                <a:srgbClr val="00A651">
                  <a:alpha val="85000"/>
                </a:srgbClr>
              </a:solidFill>
              <a:ln w="9525" cap="flat" cmpd="sng" algn="ctr">
                <a:solidFill>
                  <a:schemeClr val="lt1">
                    <a:alpha val="50000"/>
                  </a:schemeClr>
                </a:solidFill>
                <a:round/>
              </a:ln>
              <a:effectLst>
                <a:outerShdw blurRad="50800" dist="114300" dir="2700000" algn="tl" rotWithShape="0">
                  <a:prstClr val="black">
                    <a:alpha val="40000"/>
                  </a:prstClr>
                </a:outerShdw>
              </a:effectLst>
            </c:spPr>
            <c:extLst>
              <c:ext xmlns:c16="http://schemas.microsoft.com/office/drawing/2014/chart" uri="{C3380CC4-5D6E-409C-BE32-E72D297353CC}">
                <c16:uniqueId val="{00000000-3522-43F1-8B00-C29080DDCF33}"/>
              </c:ext>
            </c:extLst>
          </c:dPt>
          <c:dPt>
            <c:idx val="4"/>
            <c:invertIfNegative val="0"/>
            <c:bubble3D val="0"/>
            <c:spPr>
              <a:solidFill>
                <a:srgbClr val="00A651">
                  <a:alpha val="85000"/>
                </a:srgbClr>
              </a:solidFill>
              <a:ln w="9525" cap="flat" cmpd="sng" algn="ctr">
                <a:solidFill>
                  <a:schemeClr val="lt1">
                    <a:alpha val="50000"/>
                  </a:schemeClr>
                </a:solidFill>
                <a:round/>
              </a:ln>
              <a:effectLst>
                <a:outerShdw blurRad="50800" dist="101600" dir="2700000" algn="tl" rotWithShape="0">
                  <a:prstClr val="black">
                    <a:alpha val="40000"/>
                  </a:prstClr>
                </a:outerShdw>
              </a:effectLst>
            </c:spPr>
            <c:extLst>
              <c:ext xmlns:c16="http://schemas.microsoft.com/office/drawing/2014/chart" uri="{C3380CC4-5D6E-409C-BE32-E72D297353CC}">
                <c16:uniqueId val="{00000001-3522-43F1-8B00-C29080DDCF3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Hárok22!$A$1:$A$6</c:f>
              <c:strCache>
                <c:ptCount val="6"/>
                <c:pt idx="0">
                  <c:v>Yes, grant for seed money (to buy equipment)</c:v>
                </c:pt>
                <c:pt idx="1">
                  <c:v>Yes, co-financing salary at the beginnig</c:v>
                </c:pt>
                <c:pt idx="2">
                  <c:v>Yes, tax discount</c:v>
                </c:pt>
                <c:pt idx="3">
                  <c:v>Yes, free place where to implement entrepreneurship</c:v>
                </c:pt>
                <c:pt idx="4">
                  <c:v>No</c:v>
                </c:pt>
                <c:pt idx="5">
                  <c:v>Other</c:v>
                </c:pt>
              </c:strCache>
            </c:strRef>
          </c:cat>
          <c:val>
            <c:numRef>
              <c:f>Hárok22!$B$1:$B$6</c:f>
              <c:numCache>
                <c:formatCode>General</c:formatCode>
                <c:ptCount val="6"/>
                <c:pt idx="0">
                  <c:v>27</c:v>
                </c:pt>
                <c:pt idx="1">
                  <c:v>8</c:v>
                </c:pt>
                <c:pt idx="2">
                  <c:v>5</c:v>
                </c:pt>
                <c:pt idx="3">
                  <c:v>3</c:v>
                </c:pt>
                <c:pt idx="4">
                  <c:v>20</c:v>
                </c:pt>
                <c:pt idx="5">
                  <c:v>9</c:v>
                </c:pt>
              </c:numCache>
            </c:numRef>
          </c:val>
          <c:extLst>
            <c:ext xmlns:c16="http://schemas.microsoft.com/office/drawing/2014/chart" uri="{C3380CC4-5D6E-409C-BE32-E72D297353CC}">
              <c16:uniqueId val="{00000000-11C3-4879-988A-5360884F0347}"/>
            </c:ext>
          </c:extLst>
        </c:ser>
        <c:dLbls>
          <c:dLblPos val="inEnd"/>
          <c:showLegendKey val="0"/>
          <c:showVal val="1"/>
          <c:showCatName val="0"/>
          <c:showSerName val="0"/>
          <c:showPercent val="0"/>
          <c:showBubbleSize val="0"/>
        </c:dLbls>
        <c:gapWidth val="65"/>
        <c:axId val="1952458784"/>
        <c:axId val="1952465440"/>
      </c:barChart>
      <c:catAx>
        <c:axId val="195245878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none" baseline="0">
                <a:solidFill>
                  <a:schemeClr val="dk1">
                    <a:lumMod val="75000"/>
                    <a:lumOff val="25000"/>
                  </a:schemeClr>
                </a:solidFill>
                <a:latin typeface="+mn-lt"/>
                <a:ea typeface="+mn-ea"/>
                <a:cs typeface="+mn-cs"/>
              </a:defRPr>
            </a:pPr>
            <a:endParaRPr lang="sk-SK"/>
          </a:p>
        </c:txPr>
        <c:crossAx val="1952465440"/>
        <c:crosses val="autoZero"/>
        <c:auto val="1"/>
        <c:lblAlgn val="ctr"/>
        <c:lblOffset val="100"/>
        <c:noMultiLvlLbl val="0"/>
      </c:catAx>
      <c:valAx>
        <c:axId val="195246544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sk-SK" sz="1800" b="0" dirty="0" err="1"/>
                  <a:t>Number</a:t>
                </a:r>
                <a:r>
                  <a:rPr lang="sk-SK" sz="1800" b="0" dirty="0"/>
                  <a:t> of </a:t>
                </a:r>
                <a:r>
                  <a:rPr lang="sk-SK" sz="1800" b="0" dirty="0" err="1"/>
                  <a:t>participants</a:t>
                </a:r>
                <a:endParaRPr lang="sk-SK" sz="1800" b="0" dirty="0"/>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sk-S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sk-SK"/>
          </a:p>
        </c:txPr>
        <c:crossAx val="19524587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k-SK"/>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65000"/>
                <a:alpha val="85000"/>
              </a:schemeClr>
            </a:solidFill>
            <a:ln w="9525" cap="flat" cmpd="sng" algn="ctr">
              <a:solidFill>
                <a:schemeClr val="lt1">
                  <a:alpha val="50000"/>
                </a:schemeClr>
              </a:solidFill>
              <a:round/>
            </a:ln>
            <a:effectLst/>
          </c:spPr>
          <c:invertIfNegative val="0"/>
          <c:dPt>
            <c:idx val="0"/>
            <c:invertIfNegative val="0"/>
            <c:bubble3D val="0"/>
            <c:spPr>
              <a:solidFill>
                <a:srgbClr val="00A651">
                  <a:alpha val="85000"/>
                </a:srgbClr>
              </a:solidFill>
              <a:ln w="9525" cap="flat" cmpd="sng" algn="ctr">
                <a:solidFill>
                  <a:schemeClr val="lt1">
                    <a:alpha val="50000"/>
                  </a:schemeClr>
                </a:solidFill>
                <a:round/>
              </a:ln>
              <a:effectLst>
                <a:outerShdw blurRad="50800" dist="76200" dir="2700000" algn="tl" rotWithShape="0">
                  <a:prstClr val="black">
                    <a:alpha val="40000"/>
                  </a:prstClr>
                </a:outerShdw>
              </a:effectLst>
            </c:spPr>
            <c:extLst>
              <c:ext xmlns:c16="http://schemas.microsoft.com/office/drawing/2014/chart" uri="{C3380CC4-5D6E-409C-BE32-E72D297353CC}">
                <c16:uniqueId val="{00000000-783A-436E-94B4-B766DA15F3EC}"/>
              </c:ext>
            </c:extLst>
          </c:dPt>
          <c:dPt>
            <c:idx val="1"/>
            <c:invertIfNegative val="0"/>
            <c:bubble3D val="0"/>
            <c:spPr>
              <a:solidFill>
                <a:srgbClr val="00A651">
                  <a:alpha val="85000"/>
                </a:srgbClr>
              </a:solidFill>
              <a:ln w="9525" cap="flat" cmpd="sng" algn="ctr">
                <a:solidFill>
                  <a:schemeClr val="lt1">
                    <a:alpha val="50000"/>
                  </a:schemeClr>
                </a:solidFill>
                <a:round/>
              </a:ln>
              <a:effectLst>
                <a:outerShdw blurRad="50800" dist="88900" dir="2700000" algn="tl" rotWithShape="0">
                  <a:prstClr val="black">
                    <a:alpha val="40000"/>
                  </a:prstClr>
                </a:outerShdw>
              </a:effectLst>
            </c:spPr>
            <c:extLst>
              <c:ext xmlns:c16="http://schemas.microsoft.com/office/drawing/2014/chart" uri="{C3380CC4-5D6E-409C-BE32-E72D297353CC}">
                <c16:uniqueId val="{00000001-783A-436E-94B4-B766DA15F3E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Hárok23!$A$1:$A$12</c:f>
              <c:strCache>
                <c:ptCount val="12"/>
                <c:pt idx="0">
                  <c:v>Tourism</c:v>
                </c:pt>
                <c:pt idx="1">
                  <c:v>Agriculture</c:v>
                </c:pt>
                <c:pt idx="2">
                  <c:v>Industry</c:v>
                </c:pt>
                <c:pt idx="3">
                  <c:v>Fishing</c:v>
                </c:pt>
                <c:pt idx="4">
                  <c:v>Social/freetimes activities</c:v>
                </c:pt>
                <c:pt idx="5">
                  <c:v>Digital/online services</c:v>
                </c:pt>
                <c:pt idx="6">
                  <c:v>Wood/ forestry</c:v>
                </c:pt>
                <c:pt idx="7">
                  <c:v>Manufacturing</c:v>
                </c:pt>
                <c:pt idx="8">
                  <c:v>Alternative energy</c:v>
                </c:pt>
                <c:pt idx="9">
                  <c:v>Organic production</c:v>
                </c:pt>
                <c:pt idx="10">
                  <c:v>Craft</c:v>
                </c:pt>
                <c:pt idx="11">
                  <c:v>Cultural heritage</c:v>
                </c:pt>
              </c:strCache>
            </c:strRef>
          </c:cat>
          <c:val>
            <c:numRef>
              <c:f>Hárok23!$B$1:$B$12</c:f>
              <c:numCache>
                <c:formatCode>General</c:formatCode>
                <c:ptCount val="12"/>
                <c:pt idx="0">
                  <c:v>14</c:v>
                </c:pt>
                <c:pt idx="1">
                  <c:v>10</c:v>
                </c:pt>
                <c:pt idx="2">
                  <c:v>2</c:v>
                </c:pt>
                <c:pt idx="3">
                  <c:v>1</c:v>
                </c:pt>
                <c:pt idx="4">
                  <c:v>4</c:v>
                </c:pt>
                <c:pt idx="5">
                  <c:v>2</c:v>
                </c:pt>
                <c:pt idx="6">
                  <c:v>2</c:v>
                </c:pt>
                <c:pt idx="7">
                  <c:v>1</c:v>
                </c:pt>
                <c:pt idx="8">
                  <c:v>1</c:v>
                </c:pt>
                <c:pt idx="9">
                  <c:v>1</c:v>
                </c:pt>
                <c:pt idx="10">
                  <c:v>1</c:v>
                </c:pt>
                <c:pt idx="11">
                  <c:v>1</c:v>
                </c:pt>
              </c:numCache>
            </c:numRef>
          </c:val>
          <c:extLst>
            <c:ext xmlns:c16="http://schemas.microsoft.com/office/drawing/2014/chart" uri="{C3380CC4-5D6E-409C-BE32-E72D297353CC}">
              <c16:uniqueId val="{00000000-78DF-4C60-AF82-9C14E182B9C3}"/>
            </c:ext>
          </c:extLst>
        </c:ser>
        <c:dLbls>
          <c:dLblPos val="inEnd"/>
          <c:showLegendKey val="0"/>
          <c:showVal val="1"/>
          <c:showCatName val="0"/>
          <c:showSerName val="0"/>
          <c:showPercent val="0"/>
          <c:showBubbleSize val="0"/>
        </c:dLbls>
        <c:gapWidth val="65"/>
        <c:axId val="1955532592"/>
        <c:axId val="1955535088"/>
      </c:barChart>
      <c:catAx>
        <c:axId val="195553259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none" baseline="0">
                <a:solidFill>
                  <a:schemeClr val="dk1">
                    <a:lumMod val="75000"/>
                    <a:lumOff val="25000"/>
                  </a:schemeClr>
                </a:solidFill>
                <a:latin typeface="+mn-lt"/>
                <a:ea typeface="+mn-ea"/>
                <a:cs typeface="+mn-cs"/>
              </a:defRPr>
            </a:pPr>
            <a:endParaRPr lang="sk-SK"/>
          </a:p>
        </c:txPr>
        <c:crossAx val="1955535088"/>
        <c:crosses val="autoZero"/>
        <c:auto val="1"/>
        <c:lblAlgn val="ctr"/>
        <c:lblOffset val="100"/>
        <c:noMultiLvlLbl val="0"/>
      </c:catAx>
      <c:valAx>
        <c:axId val="195553508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sk-SK" sz="1800" b="0"/>
                  <a:t>Number of participatns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sk-S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sk-SK"/>
          </a:p>
        </c:txPr>
        <c:crossAx val="19555325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k-SK"/>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3384817896798E-2"/>
          <c:y val="3.5926375874757104E-2"/>
          <c:w val="0.72857118994054748"/>
          <c:h val="0.90855104322789093"/>
        </c:manualLayout>
      </c:layout>
      <c:pieChart>
        <c:varyColors val="1"/>
        <c:ser>
          <c:idx val="0"/>
          <c:order val="0"/>
          <c:spPr>
            <a:solidFill>
              <a:srgbClr val="FFC000"/>
            </a:solidFill>
          </c:spPr>
          <c:dPt>
            <c:idx val="0"/>
            <c:bubble3D val="0"/>
            <c:explosion val="6"/>
            <c:spPr>
              <a:solidFill>
                <a:srgbClr val="00A651"/>
              </a:solidFill>
              <a:ln>
                <a:noFill/>
              </a:ln>
              <a:effectLst>
                <a:outerShdw blurRad="50800" dist="101600" dir="2700000" algn="tl" rotWithShape="0">
                  <a:prstClr val="black">
                    <a:alpha val="40000"/>
                  </a:prstClr>
                </a:outerShdw>
              </a:effectLst>
            </c:spPr>
            <c:extLst>
              <c:ext xmlns:c16="http://schemas.microsoft.com/office/drawing/2014/chart" uri="{C3380CC4-5D6E-409C-BE32-E72D297353CC}">
                <c16:uniqueId val="{00000001-6B1D-48F6-80D6-6CF73C7F2887}"/>
              </c:ext>
            </c:extLst>
          </c:dPt>
          <c:dPt>
            <c:idx val="1"/>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B1D-48F6-80D6-6CF73C7F288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Hárok24!$A$1:$A$2</c:f>
              <c:strCache>
                <c:ptCount val="2"/>
                <c:pt idx="0">
                  <c:v>Yes</c:v>
                </c:pt>
                <c:pt idx="1">
                  <c:v>No</c:v>
                </c:pt>
              </c:strCache>
            </c:strRef>
          </c:cat>
          <c:val>
            <c:numRef>
              <c:f>Hárok24!$B$1:$B$2</c:f>
              <c:numCache>
                <c:formatCode>General</c:formatCode>
                <c:ptCount val="2"/>
                <c:pt idx="0">
                  <c:v>49</c:v>
                </c:pt>
                <c:pt idx="1">
                  <c:v>9</c:v>
                </c:pt>
              </c:numCache>
            </c:numRef>
          </c:val>
          <c:extLst>
            <c:ext xmlns:c16="http://schemas.microsoft.com/office/drawing/2014/chart" uri="{C3380CC4-5D6E-409C-BE32-E72D297353CC}">
              <c16:uniqueId val="{00000004-6B1D-48F6-80D6-6CF73C7F288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4405530851039923"/>
          <c:y val="0.78494450827926798"/>
          <c:w val="0.13237326336008129"/>
          <c:h val="0.1812988426409306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sk-SK"/>
        </a:p>
      </c:txPr>
    </c:legend>
    <c:plotVisOnly val="1"/>
    <c:dispBlanksAs val="gap"/>
    <c:showDLblsOverMax val="0"/>
  </c:chart>
  <c:spPr>
    <a:noFill/>
    <a:ln w="9525" cap="flat" cmpd="sng" algn="ctr">
      <a:noFill/>
      <a:round/>
    </a:ln>
    <a:effectLst/>
  </c:spPr>
  <c:txPr>
    <a:bodyPr/>
    <a:lstStyle/>
    <a:p>
      <a:pPr>
        <a:defRPr/>
      </a:pPr>
      <a:endParaRPr lang="sk-S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Occupation</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alpha val="85000"/>
              </a:schemeClr>
            </a:solidFill>
            <a:ln w="9525" cap="flat" cmpd="sng" algn="ctr">
              <a:solidFill>
                <a:schemeClr val="lt1">
                  <a:alpha val="50000"/>
                </a:schemeClr>
              </a:solidFill>
              <a:round/>
            </a:ln>
            <a:effectLst/>
          </c:spPr>
          <c:invertIfNegative val="0"/>
          <c:dPt>
            <c:idx val="2"/>
            <c:invertIfNegative val="0"/>
            <c:bubble3D val="0"/>
            <c:spPr>
              <a:solidFill>
                <a:srgbClr val="00A651">
                  <a:alpha val="85000"/>
                </a:srgbClr>
              </a:solidFill>
              <a:ln w="9525" cap="flat" cmpd="sng" algn="ctr">
                <a:solidFill>
                  <a:schemeClr val="lt1">
                    <a:alpha val="50000"/>
                  </a:schemeClr>
                </a:solidFill>
                <a:round/>
              </a:ln>
              <a:effectLst>
                <a:outerShdw blurRad="50800" dist="101600" dir="2700000" algn="tl" rotWithShape="0">
                  <a:prstClr val="black">
                    <a:alpha val="40000"/>
                  </a:prstClr>
                </a:outerShdw>
              </a:effectLst>
            </c:spPr>
            <c:extLst>
              <c:ext xmlns:c16="http://schemas.microsoft.com/office/drawing/2014/chart" uri="{C3380CC4-5D6E-409C-BE32-E72D297353CC}">
                <c16:uniqueId val="{00000000-D68E-448E-A7E8-4B7EC9B5D62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Hárok25!$A$1:$A$3</c:f>
              <c:strCache>
                <c:ptCount val="3"/>
                <c:pt idx="0">
                  <c:v>Plant farm</c:v>
                </c:pt>
                <c:pt idx="1">
                  <c:v>Animal farm</c:v>
                </c:pt>
                <c:pt idx="2">
                  <c:v>Combination</c:v>
                </c:pt>
              </c:strCache>
            </c:strRef>
          </c:cat>
          <c:val>
            <c:numRef>
              <c:f>Hárok25!$B$1:$B$3</c:f>
              <c:numCache>
                <c:formatCode>General</c:formatCode>
                <c:ptCount val="3"/>
                <c:pt idx="0">
                  <c:v>23</c:v>
                </c:pt>
                <c:pt idx="1">
                  <c:v>26</c:v>
                </c:pt>
                <c:pt idx="2">
                  <c:v>37</c:v>
                </c:pt>
              </c:numCache>
            </c:numRef>
          </c:val>
          <c:extLst>
            <c:ext xmlns:c16="http://schemas.microsoft.com/office/drawing/2014/chart" uri="{C3380CC4-5D6E-409C-BE32-E72D297353CC}">
              <c16:uniqueId val="{00000000-3DC8-4004-8E2D-D10D574EA872}"/>
            </c:ext>
          </c:extLst>
        </c:ser>
        <c:dLbls>
          <c:dLblPos val="inEnd"/>
          <c:showLegendKey val="0"/>
          <c:showVal val="1"/>
          <c:showCatName val="0"/>
          <c:showSerName val="0"/>
          <c:showPercent val="0"/>
          <c:showBubbleSize val="0"/>
        </c:dLbls>
        <c:gapWidth val="65"/>
        <c:axId val="1840056704"/>
        <c:axId val="1840057120"/>
      </c:barChart>
      <c:catAx>
        <c:axId val="1840056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none" baseline="0">
                <a:solidFill>
                  <a:schemeClr val="dk1">
                    <a:lumMod val="75000"/>
                    <a:lumOff val="25000"/>
                  </a:schemeClr>
                </a:solidFill>
                <a:latin typeface="+mn-lt"/>
                <a:ea typeface="+mn-ea"/>
                <a:cs typeface="+mn-cs"/>
              </a:defRPr>
            </a:pPr>
            <a:endParaRPr lang="sk-SK"/>
          </a:p>
        </c:txPr>
        <c:crossAx val="1840057120"/>
        <c:crosses val="autoZero"/>
        <c:auto val="1"/>
        <c:lblAlgn val="ctr"/>
        <c:lblOffset val="100"/>
        <c:noMultiLvlLbl val="0"/>
      </c:catAx>
      <c:valAx>
        <c:axId val="18400571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sk-SK" sz="1800" b="0"/>
                  <a:t>Number of participants</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sk-SK"/>
            </a:p>
          </c:txPr>
        </c:title>
        <c:numFmt formatCode="General" sourceLinked="1"/>
        <c:majorTickMark val="none"/>
        <c:minorTickMark val="none"/>
        <c:tickLblPos val="nextTo"/>
        <c:crossAx val="18400567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sk-SK"/>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effectLst>
              <a:outerShdw blurRad="50800" dist="88900" dir="2700000" algn="tl" rotWithShape="0">
                <a:prstClr val="black">
                  <a:alpha val="40000"/>
                </a:prstClr>
              </a:outerShdw>
            </a:effectLst>
          </c:spPr>
          <c:dPt>
            <c:idx val="0"/>
            <c:bubble3D val="0"/>
            <c:explosion val="9"/>
            <c:spPr>
              <a:solidFill>
                <a:srgbClr val="00A651"/>
              </a:solidFill>
              <a:ln w="19050">
                <a:solidFill>
                  <a:schemeClr val="lt1"/>
                </a:solidFill>
              </a:ln>
              <a:effectLst>
                <a:outerShdw blurRad="50800" dist="88900" dir="2700000" algn="tl" rotWithShape="0">
                  <a:prstClr val="black">
                    <a:alpha val="40000"/>
                  </a:prstClr>
                </a:outerShdw>
              </a:effectLst>
            </c:spPr>
            <c:extLst>
              <c:ext xmlns:c16="http://schemas.microsoft.com/office/drawing/2014/chart" uri="{C3380CC4-5D6E-409C-BE32-E72D297353CC}">
                <c16:uniqueId val="{00000001-4E3B-467F-AF55-F93211B6BA5A}"/>
              </c:ext>
            </c:extLst>
          </c:dPt>
          <c:dPt>
            <c:idx val="1"/>
            <c:bubble3D val="0"/>
            <c:spPr>
              <a:solidFill>
                <a:schemeClr val="accent4"/>
              </a:solidFill>
              <a:ln w="19050">
                <a:solidFill>
                  <a:schemeClr val="lt1"/>
                </a:solidFill>
              </a:ln>
              <a:effectLst>
                <a:outerShdw blurRad="50800" dist="88900" dir="2700000" algn="tl" rotWithShape="0">
                  <a:prstClr val="black">
                    <a:alpha val="40000"/>
                  </a:prstClr>
                </a:outerShdw>
              </a:effectLst>
            </c:spPr>
            <c:extLst>
              <c:ext xmlns:c16="http://schemas.microsoft.com/office/drawing/2014/chart" uri="{C3380CC4-5D6E-409C-BE32-E72D297353CC}">
                <c16:uniqueId val="{00000003-4E3B-467F-AF55-F93211B6BA5A}"/>
              </c:ext>
            </c:extLst>
          </c:dPt>
          <c:dPt>
            <c:idx val="2"/>
            <c:bubble3D val="0"/>
            <c:spPr>
              <a:solidFill>
                <a:schemeClr val="accent2">
                  <a:lumMod val="75000"/>
                </a:schemeClr>
              </a:solidFill>
              <a:ln w="19050">
                <a:solidFill>
                  <a:schemeClr val="lt1"/>
                </a:solidFill>
              </a:ln>
              <a:effectLst>
                <a:outerShdw blurRad="50800" dist="88900" dir="2700000" algn="tl" rotWithShape="0">
                  <a:prstClr val="black">
                    <a:alpha val="40000"/>
                  </a:prstClr>
                </a:outerShdw>
              </a:effectLst>
            </c:spPr>
            <c:extLst>
              <c:ext xmlns:c16="http://schemas.microsoft.com/office/drawing/2014/chart" uri="{C3380CC4-5D6E-409C-BE32-E72D297353CC}">
                <c16:uniqueId val="{00000005-4E3B-467F-AF55-F93211B6BA5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Hárok26!$A$1:$A$3</c:f>
              <c:strCache>
                <c:ptCount val="3"/>
                <c:pt idx="0">
                  <c:v>Yes</c:v>
                </c:pt>
                <c:pt idx="1">
                  <c:v>No</c:v>
                </c:pt>
                <c:pt idx="2">
                  <c:v>Do not know</c:v>
                </c:pt>
              </c:strCache>
            </c:strRef>
          </c:cat>
          <c:val>
            <c:numRef>
              <c:f>Hárok26!$B$1:$B$3</c:f>
              <c:numCache>
                <c:formatCode>General</c:formatCode>
                <c:ptCount val="3"/>
                <c:pt idx="0">
                  <c:v>30</c:v>
                </c:pt>
                <c:pt idx="1">
                  <c:v>20</c:v>
                </c:pt>
                <c:pt idx="2">
                  <c:v>1</c:v>
                </c:pt>
              </c:numCache>
            </c:numRef>
          </c:val>
          <c:extLst>
            <c:ext xmlns:c16="http://schemas.microsoft.com/office/drawing/2014/chart" uri="{C3380CC4-5D6E-409C-BE32-E72D297353CC}">
              <c16:uniqueId val="{00000006-4E3B-467F-AF55-F93211B6BA5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421304445424362"/>
          <c:y val="0.69227546221335146"/>
          <c:w val="0.2755187103307643"/>
          <c:h val="0.2567044665047343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effectLst>
              <a:outerShdw blurRad="50800" dist="101600" dir="2700000" algn="tl" rotWithShape="0">
                <a:prstClr val="black">
                  <a:alpha val="40000"/>
                </a:prstClr>
              </a:outerShdw>
            </a:effectLst>
          </c:spPr>
          <c:dPt>
            <c:idx val="0"/>
            <c:bubble3D val="0"/>
            <c:explosion val="10"/>
            <c:spPr>
              <a:solidFill>
                <a:srgbClr val="00A651"/>
              </a:solidFill>
              <a:ln w="19050">
                <a:solidFill>
                  <a:schemeClr val="lt1"/>
                </a:solidFill>
              </a:ln>
              <a:effectLst>
                <a:outerShdw blurRad="50800" dist="101600" dir="2700000" algn="tl" rotWithShape="0">
                  <a:prstClr val="black">
                    <a:alpha val="40000"/>
                  </a:prstClr>
                </a:outerShdw>
              </a:effectLst>
            </c:spPr>
            <c:extLst>
              <c:ext xmlns:c16="http://schemas.microsoft.com/office/drawing/2014/chart" uri="{C3380CC4-5D6E-409C-BE32-E72D297353CC}">
                <c16:uniqueId val="{00000001-FAA6-4B67-9E13-4EA8A8B04837}"/>
              </c:ext>
            </c:extLst>
          </c:dPt>
          <c:dPt>
            <c:idx val="1"/>
            <c:bubble3D val="0"/>
            <c:spPr>
              <a:solidFill>
                <a:schemeClr val="accent4"/>
              </a:solidFill>
              <a:ln w="19050">
                <a:solidFill>
                  <a:schemeClr val="lt1"/>
                </a:solidFill>
              </a:ln>
              <a:effectLst>
                <a:outerShdw blurRad="50800" dist="101600" dir="2700000" algn="tl" rotWithShape="0">
                  <a:prstClr val="black">
                    <a:alpha val="40000"/>
                  </a:prstClr>
                </a:outerShdw>
              </a:effectLst>
            </c:spPr>
            <c:extLst>
              <c:ext xmlns:c16="http://schemas.microsoft.com/office/drawing/2014/chart" uri="{C3380CC4-5D6E-409C-BE32-E72D297353CC}">
                <c16:uniqueId val="{00000003-FAA6-4B67-9E13-4EA8A8B04837}"/>
              </c:ext>
            </c:extLst>
          </c:dPt>
          <c:dPt>
            <c:idx val="2"/>
            <c:bubble3D val="0"/>
            <c:spPr>
              <a:solidFill>
                <a:schemeClr val="accent2">
                  <a:lumMod val="75000"/>
                </a:schemeClr>
              </a:solidFill>
              <a:ln w="19050">
                <a:solidFill>
                  <a:schemeClr val="lt1"/>
                </a:solidFill>
              </a:ln>
              <a:effectLst>
                <a:outerShdw blurRad="50800" dist="101600" dir="2700000" algn="tl" rotWithShape="0">
                  <a:prstClr val="black">
                    <a:alpha val="40000"/>
                  </a:prstClr>
                </a:outerShdw>
              </a:effectLst>
            </c:spPr>
            <c:extLst>
              <c:ext xmlns:c16="http://schemas.microsoft.com/office/drawing/2014/chart" uri="{C3380CC4-5D6E-409C-BE32-E72D297353CC}">
                <c16:uniqueId val="{00000005-FAA6-4B67-9E13-4EA8A8B0483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Hárok27!$A$1:$A$3</c:f>
              <c:strCache>
                <c:ptCount val="3"/>
                <c:pt idx="0">
                  <c:v>Yes</c:v>
                </c:pt>
                <c:pt idx="1">
                  <c:v>No</c:v>
                </c:pt>
                <c:pt idx="2">
                  <c:v>Sometimes</c:v>
                </c:pt>
              </c:strCache>
            </c:strRef>
          </c:cat>
          <c:val>
            <c:numRef>
              <c:f>Hárok27!$B$1:$B$3</c:f>
              <c:numCache>
                <c:formatCode>General</c:formatCode>
                <c:ptCount val="3"/>
                <c:pt idx="0">
                  <c:v>32</c:v>
                </c:pt>
                <c:pt idx="1">
                  <c:v>18</c:v>
                </c:pt>
                <c:pt idx="2">
                  <c:v>5</c:v>
                </c:pt>
              </c:numCache>
            </c:numRef>
          </c:val>
          <c:extLst>
            <c:ext xmlns:c16="http://schemas.microsoft.com/office/drawing/2014/chart" uri="{C3380CC4-5D6E-409C-BE32-E72D297353CC}">
              <c16:uniqueId val="{00000006-FAA6-4B67-9E13-4EA8A8B0483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46291769864165"/>
          <c:y val="0.69535842199067932"/>
          <c:w val="0.26361279370703972"/>
          <c:h val="0.2567044665047343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90691667376628"/>
          <c:y val="0.12459062776984883"/>
          <c:w val="0.66970038233084606"/>
          <c:h val="0.83026342254913188"/>
        </c:manualLayout>
      </c:layout>
      <c:pieChart>
        <c:varyColors val="1"/>
        <c:ser>
          <c:idx val="0"/>
          <c:order val="0"/>
          <c:explosion val="10"/>
          <c:dPt>
            <c:idx val="0"/>
            <c:bubble3D val="0"/>
            <c:explosion val="0"/>
            <c:spPr>
              <a:solidFill>
                <a:srgbClr val="00A651"/>
              </a:solidFill>
              <a:ln w="19050">
                <a:solidFill>
                  <a:schemeClr val="lt1"/>
                </a:solidFill>
              </a:ln>
              <a:effectLst>
                <a:outerShdw blurRad="50800" dist="114300" dir="2700000" algn="tl" rotWithShape="0">
                  <a:prstClr val="black">
                    <a:alpha val="40000"/>
                  </a:prstClr>
                </a:outerShdw>
              </a:effectLst>
            </c:spPr>
            <c:extLst>
              <c:ext xmlns:c16="http://schemas.microsoft.com/office/drawing/2014/chart" uri="{C3380CC4-5D6E-409C-BE32-E72D297353CC}">
                <c16:uniqueId val="{00000001-8DEF-454C-AA05-E2666AD042E9}"/>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8DEF-454C-AA05-E2666AD042E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Hárok28!$A$1:$A$2</c:f>
              <c:strCache>
                <c:ptCount val="2"/>
                <c:pt idx="0">
                  <c:v>Yes</c:v>
                </c:pt>
                <c:pt idx="1">
                  <c:v>No</c:v>
                </c:pt>
              </c:strCache>
            </c:strRef>
          </c:cat>
          <c:val>
            <c:numRef>
              <c:f>Hárok28!$B$1:$B$2</c:f>
              <c:numCache>
                <c:formatCode>General</c:formatCode>
                <c:ptCount val="2"/>
                <c:pt idx="0">
                  <c:v>41</c:v>
                </c:pt>
                <c:pt idx="1">
                  <c:v>18</c:v>
                </c:pt>
              </c:numCache>
            </c:numRef>
          </c:val>
          <c:extLst>
            <c:ext xmlns:c16="http://schemas.microsoft.com/office/drawing/2014/chart" uri="{C3380CC4-5D6E-409C-BE32-E72D297353CC}">
              <c16:uniqueId val="{00000004-8DEF-454C-AA05-E2666AD042E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3827197558174893"/>
          <c:y val="0.77052683547446754"/>
          <c:w val="0.12456948723885169"/>
          <c:h val="0.1696150770240527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74036820439932"/>
          <c:y val="9.4868255042147409E-2"/>
          <c:w val="0.64864166119728661"/>
          <c:h val="0.8438745980862119"/>
        </c:manualLayout>
      </c:layout>
      <c:pieChart>
        <c:varyColors val="1"/>
        <c:ser>
          <c:idx val="0"/>
          <c:order val="0"/>
          <c:spPr>
            <a:effectLst>
              <a:outerShdw blurRad="50800" dist="88900" dir="2700000" algn="tl" rotWithShape="0">
                <a:prstClr val="black">
                  <a:alpha val="40000"/>
                </a:prstClr>
              </a:outerShdw>
            </a:effectLst>
          </c:spPr>
          <c:dPt>
            <c:idx val="0"/>
            <c:bubble3D val="0"/>
            <c:explosion val="8"/>
            <c:spPr>
              <a:solidFill>
                <a:srgbClr val="00A651"/>
              </a:solidFill>
              <a:ln w="19050">
                <a:solidFill>
                  <a:schemeClr val="lt1"/>
                </a:solidFill>
              </a:ln>
              <a:effectLst>
                <a:outerShdw blurRad="50800" dist="88900" dir="2700000" algn="tl" rotWithShape="0">
                  <a:prstClr val="black">
                    <a:alpha val="40000"/>
                  </a:prstClr>
                </a:outerShdw>
              </a:effectLst>
            </c:spPr>
            <c:extLst>
              <c:ext xmlns:c16="http://schemas.microsoft.com/office/drawing/2014/chart" uri="{C3380CC4-5D6E-409C-BE32-E72D297353CC}">
                <c16:uniqueId val="{00000001-9D58-4DD2-B74A-2442B43A0CE8}"/>
              </c:ext>
            </c:extLst>
          </c:dPt>
          <c:dPt>
            <c:idx val="1"/>
            <c:bubble3D val="0"/>
            <c:spPr>
              <a:solidFill>
                <a:srgbClr val="00A651"/>
              </a:solidFill>
              <a:ln w="19050">
                <a:solidFill>
                  <a:schemeClr val="lt1"/>
                </a:solidFill>
              </a:ln>
              <a:effectLst>
                <a:outerShdw blurRad="50800" dist="88900" dir="2700000" algn="tl" rotWithShape="0">
                  <a:prstClr val="black">
                    <a:alpha val="40000"/>
                  </a:prstClr>
                </a:outerShdw>
              </a:effectLst>
            </c:spPr>
            <c:extLst>
              <c:ext xmlns:c16="http://schemas.microsoft.com/office/drawing/2014/chart" uri="{C3380CC4-5D6E-409C-BE32-E72D297353CC}">
                <c16:uniqueId val="{00000003-9D58-4DD2-B74A-2442B43A0CE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Hárok29!$A$1:$A$2</c:f>
              <c:strCache>
                <c:ptCount val="2"/>
                <c:pt idx="0">
                  <c:v>Yes</c:v>
                </c:pt>
                <c:pt idx="1">
                  <c:v>No</c:v>
                </c:pt>
              </c:strCache>
            </c:strRef>
          </c:cat>
          <c:val>
            <c:numRef>
              <c:f>Hárok29!$B$1:$B$2</c:f>
              <c:numCache>
                <c:formatCode>General</c:formatCode>
                <c:ptCount val="2"/>
                <c:pt idx="0">
                  <c:v>26</c:v>
                </c:pt>
                <c:pt idx="1">
                  <c:v>29</c:v>
                </c:pt>
              </c:numCache>
            </c:numRef>
          </c:val>
          <c:extLst>
            <c:ext xmlns:c16="http://schemas.microsoft.com/office/drawing/2014/chart" uri="{C3380CC4-5D6E-409C-BE32-E72D297353CC}">
              <c16:uniqueId val="{00000004-9D58-4DD2-B74A-2442B43A0CE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5691227671813508"/>
          <c:y val="0.79182342357333257"/>
          <c:w val="0.12456946306406452"/>
          <c:h val="0.175611454842291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A651"/>
            </a:solidFill>
          </c:spPr>
          <c:dPt>
            <c:idx val="0"/>
            <c:bubble3D val="0"/>
            <c:explosion val="9"/>
            <c:spPr>
              <a:solidFill>
                <a:srgbClr val="00A651"/>
              </a:solidFill>
              <a:ln w="19050">
                <a:solidFill>
                  <a:schemeClr val="lt1"/>
                </a:solidFill>
              </a:ln>
              <a:effectLst>
                <a:outerShdw blurRad="50800" dist="101600" dir="2700000" algn="tl" rotWithShape="0">
                  <a:prstClr val="black">
                    <a:alpha val="40000"/>
                  </a:prstClr>
                </a:outerShdw>
              </a:effectLst>
            </c:spPr>
            <c:extLst>
              <c:ext xmlns:c16="http://schemas.microsoft.com/office/drawing/2014/chart" uri="{C3380CC4-5D6E-409C-BE32-E72D297353CC}">
                <c16:uniqueId val="{00000001-F5BB-4F80-912E-D41F4E4ED539}"/>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F5BB-4F80-912E-D41F4E4ED53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Hárok30!$A$1:$A$2</c:f>
              <c:strCache>
                <c:ptCount val="2"/>
                <c:pt idx="0">
                  <c:v>Yes</c:v>
                </c:pt>
                <c:pt idx="1">
                  <c:v>No</c:v>
                </c:pt>
              </c:strCache>
            </c:strRef>
          </c:cat>
          <c:val>
            <c:numRef>
              <c:f>Hárok30!$B$1:$B$2</c:f>
              <c:numCache>
                <c:formatCode>General</c:formatCode>
                <c:ptCount val="2"/>
                <c:pt idx="0">
                  <c:v>50</c:v>
                </c:pt>
                <c:pt idx="1">
                  <c:v>9</c:v>
                </c:pt>
              </c:numCache>
            </c:numRef>
          </c:val>
          <c:extLst>
            <c:ext xmlns:c16="http://schemas.microsoft.com/office/drawing/2014/chart" uri="{C3380CC4-5D6E-409C-BE32-E72D297353CC}">
              <c16:uniqueId val="{00000004-F5BB-4F80-912E-D41F4E4ED53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4627590103035766"/>
          <c:y val="0.77018375760129476"/>
          <c:w val="0.14149535520318204"/>
          <c:h val="0.1737594368571661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08663474693682"/>
          <c:y val="8.361485374350211E-2"/>
          <c:w val="0.65291678651301788"/>
          <c:h val="0.88231983547210813"/>
        </c:manualLayout>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0A71-4F6A-A8C2-B16656A22E77}"/>
              </c:ext>
            </c:extLst>
          </c:dPt>
          <c:dPt>
            <c:idx val="1"/>
            <c:bubble3D val="0"/>
            <c:explosion val="5"/>
            <c:spPr>
              <a:solidFill>
                <a:srgbClr val="00A651"/>
              </a:solidFill>
              <a:ln w="19050">
                <a:solidFill>
                  <a:schemeClr val="lt1"/>
                </a:solidFill>
              </a:ln>
              <a:effectLst>
                <a:outerShdw blurRad="50800" dist="101600" dir="2700000" algn="tl" rotWithShape="0">
                  <a:prstClr val="black">
                    <a:alpha val="40000"/>
                  </a:prstClr>
                </a:outerShdw>
              </a:effectLst>
            </c:spPr>
            <c:extLst>
              <c:ext xmlns:c16="http://schemas.microsoft.com/office/drawing/2014/chart" uri="{C3380CC4-5D6E-409C-BE32-E72D297353CC}">
                <c16:uniqueId val="{00000003-0A71-4F6A-A8C2-B16656A22E7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Hárok31!$A$1:$A$2</c:f>
              <c:strCache>
                <c:ptCount val="2"/>
                <c:pt idx="0">
                  <c:v>Yes</c:v>
                </c:pt>
                <c:pt idx="1">
                  <c:v>No</c:v>
                </c:pt>
              </c:strCache>
            </c:strRef>
          </c:cat>
          <c:val>
            <c:numRef>
              <c:f>Hárok31!$B$1:$B$2</c:f>
              <c:numCache>
                <c:formatCode>General</c:formatCode>
                <c:ptCount val="2"/>
                <c:pt idx="0">
                  <c:v>23</c:v>
                </c:pt>
                <c:pt idx="1">
                  <c:v>35</c:v>
                </c:pt>
              </c:numCache>
            </c:numRef>
          </c:val>
          <c:extLst>
            <c:ext xmlns:c16="http://schemas.microsoft.com/office/drawing/2014/chart" uri="{C3380CC4-5D6E-409C-BE32-E72D297353CC}">
              <c16:uniqueId val="{00000004-0A71-4F6A-A8C2-B16656A22E7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6813172139539774"/>
          <c:y val="0.79805537551579553"/>
          <c:w val="0.11582661141163424"/>
          <c:h val="0.1719071648346503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5488175000802"/>
          <c:y val="7.205978692715366E-2"/>
          <c:w val="0.35798518392541623"/>
          <c:h val="0.86789039063355167"/>
        </c:manualLayout>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8533-4D71-B5A3-919DF715C15D}"/>
              </c:ext>
            </c:extLst>
          </c:dPt>
          <c:dPt>
            <c:idx val="1"/>
            <c:bubble3D val="0"/>
            <c:explosion val="5"/>
            <c:spPr>
              <a:solidFill>
                <a:srgbClr val="00A651"/>
              </a:solidFill>
              <a:ln w="19050">
                <a:solidFill>
                  <a:schemeClr val="lt1"/>
                </a:solidFill>
              </a:ln>
              <a:effectLst>
                <a:outerShdw blurRad="50800" dist="114300" dir="2700000" algn="tl" rotWithShape="0">
                  <a:prstClr val="black">
                    <a:alpha val="40000"/>
                  </a:prstClr>
                </a:outerShdw>
              </a:effectLst>
            </c:spPr>
            <c:extLst>
              <c:ext xmlns:c16="http://schemas.microsoft.com/office/drawing/2014/chart" uri="{C3380CC4-5D6E-409C-BE32-E72D297353CC}">
                <c16:uniqueId val="{00000003-8533-4D71-B5A3-919DF715C15D}"/>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8533-4D71-B5A3-919DF715C15D}"/>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Hárok32!$A$1:$A$3</c:f>
              <c:strCache>
                <c:ptCount val="3"/>
                <c:pt idx="0">
                  <c:v>Yes</c:v>
                </c:pt>
                <c:pt idx="1">
                  <c:v>No</c:v>
                </c:pt>
                <c:pt idx="2">
                  <c:v>Do not know</c:v>
                </c:pt>
              </c:strCache>
            </c:strRef>
          </c:cat>
          <c:val>
            <c:numRef>
              <c:f>Hárok32!$B$1:$B$3</c:f>
              <c:numCache>
                <c:formatCode>General</c:formatCode>
                <c:ptCount val="3"/>
                <c:pt idx="0">
                  <c:v>22</c:v>
                </c:pt>
                <c:pt idx="1">
                  <c:v>34</c:v>
                </c:pt>
                <c:pt idx="2">
                  <c:v>2</c:v>
                </c:pt>
              </c:numCache>
            </c:numRef>
          </c:val>
          <c:extLst>
            <c:ext xmlns:c16="http://schemas.microsoft.com/office/drawing/2014/chart" uri="{C3380CC4-5D6E-409C-BE32-E72D297353CC}">
              <c16:uniqueId val="{00000006-8533-4D71-B5A3-919DF715C15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257831917214716"/>
          <c:y val="0.69025946960876117"/>
          <c:w val="0.1479373354957296"/>
          <c:h val="0.2500041963950720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47531310447234"/>
          <c:y val="2.8192081059015918E-2"/>
          <c:w val="0.34520915964908855"/>
          <c:h val="0.8715694085089275"/>
        </c:manualLayout>
      </c:layout>
      <c:pieChart>
        <c:varyColors val="1"/>
        <c:ser>
          <c:idx val="0"/>
          <c:order val="0"/>
          <c:spPr>
            <a:effectLst>
              <a:outerShdw blurRad="50800" dist="114300" dir="2700000" algn="tl" rotWithShape="0">
                <a:prstClr val="black">
                  <a:alpha val="40000"/>
                </a:prstClr>
              </a:outerShdw>
            </a:effectLst>
          </c:spPr>
          <c:dPt>
            <c:idx val="0"/>
            <c:bubble3D val="0"/>
            <c:explosion val="7"/>
            <c:spPr>
              <a:solidFill>
                <a:srgbClr val="00A651"/>
              </a:solidFill>
              <a:ln w="19050">
                <a:solidFill>
                  <a:schemeClr val="lt1"/>
                </a:solidFill>
              </a:ln>
              <a:effectLst>
                <a:outerShdw blurRad="50800" dist="114300" dir="2700000" algn="tl" rotWithShape="0">
                  <a:prstClr val="black">
                    <a:alpha val="40000"/>
                  </a:prstClr>
                </a:outerShdw>
              </a:effectLst>
            </c:spPr>
            <c:extLst>
              <c:ext xmlns:c16="http://schemas.microsoft.com/office/drawing/2014/chart" uri="{C3380CC4-5D6E-409C-BE32-E72D297353CC}">
                <c16:uniqueId val="{00000001-08B3-43FF-82F1-057D0D1945DE}"/>
              </c:ext>
            </c:extLst>
          </c:dPt>
          <c:dPt>
            <c:idx val="1"/>
            <c:bubble3D val="0"/>
            <c:spPr>
              <a:solidFill>
                <a:schemeClr val="accent4"/>
              </a:solidFill>
              <a:ln w="19050">
                <a:solidFill>
                  <a:schemeClr val="lt1"/>
                </a:solidFill>
              </a:ln>
              <a:effectLst>
                <a:outerShdw blurRad="50800" dist="114300" dir="2700000" algn="tl" rotWithShape="0">
                  <a:prstClr val="black">
                    <a:alpha val="40000"/>
                  </a:prstClr>
                </a:outerShdw>
              </a:effectLst>
            </c:spPr>
            <c:extLst>
              <c:ext xmlns:c16="http://schemas.microsoft.com/office/drawing/2014/chart" uri="{C3380CC4-5D6E-409C-BE32-E72D297353CC}">
                <c16:uniqueId val="{00000003-08B3-43FF-82F1-057D0D1945D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Hárok33!$A$1:$A$2</c:f>
              <c:strCache>
                <c:ptCount val="2"/>
                <c:pt idx="0">
                  <c:v>Yes</c:v>
                </c:pt>
                <c:pt idx="1">
                  <c:v>No</c:v>
                </c:pt>
              </c:strCache>
            </c:strRef>
          </c:cat>
          <c:val>
            <c:numRef>
              <c:f>Hárok33!$B$1:$B$2</c:f>
              <c:numCache>
                <c:formatCode>General</c:formatCode>
                <c:ptCount val="2"/>
                <c:pt idx="0">
                  <c:v>44</c:v>
                </c:pt>
                <c:pt idx="1">
                  <c:v>14</c:v>
                </c:pt>
              </c:numCache>
            </c:numRef>
          </c:val>
          <c:extLst>
            <c:ext xmlns:c16="http://schemas.microsoft.com/office/drawing/2014/chart" uri="{C3380CC4-5D6E-409C-BE32-E72D297353CC}">
              <c16:uniqueId val="{00000004-08B3-43FF-82F1-057D0D1945D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285467263242217"/>
          <c:y val="0.72095093393976317"/>
          <c:w val="6.2707840800296982E-2"/>
          <c:h val="0.1738837243144983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85850628766791"/>
          <c:y val="7.6000941920914875E-2"/>
          <c:w val="0.63116552786240776"/>
          <c:h val="0.81862704481286264"/>
        </c:manualLayout>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996C-48F6-9DCA-31A5B92DEB6E}"/>
              </c:ext>
            </c:extLst>
          </c:dPt>
          <c:dPt>
            <c:idx val="1"/>
            <c:bubble3D val="0"/>
            <c:explosion val="10"/>
            <c:spPr>
              <a:solidFill>
                <a:srgbClr val="00B050"/>
              </a:solidFill>
              <a:ln w="19050">
                <a:solidFill>
                  <a:schemeClr val="lt1"/>
                </a:solidFill>
              </a:ln>
              <a:effectLst>
                <a:outerShdw blurRad="50800" dist="101600" dir="2700000" algn="tl" rotWithShape="0">
                  <a:prstClr val="black">
                    <a:alpha val="40000"/>
                  </a:prstClr>
                </a:outerShdw>
              </a:effectLst>
            </c:spPr>
            <c:extLst>
              <c:ext xmlns:c16="http://schemas.microsoft.com/office/drawing/2014/chart" uri="{C3380CC4-5D6E-409C-BE32-E72D297353CC}">
                <c16:uniqueId val="{00000003-996C-48F6-9DCA-31A5B92DEB6E}"/>
              </c:ext>
            </c:extLst>
          </c:dPt>
          <c:dLbls>
            <c:dLbl>
              <c:idx val="0"/>
              <c:layout>
                <c:manualLayout>
                  <c:x val="-0.12962096986784943"/>
                  <c:y val="0.14722623213764946"/>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k-SK"/>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96C-48F6-9DCA-31A5B92DEB6E}"/>
                </c:ext>
              </c:extLst>
            </c:dLbl>
            <c:dLbl>
              <c:idx val="1"/>
              <c:layout>
                <c:manualLayout>
                  <c:x val="0.10647027473094248"/>
                  <c:y val="-0.24006889763779526"/>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96C-48F6-9DCA-31A5B92DEB6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k-SK"/>
              </a:p>
            </c:txPr>
            <c:showLegendKey val="0"/>
            <c:showVal val="0"/>
            <c:showCatName val="0"/>
            <c:showSerName val="0"/>
            <c:showPercent val="0"/>
            <c:showBubbleSize val="0"/>
            <c:extLst>
              <c:ext xmlns:c15="http://schemas.microsoft.com/office/drawing/2012/chart" uri="{CE6537A1-D6FC-4f65-9D91-7224C49458BB}"/>
            </c:extLst>
          </c:dLbls>
          <c:cat>
            <c:strRef>
              <c:f>'G-opinion'!$A$1:$A$2</c:f>
              <c:strCache>
                <c:ptCount val="2"/>
                <c:pt idx="0">
                  <c:v>yes</c:v>
                </c:pt>
                <c:pt idx="1">
                  <c:v>no</c:v>
                </c:pt>
              </c:strCache>
            </c:strRef>
          </c:cat>
          <c:val>
            <c:numRef>
              <c:f>'G-opinion'!$B$1:$B$2</c:f>
              <c:numCache>
                <c:formatCode>General</c:formatCode>
                <c:ptCount val="2"/>
                <c:pt idx="0">
                  <c:v>13</c:v>
                </c:pt>
                <c:pt idx="1">
                  <c:v>47</c:v>
                </c:pt>
              </c:numCache>
            </c:numRef>
          </c:val>
          <c:extLst>
            <c:ext xmlns:c16="http://schemas.microsoft.com/office/drawing/2014/chart" uri="{C3380CC4-5D6E-409C-BE32-E72D297353CC}">
              <c16:uniqueId val="{00000004-996C-48F6-9DCA-31A5B92DEB6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0385831685357123"/>
          <c:y val="0.85547994694650553"/>
          <c:w val="0.29800694993403704"/>
          <c:h val="0.143944182240488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sk-S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75698823589632"/>
          <c:y val="1.0127818026507125E-2"/>
          <c:w val="0.51596728318632201"/>
          <c:h val="0.87955082009011143"/>
        </c:manualLayout>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63FA-468F-8342-6E0A940F5616}"/>
              </c:ext>
            </c:extLst>
          </c:dPt>
          <c:dPt>
            <c:idx val="1"/>
            <c:bubble3D val="0"/>
            <c:explosion val="6"/>
            <c:spPr>
              <a:solidFill>
                <a:srgbClr val="00A651"/>
              </a:solidFill>
              <a:ln w="19050">
                <a:solidFill>
                  <a:schemeClr val="lt1"/>
                </a:solidFill>
              </a:ln>
              <a:effectLst>
                <a:outerShdw blurRad="50800" dist="165100" dir="2700000" algn="tl" rotWithShape="0">
                  <a:prstClr val="black">
                    <a:alpha val="40000"/>
                  </a:prstClr>
                </a:outerShdw>
              </a:effectLst>
            </c:spPr>
            <c:extLst>
              <c:ext xmlns:c16="http://schemas.microsoft.com/office/drawing/2014/chart" uri="{C3380CC4-5D6E-409C-BE32-E72D297353CC}">
                <c16:uniqueId val="{00000003-63FA-468F-8342-6E0A940F561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63FA-468F-8342-6E0A940F5616}"/>
              </c:ext>
            </c:extLst>
          </c:dPt>
          <c:dPt>
            <c:idx val="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7-63FA-468F-8342-6E0A940F5616}"/>
              </c:ext>
            </c:extLst>
          </c:dPt>
          <c:dLbls>
            <c:dLbl>
              <c:idx val="0"/>
              <c:layout>
                <c:manualLayout>
                  <c:x val="-0.11639101380743806"/>
                  <c:y val="0.22311923069668743"/>
                </c:manualLayout>
              </c:layout>
              <c:tx>
                <c:rich>
                  <a:bodyPr/>
                  <a:lstStyle/>
                  <a:p>
                    <a:r>
                      <a:rPr lang="en-US" baseline="0" dirty="0"/>
                      <a:t>
</a:t>
                    </a:r>
                    <a:fld id="{B0DF09FD-7584-4AA5-B84A-D309B229DE0E}" type="PERCENTAGE">
                      <a:rPr lang="en-US" baseline="0"/>
                      <a:pPr/>
                      <a:t>[PERCENTO]</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63FA-468F-8342-6E0A940F5616}"/>
                </c:ext>
              </c:extLst>
            </c:dLbl>
            <c:dLbl>
              <c:idx val="1"/>
              <c:layout>
                <c:manualLayout>
                  <c:x val="3.2776402046320562E-2"/>
                  <c:y val="-0.27054554279882564"/>
                </c:manualLayout>
              </c:layout>
              <c:tx>
                <c:rich>
                  <a:bodyPr/>
                  <a:lstStyle/>
                  <a:p>
                    <a:r>
                      <a:rPr lang="en-US" baseline="0" dirty="0"/>
                      <a:t>
</a:t>
                    </a:r>
                    <a:fld id="{0EEA4A89-62B3-4F17-9891-A9EB59E51783}" type="PERCENTAGE">
                      <a:rPr lang="en-US" baseline="0"/>
                      <a:pPr/>
                      <a:t>[PERCENTO]</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3FA-468F-8342-6E0A940F5616}"/>
                </c:ext>
              </c:extLst>
            </c:dLbl>
            <c:dLbl>
              <c:idx val="2"/>
              <c:layout>
                <c:manualLayout>
                  <c:x val="0.14601109863354672"/>
                  <c:y val="0.21293164745430859"/>
                </c:manualLayout>
              </c:layout>
              <c:tx>
                <c:rich>
                  <a:bodyPr/>
                  <a:lstStyle/>
                  <a:p>
                    <a:r>
                      <a:rPr lang="en-US" baseline="0" dirty="0"/>
                      <a:t>
</a:t>
                    </a:r>
                    <a:fld id="{7E0D7B09-423C-4022-BDB8-00C88D3EFAEF}" type="PERCENTAGE">
                      <a:rPr lang="en-US" baseline="0"/>
                      <a:pPr/>
                      <a:t>[PERCENTO]</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63FA-468F-8342-6E0A940F5616}"/>
                </c:ext>
              </c:extLst>
            </c:dLbl>
            <c:dLbl>
              <c:idx val="3"/>
              <c:layout>
                <c:manualLayout>
                  <c:x val="3.0622289195815642E-2"/>
                  <c:y val="3.6831734556997717E-2"/>
                </c:manualLayout>
              </c:layout>
              <c:tx>
                <c:rich>
                  <a:bodyPr/>
                  <a:lstStyle/>
                  <a:p>
                    <a:r>
                      <a:rPr lang="en-US" baseline="0" dirty="0"/>
                      <a:t>
</a:t>
                    </a:r>
                    <a:fld id="{76F1BD4C-ABC4-4969-AB44-192A8B2F27BF}" type="PERCENTAGE">
                      <a:rPr lang="en-US" baseline="0"/>
                      <a:pPr/>
                      <a:t>[PERCENTO]</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63FA-468F-8342-6E0A940F5616}"/>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Hárok2!$A$1:$A$4</c:f>
              <c:strCache>
                <c:ptCount val="4"/>
                <c:pt idx="0">
                  <c:v>Student</c:v>
                </c:pt>
                <c:pt idx="1">
                  <c:v>Employee</c:v>
                </c:pt>
                <c:pt idx="2">
                  <c:v>Self-emloyed</c:v>
                </c:pt>
                <c:pt idx="3">
                  <c:v>Others</c:v>
                </c:pt>
              </c:strCache>
            </c:strRef>
          </c:cat>
          <c:val>
            <c:numRef>
              <c:f>Hárok2!$B$1:$B$4</c:f>
              <c:numCache>
                <c:formatCode>General</c:formatCode>
                <c:ptCount val="4"/>
                <c:pt idx="0">
                  <c:v>18</c:v>
                </c:pt>
                <c:pt idx="1">
                  <c:v>36</c:v>
                </c:pt>
                <c:pt idx="2">
                  <c:v>13</c:v>
                </c:pt>
                <c:pt idx="3">
                  <c:v>2</c:v>
                </c:pt>
              </c:numCache>
            </c:numRef>
          </c:val>
          <c:extLst>
            <c:ext xmlns:c16="http://schemas.microsoft.com/office/drawing/2014/chart" uri="{C3380CC4-5D6E-409C-BE32-E72D297353CC}">
              <c16:uniqueId val="{00000008-63FA-468F-8342-6E0A940F5616}"/>
            </c:ext>
          </c:extLst>
        </c:ser>
        <c:dLbls>
          <c:dLblPos val="inEnd"/>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77712003950162256"/>
          <c:y val="0.59158951159092954"/>
          <c:w val="0.20594993190662517"/>
          <c:h val="0.3204060944158609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Occupation</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18295048131819"/>
          <c:y val="2.5104524798634464E-2"/>
          <c:w val="0.47060351087099184"/>
          <c:h val="0.94612977949395483"/>
        </c:manualLayout>
      </c:layout>
      <c:pieChart>
        <c:varyColors val="1"/>
        <c:ser>
          <c:idx val="0"/>
          <c:order val="0"/>
          <c:dPt>
            <c:idx val="0"/>
            <c:bubble3D val="0"/>
            <c:explosion val="8"/>
            <c:spPr>
              <a:solidFill>
                <a:srgbClr val="00A651"/>
              </a:solidFill>
              <a:ln w="19050">
                <a:solidFill>
                  <a:schemeClr val="lt1"/>
                </a:solidFill>
              </a:ln>
              <a:effectLst>
                <a:outerShdw blurRad="50800" dist="127000" dir="2700000" algn="tl" rotWithShape="0">
                  <a:prstClr val="black">
                    <a:alpha val="40000"/>
                  </a:prstClr>
                </a:outerShdw>
              </a:effectLst>
            </c:spPr>
            <c:extLst>
              <c:ext xmlns:c16="http://schemas.microsoft.com/office/drawing/2014/chart" uri="{C3380CC4-5D6E-409C-BE32-E72D297353CC}">
                <c16:uniqueId val="{00000001-E3F9-4A7F-A7F0-BFDA3A258BC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E3F9-4A7F-A7F0-BFDA3A258BC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E3F9-4A7F-A7F0-BFDA3A258BC1}"/>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E3F9-4A7F-A7F0-BFDA3A258BC1}"/>
              </c:ext>
            </c:extLst>
          </c:dPt>
          <c:dLbls>
            <c:dLbl>
              <c:idx val="0"/>
              <c:layout>
                <c:manualLayout>
                  <c:x val="-0.13449532426520747"/>
                  <c:y val="2.5889126136669723E-2"/>
                </c:manualLayout>
              </c:layout>
              <c:tx>
                <c:rich>
                  <a:bodyPr/>
                  <a:lstStyle/>
                  <a:p>
                    <a:fld id="{A1795706-94BE-4A42-86A3-A3A3259A5800}" type="PERCENTAGE">
                      <a:rPr lang="en-US" baseline="0" smtClean="0"/>
                      <a:pPr/>
                      <a:t>[PERCENTO]</a:t>
                    </a:fld>
                    <a:endParaRPr lang="sk-SK"/>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E3F9-4A7F-A7F0-BFDA3A258BC1}"/>
                </c:ext>
              </c:extLst>
            </c:dLbl>
            <c:dLbl>
              <c:idx val="1"/>
              <c:layout>
                <c:manualLayout>
                  <c:x val="7.5832470064425436E-2"/>
                  <c:y val="-0.16108789596150028"/>
                </c:manualLayout>
              </c:layout>
              <c:tx>
                <c:rich>
                  <a:bodyPr/>
                  <a:lstStyle/>
                  <a:p>
                    <a:fld id="{DF6F3379-09D3-4A88-9D56-4CA3146BDF1B}" type="PERCENTAGE">
                      <a:rPr lang="en-US" baseline="0" smtClean="0"/>
                      <a:pPr/>
                      <a:t>[PERCENTO]</a:t>
                    </a:fld>
                    <a:endParaRPr lang="sk-SK"/>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E3F9-4A7F-A7F0-BFDA3A258BC1}"/>
                </c:ext>
              </c:extLst>
            </c:dLbl>
            <c:dLbl>
              <c:idx val="2"/>
              <c:layout>
                <c:manualLayout>
                  <c:x val="0.16024974806067269"/>
                  <c:y val="0.10643307411741976"/>
                </c:manualLayout>
              </c:layout>
              <c:tx>
                <c:rich>
                  <a:bodyPr/>
                  <a:lstStyle/>
                  <a:p>
                    <a:fld id="{597EE66E-A622-4FDC-A2FF-EC0C4A1FD997}" type="PERCENTAGE">
                      <a:rPr lang="en-US" baseline="0" smtClean="0"/>
                      <a:pPr/>
                      <a:t>[PERCENTO]</a:t>
                    </a:fld>
                    <a:endParaRPr lang="sk-SK"/>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E3F9-4A7F-A7F0-BFDA3A258BC1}"/>
                </c:ext>
              </c:extLst>
            </c:dLbl>
            <c:dLbl>
              <c:idx val="3"/>
              <c:layout>
                <c:manualLayout>
                  <c:x val="4.4354840981079002E-2"/>
                  <c:y val="0.11937775043652511"/>
                </c:manualLayout>
              </c:layout>
              <c:tx>
                <c:rich>
                  <a:bodyPr rot="0" spcFirstLastPara="1" vertOverflow="clip" horzOverflow="clip"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6380AEB7-1677-4705-A381-FF167D927655}" type="PERCENTAGE">
                      <a:rPr lang="en-US" sz="1800" baseline="0" smtClean="0"/>
                      <a:pPr>
                        <a:defRPr sz="1800" b="1">
                          <a:solidFill>
                            <a:schemeClr val="tx1"/>
                          </a:solidFill>
                        </a:defRPr>
                      </a:pPr>
                      <a:t>[PERCENTO]</a:t>
                    </a:fld>
                    <a:endParaRPr lang="sk-SK"/>
                  </a:p>
                </c:rich>
              </c:tx>
              <c:spPr>
                <a:noFill/>
                <a:ln>
                  <a:noFill/>
                </a:ln>
                <a:effectLst/>
              </c:spPr>
              <c:txPr>
                <a:bodyPr rot="0" spcFirstLastPara="1" vertOverflow="clip" horzOverflow="clip"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sk-SK"/>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7.924048108722874E-2"/>
                      <c:h val="0.14805907431991214"/>
                    </c:manualLayout>
                  </c15:layout>
                  <c15:dlblFieldTable/>
                  <c15:showDataLabelsRange val="0"/>
                </c:ext>
                <c:ext xmlns:c16="http://schemas.microsoft.com/office/drawing/2014/chart" uri="{C3380CC4-5D6E-409C-BE32-E72D297353CC}">
                  <c16:uniqueId val="{00000007-E3F9-4A7F-A7F0-BFDA3A258BC1}"/>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Hárok4!$A$1:$A$4</c:f>
              <c:strCache>
                <c:ptCount val="4"/>
                <c:pt idx="0">
                  <c:v>NGO</c:v>
                </c:pt>
                <c:pt idx="1">
                  <c:v>Private sector</c:v>
                </c:pt>
                <c:pt idx="2">
                  <c:v>Public sector</c:v>
                </c:pt>
                <c:pt idx="3">
                  <c:v>Others</c:v>
                </c:pt>
              </c:strCache>
            </c:strRef>
          </c:cat>
          <c:val>
            <c:numRef>
              <c:f>Hárok4!$B$1:$B$4</c:f>
              <c:numCache>
                <c:formatCode>General</c:formatCode>
                <c:ptCount val="4"/>
                <c:pt idx="0">
                  <c:v>23</c:v>
                </c:pt>
                <c:pt idx="1">
                  <c:v>14</c:v>
                </c:pt>
                <c:pt idx="2">
                  <c:v>13</c:v>
                </c:pt>
                <c:pt idx="3">
                  <c:v>4</c:v>
                </c:pt>
              </c:numCache>
            </c:numRef>
          </c:val>
          <c:extLst>
            <c:ext xmlns:c16="http://schemas.microsoft.com/office/drawing/2014/chart" uri="{C3380CC4-5D6E-409C-BE32-E72D297353CC}">
              <c16:uniqueId val="{00000008-E3F9-4A7F-A7F0-BFDA3A258BC1}"/>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81015035243340439"/>
          <c:y val="0.65098989100972349"/>
          <c:w val="0.18126483963477388"/>
          <c:h val="0.3193590187590841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Occupation</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05413722743234"/>
          <c:y val="3.1057495494217682E-2"/>
          <c:w val="0.4215709940261077"/>
          <c:h val="0.88988706142959184"/>
        </c:manualLayout>
      </c:layout>
      <c:pieChart>
        <c:varyColors val="1"/>
        <c:ser>
          <c:idx val="0"/>
          <c:order val="0"/>
          <c:dPt>
            <c:idx val="0"/>
            <c:bubble3D val="0"/>
            <c:explosion val="6"/>
            <c:spPr>
              <a:solidFill>
                <a:srgbClr val="00A651"/>
              </a:solidFill>
              <a:ln w="19050">
                <a:solidFill>
                  <a:schemeClr val="lt1"/>
                </a:solidFill>
              </a:ln>
              <a:effectLst>
                <a:outerShdw blurRad="50800" dist="139700" dir="2700000" algn="tl" rotWithShape="0">
                  <a:prstClr val="black">
                    <a:alpha val="40000"/>
                  </a:prstClr>
                </a:outerShdw>
              </a:effectLst>
            </c:spPr>
            <c:extLst>
              <c:ext xmlns:c16="http://schemas.microsoft.com/office/drawing/2014/chart" uri="{C3380CC4-5D6E-409C-BE32-E72D297353CC}">
                <c16:uniqueId val="{00000001-A46C-410C-B30A-F80FDCA4697C}"/>
              </c:ext>
            </c:extLst>
          </c:dPt>
          <c:dPt>
            <c:idx val="1"/>
            <c:bubble3D val="0"/>
            <c:explosion val="5"/>
            <c:spPr>
              <a:solidFill>
                <a:srgbClr val="FFC000"/>
              </a:solidFill>
              <a:ln w="19050">
                <a:solidFill>
                  <a:schemeClr val="lt1"/>
                </a:solidFill>
              </a:ln>
              <a:effectLst>
                <a:outerShdw blurRad="50800" dist="152400" dir="2700000" algn="tl" rotWithShape="0">
                  <a:prstClr val="black">
                    <a:alpha val="40000"/>
                  </a:prstClr>
                </a:outerShdw>
              </a:effectLst>
            </c:spPr>
            <c:extLst>
              <c:ext xmlns:c16="http://schemas.microsoft.com/office/drawing/2014/chart" uri="{C3380CC4-5D6E-409C-BE32-E72D297353CC}">
                <c16:uniqueId val="{00000003-A46C-410C-B30A-F80FDCA4697C}"/>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A46C-410C-B30A-F80FDCA4697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sk-S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Hárok5!$A$1:$A$3</c:f>
              <c:strCache>
                <c:ptCount val="3"/>
                <c:pt idx="0">
                  <c:v>Town</c:v>
                </c:pt>
                <c:pt idx="1">
                  <c:v>Village</c:v>
                </c:pt>
                <c:pt idx="2">
                  <c:v>Other</c:v>
                </c:pt>
              </c:strCache>
            </c:strRef>
          </c:cat>
          <c:val>
            <c:numRef>
              <c:f>Hárok5!$B$1:$B$3</c:f>
              <c:numCache>
                <c:formatCode>General</c:formatCode>
                <c:ptCount val="3"/>
                <c:pt idx="0">
                  <c:v>23</c:v>
                </c:pt>
                <c:pt idx="1">
                  <c:v>21</c:v>
                </c:pt>
                <c:pt idx="2">
                  <c:v>9</c:v>
                </c:pt>
              </c:numCache>
            </c:numRef>
          </c:val>
          <c:extLst>
            <c:ext xmlns:c16="http://schemas.microsoft.com/office/drawing/2014/chart" uri="{C3380CC4-5D6E-409C-BE32-E72D297353CC}">
              <c16:uniqueId val="{00000006-A46C-410C-B30A-F80FDCA4697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121126717249173"/>
          <c:y val="0.66197106384038273"/>
          <c:w val="9.9557218749861759E-2"/>
          <c:h val="0.2350927912151528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Occupation</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CD3AC6-181F-48E7-84F8-003CE9A953E4}"/>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2C6D9233-27FC-4FF3-97E3-A3E84C36A0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409AF9ED-7235-4F08-A96D-39FE8BD89A14}"/>
              </a:ext>
            </a:extLst>
          </p:cNvPr>
          <p:cNvSpPr>
            <a:spLocks noGrp="1"/>
          </p:cNvSpPr>
          <p:nvPr>
            <p:ph type="dt" sz="half" idx="10"/>
          </p:nvPr>
        </p:nvSpPr>
        <p:spPr/>
        <p:txBody>
          <a:bodyPr/>
          <a:lstStyle/>
          <a:p>
            <a:fld id="{477B1385-7524-4CEA-8C08-DDA089024886}" type="datetimeFigureOut">
              <a:rPr lang="sk-SK" smtClean="0"/>
              <a:t>21. 12. 2019</a:t>
            </a:fld>
            <a:endParaRPr lang="sk-SK"/>
          </a:p>
        </p:txBody>
      </p:sp>
      <p:sp>
        <p:nvSpPr>
          <p:cNvPr id="5" name="Zástupný objekt pre pätu 4">
            <a:extLst>
              <a:ext uri="{FF2B5EF4-FFF2-40B4-BE49-F238E27FC236}">
                <a16:creationId xmlns:a16="http://schemas.microsoft.com/office/drawing/2014/main" id="{DD279B12-7DCB-4B37-BD3F-EDA0306A10BE}"/>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E7E50623-2A09-40F7-8DDD-243EE907DEF3}"/>
              </a:ext>
            </a:extLst>
          </p:cNvPr>
          <p:cNvSpPr>
            <a:spLocks noGrp="1"/>
          </p:cNvSpPr>
          <p:nvPr>
            <p:ph type="sldNum" sz="quarter" idx="12"/>
          </p:nvPr>
        </p:nvSpPr>
        <p:spPr/>
        <p:txBody>
          <a:bodyPr/>
          <a:lstStyle/>
          <a:p>
            <a:fld id="{240EA4CC-C377-4B7E-8823-176EF5972887}" type="slidenum">
              <a:rPr lang="sk-SK" smtClean="0"/>
              <a:t>‹#›</a:t>
            </a:fld>
            <a:endParaRPr lang="sk-SK"/>
          </a:p>
        </p:txBody>
      </p:sp>
    </p:spTree>
    <p:extLst>
      <p:ext uri="{BB962C8B-B14F-4D97-AF65-F5344CB8AC3E}">
        <p14:creationId xmlns:p14="http://schemas.microsoft.com/office/powerpoint/2010/main" val="237679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6EE3FE-3AF2-4339-ACE7-82FBBF79DCA5}"/>
              </a:ext>
            </a:extLst>
          </p:cNvPr>
          <p:cNvSpPr>
            <a:spLocks noGrp="1"/>
          </p:cNvSpPr>
          <p:nvPr>
            <p:ph type="title"/>
          </p:nvPr>
        </p:nvSpPr>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564D69FB-2A71-4641-95ED-3B9F53DDD01E}"/>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6EFE195B-A981-4D7E-8E35-AD8F9108B0F0}"/>
              </a:ext>
            </a:extLst>
          </p:cNvPr>
          <p:cNvSpPr>
            <a:spLocks noGrp="1"/>
          </p:cNvSpPr>
          <p:nvPr>
            <p:ph type="dt" sz="half" idx="10"/>
          </p:nvPr>
        </p:nvSpPr>
        <p:spPr/>
        <p:txBody>
          <a:bodyPr/>
          <a:lstStyle/>
          <a:p>
            <a:fld id="{477B1385-7524-4CEA-8C08-DDA089024886}" type="datetimeFigureOut">
              <a:rPr lang="sk-SK" smtClean="0"/>
              <a:t>21. 12. 2019</a:t>
            </a:fld>
            <a:endParaRPr lang="sk-SK"/>
          </a:p>
        </p:txBody>
      </p:sp>
      <p:sp>
        <p:nvSpPr>
          <p:cNvPr id="5" name="Zástupný objekt pre pätu 4">
            <a:extLst>
              <a:ext uri="{FF2B5EF4-FFF2-40B4-BE49-F238E27FC236}">
                <a16:creationId xmlns:a16="http://schemas.microsoft.com/office/drawing/2014/main" id="{9FDE17E1-3F4A-4FAC-BE79-58D73FF4099D}"/>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17084357-9773-4D48-A77A-18DFAE4733F1}"/>
              </a:ext>
            </a:extLst>
          </p:cNvPr>
          <p:cNvSpPr>
            <a:spLocks noGrp="1"/>
          </p:cNvSpPr>
          <p:nvPr>
            <p:ph type="sldNum" sz="quarter" idx="12"/>
          </p:nvPr>
        </p:nvSpPr>
        <p:spPr/>
        <p:txBody>
          <a:bodyPr/>
          <a:lstStyle/>
          <a:p>
            <a:fld id="{240EA4CC-C377-4B7E-8823-176EF5972887}" type="slidenum">
              <a:rPr lang="sk-SK" smtClean="0"/>
              <a:t>‹#›</a:t>
            </a:fld>
            <a:endParaRPr lang="sk-SK"/>
          </a:p>
        </p:txBody>
      </p:sp>
    </p:spTree>
    <p:extLst>
      <p:ext uri="{BB962C8B-B14F-4D97-AF65-F5344CB8AC3E}">
        <p14:creationId xmlns:p14="http://schemas.microsoft.com/office/powerpoint/2010/main" val="347361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95C40A6C-797A-4C50-9575-F74460D0A0BD}"/>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6359F0F1-3E8B-498C-AAB4-1C3FAADB18E4}"/>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51DC8CDA-716C-40DB-8298-AE80E8B644B7}"/>
              </a:ext>
            </a:extLst>
          </p:cNvPr>
          <p:cNvSpPr>
            <a:spLocks noGrp="1"/>
          </p:cNvSpPr>
          <p:nvPr>
            <p:ph type="dt" sz="half" idx="10"/>
          </p:nvPr>
        </p:nvSpPr>
        <p:spPr/>
        <p:txBody>
          <a:bodyPr/>
          <a:lstStyle/>
          <a:p>
            <a:fld id="{477B1385-7524-4CEA-8C08-DDA089024886}" type="datetimeFigureOut">
              <a:rPr lang="sk-SK" smtClean="0"/>
              <a:t>21. 12. 2019</a:t>
            </a:fld>
            <a:endParaRPr lang="sk-SK"/>
          </a:p>
        </p:txBody>
      </p:sp>
      <p:sp>
        <p:nvSpPr>
          <p:cNvPr id="5" name="Zástupný objekt pre pätu 4">
            <a:extLst>
              <a:ext uri="{FF2B5EF4-FFF2-40B4-BE49-F238E27FC236}">
                <a16:creationId xmlns:a16="http://schemas.microsoft.com/office/drawing/2014/main" id="{E608F22E-5C7B-4856-9D06-F9843A8162BE}"/>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174406E9-4D8A-4E48-A9E9-1E238EC348EA}"/>
              </a:ext>
            </a:extLst>
          </p:cNvPr>
          <p:cNvSpPr>
            <a:spLocks noGrp="1"/>
          </p:cNvSpPr>
          <p:nvPr>
            <p:ph type="sldNum" sz="quarter" idx="12"/>
          </p:nvPr>
        </p:nvSpPr>
        <p:spPr/>
        <p:txBody>
          <a:bodyPr/>
          <a:lstStyle/>
          <a:p>
            <a:fld id="{240EA4CC-C377-4B7E-8823-176EF5972887}" type="slidenum">
              <a:rPr lang="sk-SK" smtClean="0"/>
              <a:t>‹#›</a:t>
            </a:fld>
            <a:endParaRPr lang="sk-SK"/>
          </a:p>
        </p:txBody>
      </p:sp>
    </p:spTree>
    <p:extLst>
      <p:ext uri="{BB962C8B-B14F-4D97-AF65-F5344CB8AC3E}">
        <p14:creationId xmlns:p14="http://schemas.microsoft.com/office/powerpoint/2010/main" val="18688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F351CC-DF33-4AC0-8D74-ABC98EDE9562}"/>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9B84BEE7-4703-4F7E-9DBC-FCB2C9D2ADE5}"/>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9834BBA1-8A39-4F0F-8123-5B3047E69744}"/>
              </a:ext>
            </a:extLst>
          </p:cNvPr>
          <p:cNvSpPr>
            <a:spLocks noGrp="1"/>
          </p:cNvSpPr>
          <p:nvPr>
            <p:ph type="dt" sz="half" idx="10"/>
          </p:nvPr>
        </p:nvSpPr>
        <p:spPr/>
        <p:txBody>
          <a:bodyPr/>
          <a:lstStyle/>
          <a:p>
            <a:fld id="{477B1385-7524-4CEA-8C08-DDA089024886}" type="datetimeFigureOut">
              <a:rPr lang="sk-SK" smtClean="0"/>
              <a:t>21. 12. 2019</a:t>
            </a:fld>
            <a:endParaRPr lang="sk-SK"/>
          </a:p>
        </p:txBody>
      </p:sp>
      <p:sp>
        <p:nvSpPr>
          <p:cNvPr id="5" name="Zástupný objekt pre pätu 4">
            <a:extLst>
              <a:ext uri="{FF2B5EF4-FFF2-40B4-BE49-F238E27FC236}">
                <a16:creationId xmlns:a16="http://schemas.microsoft.com/office/drawing/2014/main" id="{0C053AD1-1FB7-49B1-9F4A-ABF6B94F4199}"/>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539E987C-4DAA-4351-82F4-D63587F099E7}"/>
              </a:ext>
            </a:extLst>
          </p:cNvPr>
          <p:cNvSpPr>
            <a:spLocks noGrp="1"/>
          </p:cNvSpPr>
          <p:nvPr>
            <p:ph type="sldNum" sz="quarter" idx="12"/>
          </p:nvPr>
        </p:nvSpPr>
        <p:spPr/>
        <p:txBody>
          <a:bodyPr/>
          <a:lstStyle/>
          <a:p>
            <a:fld id="{240EA4CC-C377-4B7E-8823-176EF5972887}" type="slidenum">
              <a:rPr lang="sk-SK" smtClean="0"/>
              <a:t>‹#›</a:t>
            </a:fld>
            <a:endParaRPr lang="sk-SK"/>
          </a:p>
        </p:txBody>
      </p:sp>
    </p:spTree>
    <p:extLst>
      <p:ext uri="{BB962C8B-B14F-4D97-AF65-F5344CB8AC3E}">
        <p14:creationId xmlns:p14="http://schemas.microsoft.com/office/powerpoint/2010/main" val="133350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DF8427-D547-42E6-8A86-4D5E678DEC2F}"/>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objekt pre text 2">
            <a:extLst>
              <a:ext uri="{FF2B5EF4-FFF2-40B4-BE49-F238E27FC236}">
                <a16:creationId xmlns:a16="http://schemas.microsoft.com/office/drawing/2014/main" id="{3686B8D0-741F-48B2-9635-1962D25452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A484BBF4-F6A8-4C0F-ABC2-F6E98C95EB6C}"/>
              </a:ext>
            </a:extLst>
          </p:cNvPr>
          <p:cNvSpPr>
            <a:spLocks noGrp="1"/>
          </p:cNvSpPr>
          <p:nvPr>
            <p:ph type="dt" sz="half" idx="10"/>
          </p:nvPr>
        </p:nvSpPr>
        <p:spPr/>
        <p:txBody>
          <a:bodyPr/>
          <a:lstStyle/>
          <a:p>
            <a:fld id="{477B1385-7524-4CEA-8C08-DDA089024886}" type="datetimeFigureOut">
              <a:rPr lang="sk-SK" smtClean="0"/>
              <a:t>21. 12. 2019</a:t>
            </a:fld>
            <a:endParaRPr lang="sk-SK"/>
          </a:p>
        </p:txBody>
      </p:sp>
      <p:sp>
        <p:nvSpPr>
          <p:cNvPr id="5" name="Zástupný objekt pre pätu 4">
            <a:extLst>
              <a:ext uri="{FF2B5EF4-FFF2-40B4-BE49-F238E27FC236}">
                <a16:creationId xmlns:a16="http://schemas.microsoft.com/office/drawing/2014/main" id="{C7804831-02C2-49CC-8216-85EA6E7931FF}"/>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ED8AE693-14CB-46CD-B7C0-E76215A74509}"/>
              </a:ext>
            </a:extLst>
          </p:cNvPr>
          <p:cNvSpPr>
            <a:spLocks noGrp="1"/>
          </p:cNvSpPr>
          <p:nvPr>
            <p:ph type="sldNum" sz="quarter" idx="12"/>
          </p:nvPr>
        </p:nvSpPr>
        <p:spPr/>
        <p:txBody>
          <a:bodyPr/>
          <a:lstStyle/>
          <a:p>
            <a:fld id="{240EA4CC-C377-4B7E-8823-176EF5972887}" type="slidenum">
              <a:rPr lang="sk-SK" smtClean="0"/>
              <a:t>‹#›</a:t>
            </a:fld>
            <a:endParaRPr lang="sk-SK"/>
          </a:p>
        </p:txBody>
      </p:sp>
    </p:spTree>
    <p:extLst>
      <p:ext uri="{BB962C8B-B14F-4D97-AF65-F5344CB8AC3E}">
        <p14:creationId xmlns:p14="http://schemas.microsoft.com/office/powerpoint/2010/main" val="417609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6DDA26-64D3-4AAE-9B48-098A939E7223}"/>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39B515AD-491D-4A54-A00B-C60FC31B3077}"/>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EE7BB0C9-5619-4C2D-9C0B-E4CE4A20480A}"/>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EBE9AFCD-20CA-42BD-9319-CCF903186CAD}"/>
              </a:ext>
            </a:extLst>
          </p:cNvPr>
          <p:cNvSpPr>
            <a:spLocks noGrp="1"/>
          </p:cNvSpPr>
          <p:nvPr>
            <p:ph type="dt" sz="half" idx="10"/>
          </p:nvPr>
        </p:nvSpPr>
        <p:spPr/>
        <p:txBody>
          <a:bodyPr/>
          <a:lstStyle/>
          <a:p>
            <a:fld id="{477B1385-7524-4CEA-8C08-DDA089024886}" type="datetimeFigureOut">
              <a:rPr lang="sk-SK" smtClean="0"/>
              <a:t>21. 12. 2019</a:t>
            </a:fld>
            <a:endParaRPr lang="sk-SK"/>
          </a:p>
        </p:txBody>
      </p:sp>
      <p:sp>
        <p:nvSpPr>
          <p:cNvPr id="6" name="Zástupný objekt pre pätu 5">
            <a:extLst>
              <a:ext uri="{FF2B5EF4-FFF2-40B4-BE49-F238E27FC236}">
                <a16:creationId xmlns:a16="http://schemas.microsoft.com/office/drawing/2014/main" id="{04B8676B-FC71-4AC5-8B34-C70AF3DF8354}"/>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42B93042-D44E-47D8-900C-35FE33347C75}"/>
              </a:ext>
            </a:extLst>
          </p:cNvPr>
          <p:cNvSpPr>
            <a:spLocks noGrp="1"/>
          </p:cNvSpPr>
          <p:nvPr>
            <p:ph type="sldNum" sz="quarter" idx="12"/>
          </p:nvPr>
        </p:nvSpPr>
        <p:spPr/>
        <p:txBody>
          <a:bodyPr/>
          <a:lstStyle/>
          <a:p>
            <a:fld id="{240EA4CC-C377-4B7E-8823-176EF5972887}" type="slidenum">
              <a:rPr lang="sk-SK" smtClean="0"/>
              <a:t>‹#›</a:t>
            </a:fld>
            <a:endParaRPr lang="sk-SK"/>
          </a:p>
        </p:txBody>
      </p:sp>
    </p:spTree>
    <p:extLst>
      <p:ext uri="{BB962C8B-B14F-4D97-AF65-F5344CB8AC3E}">
        <p14:creationId xmlns:p14="http://schemas.microsoft.com/office/powerpoint/2010/main" val="79580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57C3CA-4833-4174-B243-686E7382F738}"/>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8405C668-9C22-4C40-8AE6-2661E0A305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CB005009-8C0C-4000-BF0D-747FD4DD4F8A}"/>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B2F58E23-370D-484A-BC8E-130A0F22A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3653171C-6145-4AC2-9473-5E7B83D00807}"/>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4E413CD9-6D6B-4B4C-8469-4C03AC19A88B}"/>
              </a:ext>
            </a:extLst>
          </p:cNvPr>
          <p:cNvSpPr>
            <a:spLocks noGrp="1"/>
          </p:cNvSpPr>
          <p:nvPr>
            <p:ph type="dt" sz="half" idx="10"/>
          </p:nvPr>
        </p:nvSpPr>
        <p:spPr/>
        <p:txBody>
          <a:bodyPr/>
          <a:lstStyle/>
          <a:p>
            <a:fld id="{477B1385-7524-4CEA-8C08-DDA089024886}" type="datetimeFigureOut">
              <a:rPr lang="sk-SK" smtClean="0"/>
              <a:t>21. 12. 2019</a:t>
            </a:fld>
            <a:endParaRPr lang="sk-SK"/>
          </a:p>
        </p:txBody>
      </p:sp>
      <p:sp>
        <p:nvSpPr>
          <p:cNvPr id="8" name="Zástupný objekt pre pätu 7">
            <a:extLst>
              <a:ext uri="{FF2B5EF4-FFF2-40B4-BE49-F238E27FC236}">
                <a16:creationId xmlns:a16="http://schemas.microsoft.com/office/drawing/2014/main" id="{7932F164-4BD1-439E-B2C2-5FC8926D3D37}"/>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EAA66C60-AD24-469B-ADEA-FF8336CDF3D1}"/>
              </a:ext>
            </a:extLst>
          </p:cNvPr>
          <p:cNvSpPr>
            <a:spLocks noGrp="1"/>
          </p:cNvSpPr>
          <p:nvPr>
            <p:ph type="sldNum" sz="quarter" idx="12"/>
          </p:nvPr>
        </p:nvSpPr>
        <p:spPr/>
        <p:txBody>
          <a:bodyPr/>
          <a:lstStyle/>
          <a:p>
            <a:fld id="{240EA4CC-C377-4B7E-8823-176EF5972887}" type="slidenum">
              <a:rPr lang="sk-SK" smtClean="0"/>
              <a:t>‹#›</a:t>
            </a:fld>
            <a:endParaRPr lang="sk-SK"/>
          </a:p>
        </p:txBody>
      </p:sp>
    </p:spTree>
    <p:extLst>
      <p:ext uri="{BB962C8B-B14F-4D97-AF65-F5344CB8AC3E}">
        <p14:creationId xmlns:p14="http://schemas.microsoft.com/office/powerpoint/2010/main" val="333009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F43EF4-A9ED-4BF9-A9E6-C2980704428C}"/>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BBE2C1D5-8077-49DF-95C1-3CCE71148C94}"/>
              </a:ext>
            </a:extLst>
          </p:cNvPr>
          <p:cNvSpPr>
            <a:spLocks noGrp="1"/>
          </p:cNvSpPr>
          <p:nvPr>
            <p:ph type="dt" sz="half" idx="10"/>
          </p:nvPr>
        </p:nvSpPr>
        <p:spPr/>
        <p:txBody>
          <a:bodyPr/>
          <a:lstStyle/>
          <a:p>
            <a:fld id="{477B1385-7524-4CEA-8C08-DDA089024886}" type="datetimeFigureOut">
              <a:rPr lang="sk-SK" smtClean="0"/>
              <a:t>21. 12. 2019</a:t>
            </a:fld>
            <a:endParaRPr lang="sk-SK"/>
          </a:p>
        </p:txBody>
      </p:sp>
      <p:sp>
        <p:nvSpPr>
          <p:cNvPr id="4" name="Zástupný objekt pre pätu 3">
            <a:extLst>
              <a:ext uri="{FF2B5EF4-FFF2-40B4-BE49-F238E27FC236}">
                <a16:creationId xmlns:a16="http://schemas.microsoft.com/office/drawing/2014/main" id="{F1E4E1AD-E470-498B-AD2B-0962F55C7455}"/>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52B8F562-9A5C-46CB-9BEA-488322A7B060}"/>
              </a:ext>
            </a:extLst>
          </p:cNvPr>
          <p:cNvSpPr>
            <a:spLocks noGrp="1"/>
          </p:cNvSpPr>
          <p:nvPr>
            <p:ph type="sldNum" sz="quarter" idx="12"/>
          </p:nvPr>
        </p:nvSpPr>
        <p:spPr/>
        <p:txBody>
          <a:bodyPr/>
          <a:lstStyle/>
          <a:p>
            <a:fld id="{240EA4CC-C377-4B7E-8823-176EF5972887}" type="slidenum">
              <a:rPr lang="sk-SK" smtClean="0"/>
              <a:t>‹#›</a:t>
            </a:fld>
            <a:endParaRPr lang="sk-SK"/>
          </a:p>
        </p:txBody>
      </p:sp>
    </p:spTree>
    <p:extLst>
      <p:ext uri="{BB962C8B-B14F-4D97-AF65-F5344CB8AC3E}">
        <p14:creationId xmlns:p14="http://schemas.microsoft.com/office/powerpoint/2010/main" val="315580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32A5F8F2-1981-4170-A058-04AA3CC051F6}"/>
              </a:ext>
            </a:extLst>
          </p:cNvPr>
          <p:cNvSpPr>
            <a:spLocks noGrp="1"/>
          </p:cNvSpPr>
          <p:nvPr>
            <p:ph type="dt" sz="half" idx="10"/>
          </p:nvPr>
        </p:nvSpPr>
        <p:spPr/>
        <p:txBody>
          <a:bodyPr/>
          <a:lstStyle/>
          <a:p>
            <a:fld id="{477B1385-7524-4CEA-8C08-DDA089024886}" type="datetimeFigureOut">
              <a:rPr lang="sk-SK" smtClean="0"/>
              <a:t>21. 12. 2019</a:t>
            </a:fld>
            <a:endParaRPr lang="sk-SK"/>
          </a:p>
        </p:txBody>
      </p:sp>
      <p:sp>
        <p:nvSpPr>
          <p:cNvPr id="3" name="Zástupný objekt pre pätu 2">
            <a:extLst>
              <a:ext uri="{FF2B5EF4-FFF2-40B4-BE49-F238E27FC236}">
                <a16:creationId xmlns:a16="http://schemas.microsoft.com/office/drawing/2014/main" id="{5639AF58-8F9C-4687-AEED-EFF376ADFD51}"/>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49458CA9-71CD-42FF-AFF5-0B9AB3B36E78}"/>
              </a:ext>
            </a:extLst>
          </p:cNvPr>
          <p:cNvSpPr>
            <a:spLocks noGrp="1"/>
          </p:cNvSpPr>
          <p:nvPr>
            <p:ph type="sldNum" sz="quarter" idx="12"/>
          </p:nvPr>
        </p:nvSpPr>
        <p:spPr/>
        <p:txBody>
          <a:bodyPr/>
          <a:lstStyle/>
          <a:p>
            <a:fld id="{240EA4CC-C377-4B7E-8823-176EF5972887}" type="slidenum">
              <a:rPr lang="sk-SK" smtClean="0"/>
              <a:t>‹#›</a:t>
            </a:fld>
            <a:endParaRPr lang="sk-SK"/>
          </a:p>
        </p:txBody>
      </p:sp>
    </p:spTree>
    <p:extLst>
      <p:ext uri="{BB962C8B-B14F-4D97-AF65-F5344CB8AC3E}">
        <p14:creationId xmlns:p14="http://schemas.microsoft.com/office/powerpoint/2010/main" val="361655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2EC4A8-64FF-44BF-A7EB-412BE00F16FB}"/>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3090207D-7062-4180-A609-87D1597B6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09B4E9AD-740F-4293-BCA7-42FA98216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4622D6-1688-48D3-91C6-47DDD537020D}"/>
              </a:ext>
            </a:extLst>
          </p:cNvPr>
          <p:cNvSpPr>
            <a:spLocks noGrp="1"/>
          </p:cNvSpPr>
          <p:nvPr>
            <p:ph type="dt" sz="half" idx="10"/>
          </p:nvPr>
        </p:nvSpPr>
        <p:spPr/>
        <p:txBody>
          <a:bodyPr/>
          <a:lstStyle/>
          <a:p>
            <a:fld id="{477B1385-7524-4CEA-8C08-DDA089024886}" type="datetimeFigureOut">
              <a:rPr lang="sk-SK" smtClean="0"/>
              <a:t>21. 12. 2019</a:t>
            </a:fld>
            <a:endParaRPr lang="sk-SK"/>
          </a:p>
        </p:txBody>
      </p:sp>
      <p:sp>
        <p:nvSpPr>
          <p:cNvPr id="6" name="Zástupný objekt pre pätu 5">
            <a:extLst>
              <a:ext uri="{FF2B5EF4-FFF2-40B4-BE49-F238E27FC236}">
                <a16:creationId xmlns:a16="http://schemas.microsoft.com/office/drawing/2014/main" id="{0F9B19BE-A2F4-48C9-ADEF-F696C170FD41}"/>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BC42334D-9488-4730-BDC4-C94AE8E53B53}"/>
              </a:ext>
            </a:extLst>
          </p:cNvPr>
          <p:cNvSpPr>
            <a:spLocks noGrp="1"/>
          </p:cNvSpPr>
          <p:nvPr>
            <p:ph type="sldNum" sz="quarter" idx="12"/>
          </p:nvPr>
        </p:nvSpPr>
        <p:spPr/>
        <p:txBody>
          <a:bodyPr/>
          <a:lstStyle/>
          <a:p>
            <a:fld id="{240EA4CC-C377-4B7E-8823-176EF5972887}" type="slidenum">
              <a:rPr lang="sk-SK" smtClean="0"/>
              <a:t>‹#›</a:t>
            </a:fld>
            <a:endParaRPr lang="sk-SK"/>
          </a:p>
        </p:txBody>
      </p:sp>
    </p:spTree>
    <p:extLst>
      <p:ext uri="{BB962C8B-B14F-4D97-AF65-F5344CB8AC3E}">
        <p14:creationId xmlns:p14="http://schemas.microsoft.com/office/powerpoint/2010/main" val="305869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B70645-9F28-4B25-9C51-E8D7AF777926}"/>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7408AA9F-D8D4-4FA1-9156-D897F79971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339B5A67-BBA2-4852-830F-AEA6498C4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3CF259ED-BFB9-4A0A-9E41-13A0AE5DEDF3}"/>
              </a:ext>
            </a:extLst>
          </p:cNvPr>
          <p:cNvSpPr>
            <a:spLocks noGrp="1"/>
          </p:cNvSpPr>
          <p:nvPr>
            <p:ph type="dt" sz="half" idx="10"/>
          </p:nvPr>
        </p:nvSpPr>
        <p:spPr/>
        <p:txBody>
          <a:bodyPr/>
          <a:lstStyle/>
          <a:p>
            <a:fld id="{477B1385-7524-4CEA-8C08-DDA089024886}" type="datetimeFigureOut">
              <a:rPr lang="sk-SK" smtClean="0"/>
              <a:t>21. 12. 2019</a:t>
            </a:fld>
            <a:endParaRPr lang="sk-SK"/>
          </a:p>
        </p:txBody>
      </p:sp>
      <p:sp>
        <p:nvSpPr>
          <p:cNvPr id="6" name="Zástupný objekt pre pätu 5">
            <a:extLst>
              <a:ext uri="{FF2B5EF4-FFF2-40B4-BE49-F238E27FC236}">
                <a16:creationId xmlns:a16="http://schemas.microsoft.com/office/drawing/2014/main" id="{0A15E3B0-53ED-4AED-A41B-C9E264398D2B}"/>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6FBEC8A7-ECC7-4FDC-9217-3B21ADB9540A}"/>
              </a:ext>
            </a:extLst>
          </p:cNvPr>
          <p:cNvSpPr>
            <a:spLocks noGrp="1"/>
          </p:cNvSpPr>
          <p:nvPr>
            <p:ph type="sldNum" sz="quarter" idx="12"/>
          </p:nvPr>
        </p:nvSpPr>
        <p:spPr/>
        <p:txBody>
          <a:bodyPr/>
          <a:lstStyle/>
          <a:p>
            <a:fld id="{240EA4CC-C377-4B7E-8823-176EF5972887}" type="slidenum">
              <a:rPr lang="sk-SK" smtClean="0"/>
              <a:t>‹#›</a:t>
            </a:fld>
            <a:endParaRPr lang="sk-SK"/>
          </a:p>
        </p:txBody>
      </p:sp>
    </p:spTree>
    <p:extLst>
      <p:ext uri="{BB962C8B-B14F-4D97-AF65-F5344CB8AC3E}">
        <p14:creationId xmlns:p14="http://schemas.microsoft.com/office/powerpoint/2010/main" val="202336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C84969E7-138D-4EC9-ABE7-2C206DA49E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objekt pre text 2">
            <a:extLst>
              <a:ext uri="{FF2B5EF4-FFF2-40B4-BE49-F238E27FC236}">
                <a16:creationId xmlns:a16="http://schemas.microsoft.com/office/drawing/2014/main" id="{27BB4954-8C9B-4AEC-A200-C85F8A3A7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60C6DBDF-EB05-489B-8CE2-56FFAF3F4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B1385-7524-4CEA-8C08-DDA089024886}" type="datetimeFigureOut">
              <a:rPr lang="sk-SK" smtClean="0"/>
              <a:t>21. 12. 2019</a:t>
            </a:fld>
            <a:endParaRPr lang="sk-SK"/>
          </a:p>
        </p:txBody>
      </p:sp>
      <p:sp>
        <p:nvSpPr>
          <p:cNvPr id="5" name="Zástupný objekt pre pätu 4">
            <a:extLst>
              <a:ext uri="{FF2B5EF4-FFF2-40B4-BE49-F238E27FC236}">
                <a16:creationId xmlns:a16="http://schemas.microsoft.com/office/drawing/2014/main" id="{DC39DCEE-BB64-49E2-9E07-58DD7E3BF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91FCD660-7BD2-47D8-8047-03C982692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EA4CC-C377-4B7E-8823-176EF5972887}" type="slidenum">
              <a:rPr lang="sk-SK" smtClean="0"/>
              <a:t>‹#›</a:t>
            </a:fld>
            <a:endParaRPr lang="sk-SK"/>
          </a:p>
        </p:txBody>
      </p:sp>
    </p:spTree>
    <p:extLst>
      <p:ext uri="{BB962C8B-B14F-4D97-AF65-F5344CB8AC3E}">
        <p14:creationId xmlns:p14="http://schemas.microsoft.com/office/powerpoint/2010/main" val="2345562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31aQaz2"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3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bit.ly/31aQaz2"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
            <a:extLst>
              <a:ext uri="{FF2B5EF4-FFF2-40B4-BE49-F238E27FC236}">
                <a16:creationId xmlns:a16="http://schemas.microsoft.com/office/drawing/2014/main" id="{E178A421-46D7-44C6-8316-4CCBB75B7D6F}"/>
              </a:ext>
            </a:extLst>
          </p:cNvPr>
          <p:cNvSpPr txBox="1">
            <a:spLocks/>
          </p:cNvSpPr>
          <p:nvPr/>
        </p:nvSpPr>
        <p:spPr>
          <a:xfrm>
            <a:off x="3497781" y="3623216"/>
            <a:ext cx="6833530" cy="1202628"/>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3800" dirty="0" err="1"/>
              <a:t>The</a:t>
            </a:r>
            <a:r>
              <a:rPr lang="sk-SK" sz="3800" dirty="0"/>
              <a:t> Report on </a:t>
            </a:r>
            <a:r>
              <a:rPr lang="sk-SK" sz="3800" dirty="0" err="1"/>
              <a:t>the</a:t>
            </a:r>
            <a:r>
              <a:rPr lang="sk-SK" sz="3800" dirty="0"/>
              <a:t> </a:t>
            </a:r>
            <a:r>
              <a:rPr lang="sk-SK" sz="3800" dirty="0" err="1"/>
              <a:t>European</a:t>
            </a:r>
            <a:r>
              <a:rPr lang="sk-SK" sz="3800" dirty="0"/>
              <a:t> </a:t>
            </a:r>
            <a:r>
              <a:rPr lang="sk-SK" sz="3800" dirty="0" err="1"/>
              <a:t>Rural</a:t>
            </a:r>
            <a:r>
              <a:rPr lang="sk-SK" sz="3800" dirty="0"/>
              <a:t> </a:t>
            </a:r>
            <a:r>
              <a:rPr lang="sk-SK" sz="3800" dirty="0" err="1"/>
              <a:t>Youth</a:t>
            </a:r>
            <a:r>
              <a:rPr lang="sk-SK" sz="3800" dirty="0"/>
              <a:t> </a:t>
            </a:r>
            <a:r>
              <a:rPr lang="sk-SK" sz="3800" dirty="0" err="1"/>
              <a:t>Survey</a:t>
            </a:r>
            <a:r>
              <a:rPr lang="sk-SK" sz="3800" dirty="0"/>
              <a:t> </a:t>
            </a:r>
            <a:r>
              <a:rPr lang="sk-SK" sz="3800" dirty="0" err="1"/>
              <a:t>from</a:t>
            </a:r>
            <a:r>
              <a:rPr lang="sk-SK" sz="3800" dirty="0"/>
              <a:t> 20.-30. </a:t>
            </a:r>
            <a:r>
              <a:rPr lang="sk-SK" sz="3800" dirty="0" err="1"/>
              <a:t>October</a:t>
            </a:r>
            <a:r>
              <a:rPr lang="sk-SK" sz="3800" dirty="0"/>
              <a:t> 2019</a:t>
            </a:r>
          </a:p>
        </p:txBody>
      </p:sp>
      <p:pic>
        <p:nvPicPr>
          <p:cNvPr id="14" name="Obrázok 13" descr="Obrázok, na ktorom je kvet&#10;&#10;Automaticky generovaný popis">
            <a:extLst>
              <a:ext uri="{FF2B5EF4-FFF2-40B4-BE49-F238E27FC236}">
                <a16:creationId xmlns:a16="http://schemas.microsoft.com/office/drawing/2014/main" id="{ED1D9F15-7918-4328-9338-1F97096B566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65131" y="285090"/>
            <a:ext cx="4027456" cy="2486956"/>
          </a:xfrm>
          <a:prstGeom prst="rect">
            <a:avLst/>
          </a:prstGeom>
        </p:spPr>
      </p:pic>
      <p:sp>
        <p:nvSpPr>
          <p:cNvPr id="15" name="Obdĺžnik 14">
            <a:extLst>
              <a:ext uri="{FF2B5EF4-FFF2-40B4-BE49-F238E27FC236}">
                <a16:creationId xmlns:a16="http://schemas.microsoft.com/office/drawing/2014/main" id="{8EB9E2BD-4EF2-4617-93C6-8B405865B841}"/>
              </a:ext>
            </a:extLst>
          </p:cNvPr>
          <p:cNvSpPr/>
          <p:nvPr/>
        </p:nvSpPr>
        <p:spPr>
          <a:xfrm>
            <a:off x="3751696" y="4600899"/>
            <a:ext cx="6096000" cy="646331"/>
          </a:xfrm>
          <a:prstGeom prst="rect">
            <a:avLst/>
          </a:prstGeom>
        </p:spPr>
        <p:txBody>
          <a:bodyPr>
            <a:spAutoFit/>
          </a:bodyPr>
          <a:lstStyle/>
          <a:p>
            <a:pPr algn="ctr"/>
            <a:r>
              <a:rPr lang="en-GB" dirty="0"/>
              <a:t>More information about the youth movement:  </a:t>
            </a:r>
            <a:r>
              <a:rPr lang="en-GB" dirty="0">
                <a:hlinkClick r:id="rId3"/>
              </a:rPr>
              <a:t>https://bit.ly/31aQaz2</a:t>
            </a:r>
            <a:endParaRPr lang="en-GB" dirty="0"/>
          </a:p>
        </p:txBody>
      </p:sp>
      <p:sp>
        <p:nvSpPr>
          <p:cNvPr id="16" name="Lichobežník 6">
            <a:extLst>
              <a:ext uri="{FF2B5EF4-FFF2-40B4-BE49-F238E27FC236}">
                <a16:creationId xmlns:a16="http://schemas.microsoft.com/office/drawing/2014/main" id="{5BA17753-247C-4C3D-8E16-D523ADF885DF}"/>
              </a:ext>
            </a:extLst>
          </p:cNvPr>
          <p:cNvSpPr/>
          <p:nvPr/>
        </p:nvSpPr>
        <p:spPr>
          <a:xfrm>
            <a:off x="8365" y="-6897"/>
            <a:ext cx="4502003" cy="2925914"/>
          </a:xfrm>
          <a:custGeom>
            <a:avLst/>
            <a:gdLst>
              <a:gd name="connsiteX0" fmla="*/ 0 w 3217762"/>
              <a:gd name="connsiteY0" fmla="*/ 2919017 h 2919017"/>
              <a:gd name="connsiteX1" fmla="*/ 729754 w 3217762"/>
              <a:gd name="connsiteY1" fmla="*/ 0 h 2919017"/>
              <a:gd name="connsiteX2" fmla="*/ 2488008 w 3217762"/>
              <a:gd name="connsiteY2" fmla="*/ 0 h 2919017"/>
              <a:gd name="connsiteX3" fmla="*/ 3217762 w 3217762"/>
              <a:gd name="connsiteY3" fmla="*/ 2919017 h 2919017"/>
              <a:gd name="connsiteX4" fmla="*/ 0 w 3217762"/>
              <a:gd name="connsiteY4" fmla="*/ 2919017 h 2919017"/>
              <a:gd name="connsiteX0" fmla="*/ 0 w 3217762"/>
              <a:gd name="connsiteY0" fmla="*/ 2919017 h 2919017"/>
              <a:gd name="connsiteX1" fmla="*/ 549 w 3217762"/>
              <a:gd name="connsiteY1" fmla="*/ 0 h 2919017"/>
              <a:gd name="connsiteX2" fmla="*/ 2488008 w 3217762"/>
              <a:gd name="connsiteY2" fmla="*/ 0 h 2919017"/>
              <a:gd name="connsiteX3" fmla="*/ 3217762 w 3217762"/>
              <a:gd name="connsiteY3" fmla="*/ 2919017 h 2919017"/>
              <a:gd name="connsiteX4" fmla="*/ 0 w 3217762"/>
              <a:gd name="connsiteY4" fmla="*/ 2919017 h 2919017"/>
              <a:gd name="connsiteX0" fmla="*/ 0 w 4502003"/>
              <a:gd name="connsiteY0" fmla="*/ 2919017 h 2919017"/>
              <a:gd name="connsiteX1" fmla="*/ 549 w 4502003"/>
              <a:gd name="connsiteY1" fmla="*/ 0 h 2919017"/>
              <a:gd name="connsiteX2" fmla="*/ 4502003 w 4502003"/>
              <a:gd name="connsiteY2" fmla="*/ 11575 h 2919017"/>
              <a:gd name="connsiteX3" fmla="*/ 3217762 w 4502003"/>
              <a:gd name="connsiteY3" fmla="*/ 2919017 h 2919017"/>
              <a:gd name="connsiteX4" fmla="*/ 0 w 4502003"/>
              <a:gd name="connsiteY4" fmla="*/ 2919017 h 2919017"/>
              <a:gd name="connsiteX0" fmla="*/ 0 w 4502003"/>
              <a:gd name="connsiteY0" fmla="*/ 2919017 h 2919017"/>
              <a:gd name="connsiteX1" fmla="*/ 549 w 4502003"/>
              <a:gd name="connsiteY1" fmla="*/ 0 h 2919017"/>
              <a:gd name="connsiteX2" fmla="*/ 4502003 w 4502003"/>
              <a:gd name="connsiteY2" fmla="*/ 11575 h 2919017"/>
              <a:gd name="connsiteX3" fmla="*/ 3217762 w 4502003"/>
              <a:gd name="connsiteY3" fmla="*/ 2919017 h 2919017"/>
              <a:gd name="connsiteX4" fmla="*/ 0 w 4502003"/>
              <a:gd name="connsiteY4" fmla="*/ 2919017 h 2919017"/>
              <a:gd name="connsiteX0" fmla="*/ 0 w 4502003"/>
              <a:gd name="connsiteY0" fmla="*/ 2925914 h 2925914"/>
              <a:gd name="connsiteX1" fmla="*/ 549 w 4502003"/>
              <a:gd name="connsiteY1" fmla="*/ 6897 h 2925914"/>
              <a:gd name="connsiteX2" fmla="*/ 4502003 w 4502003"/>
              <a:gd name="connsiteY2" fmla="*/ 0 h 2925914"/>
              <a:gd name="connsiteX3" fmla="*/ 3217762 w 4502003"/>
              <a:gd name="connsiteY3" fmla="*/ 2925914 h 2925914"/>
              <a:gd name="connsiteX4" fmla="*/ 0 w 4502003"/>
              <a:gd name="connsiteY4" fmla="*/ 2925914 h 2925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2003" h="2925914">
                <a:moveTo>
                  <a:pt x="0" y="2925914"/>
                </a:moveTo>
                <a:lnTo>
                  <a:pt x="549" y="6897"/>
                </a:lnTo>
                <a:lnTo>
                  <a:pt x="4502003" y="0"/>
                </a:lnTo>
                <a:lnTo>
                  <a:pt x="3217762" y="2925914"/>
                </a:lnTo>
                <a:lnTo>
                  <a:pt x="0" y="2925914"/>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Kosodĺžnik 4">
            <a:extLst>
              <a:ext uri="{FF2B5EF4-FFF2-40B4-BE49-F238E27FC236}">
                <a16:creationId xmlns:a16="http://schemas.microsoft.com/office/drawing/2014/main" id="{41A2F3C7-4975-4CE3-8181-9954ABCF8AB6}"/>
              </a:ext>
            </a:extLst>
          </p:cNvPr>
          <p:cNvSpPr/>
          <p:nvPr/>
        </p:nvSpPr>
        <p:spPr>
          <a:xfrm>
            <a:off x="6704189" y="5637851"/>
            <a:ext cx="5496602" cy="1224099"/>
          </a:xfrm>
          <a:custGeom>
            <a:avLst/>
            <a:gdLst>
              <a:gd name="connsiteX0" fmla="*/ 0 w 5222848"/>
              <a:gd name="connsiteY0" fmla="*/ 1409374 h 1409374"/>
              <a:gd name="connsiteX1" fmla="*/ 352344 w 5222848"/>
              <a:gd name="connsiteY1" fmla="*/ 0 h 1409374"/>
              <a:gd name="connsiteX2" fmla="*/ 5222848 w 5222848"/>
              <a:gd name="connsiteY2" fmla="*/ 0 h 1409374"/>
              <a:gd name="connsiteX3" fmla="*/ 4870505 w 5222848"/>
              <a:gd name="connsiteY3" fmla="*/ 1409374 h 1409374"/>
              <a:gd name="connsiteX4" fmla="*/ 0 w 5222848"/>
              <a:gd name="connsiteY4" fmla="*/ 1409374 h 1409374"/>
              <a:gd name="connsiteX0" fmla="*/ 0 w 5911470"/>
              <a:gd name="connsiteY0" fmla="*/ 1398086 h 1409374"/>
              <a:gd name="connsiteX1" fmla="*/ 1040966 w 5911470"/>
              <a:gd name="connsiteY1" fmla="*/ 0 h 1409374"/>
              <a:gd name="connsiteX2" fmla="*/ 5911470 w 5911470"/>
              <a:gd name="connsiteY2" fmla="*/ 0 h 1409374"/>
              <a:gd name="connsiteX3" fmla="*/ 5559127 w 5911470"/>
              <a:gd name="connsiteY3" fmla="*/ 1409374 h 1409374"/>
              <a:gd name="connsiteX4" fmla="*/ 0 w 5911470"/>
              <a:gd name="connsiteY4" fmla="*/ 1398086 h 1409374"/>
              <a:gd name="connsiteX0" fmla="*/ 0 w 5911470"/>
              <a:gd name="connsiteY0" fmla="*/ 1443241 h 1454529"/>
              <a:gd name="connsiteX1" fmla="*/ 679721 w 5911470"/>
              <a:gd name="connsiteY1" fmla="*/ 0 h 1454529"/>
              <a:gd name="connsiteX2" fmla="*/ 5911470 w 5911470"/>
              <a:gd name="connsiteY2" fmla="*/ 45155 h 1454529"/>
              <a:gd name="connsiteX3" fmla="*/ 5559127 w 5911470"/>
              <a:gd name="connsiteY3" fmla="*/ 1454529 h 1454529"/>
              <a:gd name="connsiteX4" fmla="*/ 0 w 5911470"/>
              <a:gd name="connsiteY4" fmla="*/ 1443241 h 1454529"/>
              <a:gd name="connsiteX0" fmla="*/ 0 w 5931660"/>
              <a:gd name="connsiteY0" fmla="*/ 1443241 h 1454529"/>
              <a:gd name="connsiteX1" fmla="*/ 679721 w 5931660"/>
              <a:gd name="connsiteY1" fmla="*/ 0 h 1454529"/>
              <a:gd name="connsiteX2" fmla="*/ 5911470 w 5931660"/>
              <a:gd name="connsiteY2" fmla="*/ 45155 h 1454529"/>
              <a:gd name="connsiteX3" fmla="*/ 5931660 w 5931660"/>
              <a:gd name="connsiteY3" fmla="*/ 1454529 h 1454529"/>
              <a:gd name="connsiteX4" fmla="*/ 0 w 593166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63926 w 5911470"/>
              <a:gd name="connsiteY3" fmla="*/ 1420663 h 1443241"/>
              <a:gd name="connsiteX4" fmla="*/ 0 w 5911470"/>
              <a:gd name="connsiteY4" fmla="*/ 1443241 h 1443241"/>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75215 w 5911470"/>
              <a:gd name="connsiteY3" fmla="*/ 1420663 h 1443241"/>
              <a:gd name="connsiteX4" fmla="*/ 0 w 5911470"/>
              <a:gd name="connsiteY4" fmla="*/ 1443241 h 1443241"/>
              <a:gd name="connsiteX0" fmla="*/ 0 w 5911470"/>
              <a:gd name="connsiteY0" fmla="*/ 1443241 h 1454530"/>
              <a:gd name="connsiteX1" fmla="*/ 679721 w 5911470"/>
              <a:gd name="connsiteY1" fmla="*/ 0 h 1454530"/>
              <a:gd name="connsiteX2" fmla="*/ 5911470 w 5911470"/>
              <a:gd name="connsiteY2" fmla="*/ 45155 h 1454530"/>
              <a:gd name="connsiteX3" fmla="*/ 5886504 w 5911470"/>
              <a:gd name="connsiteY3" fmla="*/ 1454530 h 1454530"/>
              <a:gd name="connsiteX4" fmla="*/ 0 w 5911470"/>
              <a:gd name="connsiteY4" fmla="*/ 1443241 h 1454530"/>
              <a:gd name="connsiteX0" fmla="*/ 0 w 5886504"/>
              <a:gd name="connsiteY0" fmla="*/ 1443241 h 1454530"/>
              <a:gd name="connsiteX1" fmla="*/ 679721 w 5886504"/>
              <a:gd name="connsiteY1" fmla="*/ 0 h 1454530"/>
              <a:gd name="connsiteX2" fmla="*/ 5877603 w 5886504"/>
              <a:gd name="connsiteY2" fmla="*/ 67732 h 1454530"/>
              <a:gd name="connsiteX3" fmla="*/ 5886504 w 5886504"/>
              <a:gd name="connsiteY3" fmla="*/ 1454530 h 1454530"/>
              <a:gd name="connsiteX4" fmla="*/ 0 w 5886504"/>
              <a:gd name="connsiteY4" fmla="*/ 1443241 h 1454530"/>
              <a:gd name="connsiteX0" fmla="*/ 0 w 5918243"/>
              <a:gd name="connsiteY0" fmla="*/ 1443241 h 1454530"/>
              <a:gd name="connsiteX1" fmla="*/ 679721 w 5918243"/>
              <a:gd name="connsiteY1" fmla="*/ 0 h 1454530"/>
              <a:gd name="connsiteX2" fmla="*/ 5918243 w 5918243"/>
              <a:gd name="connsiteY2" fmla="*/ 52492 h 1454530"/>
              <a:gd name="connsiteX3" fmla="*/ 5886504 w 5918243"/>
              <a:gd name="connsiteY3" fmla="*/ 1454530 h 1454530"/>
              <a:gd name="connsiteX4" fmla="*/ 0 w 5918243"/>
              <a:gd name="connsiteY4" fmla="*/ 1443241 h 1454530"/>
              <a:gd name="connsiteX0" fmla="*/ 0 w 5932224"/>
              <a:gd name="connsiteY0" fmla="*/ 1443241 h 1454530"/>
              <a:gd name="connsiteX1" fmla="*/ 679721 w 5932224"/>
              <a:gd name="connsiteY1" fmla="*/ 0 h 1454530"/>
              <a:gd name="connsiteX2" fmla="*/ 5918243 w 5932224"/>
              <a:gd name="connsiteY2" fmla="*/ 52492 h 1454530"/>
              <a:gd name="connsiteX3" fmla="*/ 5932224 w 5932224"/>
              <a:gd name="connsiteY3" fmla="*/ 1454530 h 1454530"/>
              <a:gd name="connsiteX4" fmla="*/ 0 w 5932224"/>
              <a:gd name="connsiteY4" fmla="*/ 1443241 h 1454530"/>
              <a:gd name="connsiteX0" fmla="*/ 0 w 5918243"/>
              <a:gd name="connsiteY0" fmla="*/ 1443241 h 1444370"/>
              <a:gd name="connsiteX1" fmla="*/ 679721 w 5918243"/>
              <a:gd name="connsiteY1" fmla="*/ 0 h 1444370"/>
              <a:gd name="connsiteX2" fmla="*/ 5918243 w 5918243"/>
              <a:gd name="connsiteY2" fmla="*/ 52492 h 1444370"/>
              <a:gd name="connsiteX3" fmla="*/ 5916984 w 5918243"/>
              <a:gd name="connsiteY3" fmla="*/ 1444370 h 1444370"/>
              <a:gd name="connsiteX4" fmla="*/ 0 w 5918243"/>
              <a:gd name="connsiteY4" fmla="*/ 1443241 h 1444370"/>
              <a:gd name="connsiteX0" fmla="*/ 0 w 5918243"/>
              <a:gd name="connsiteY0" fmla="*/ 1443241 h 1444370"/>
              <a:gd name="connsiteX1" fmla="*/ 679721 w 5918243"/>
              <a:gd name="connsiteY1" fmla="*/ 0 h 1444370"/>
              <a:gd name="connsiteX2" fmla="*/ 5918243 w 5918243"/>
              <a:gd name="connsiteY2" fmla="*/ 57572 h 1444370"/>
              <a:gd name="connsiteX3" fmla="*/ 5916984 w 5918243"/>
              <a:gd name="connsiteY3" fmla="*/ 1444370 h 1444370"/>
              <a:gd name="connsiteX4" fmla="*/ 0 w 5918243"/>
              <a:gd name="connsiteY4" fmla="*/ 1443241 h 1444370"/>
              <a:gd name="connsiteX0" fmla="*/ 0 w 5916996"/>
              <a:gd name="connsiteY0" fmla="*/ 1456789 h 1457918"/>
              <a:gd name="connsiteX1" fmla="*/ 679721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56789 h 1457918"/>
              <a:gd name="connsiteX1" fmla="*/ 745118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43241 h 1444370"/>
              <a:gd name="connsiteX1" fmla="*/ 745118 w 5916996"/>
              <a:gd name="connsiteY1" fmla="*/ 0 h 1444370"/>
              <a:gd name="connsiteX2" fmla="*/ 5907310 w 5916996"/>
              <a:gd name="connsiteY2" fmla="*/ 6772 h 1444370"/>
              <a:gd name="connsiteX3" fmla="*/ 5916984 w 5916996"/>
              <a:gd name="connsiteY3" fmla="*/ 1444370 h 1444370"/>
              <a:gd name="connsiteX4" fmla="*/ 0 w 5916996"/>
              <a:gd name="connsiteY4" fmla="*/ 1443241 h 1444370"/>
              <a:gd name="connsiteX0" fmla="*/ 0 w 5916996"/>
              <a:gd name="connsiteY0" fmla="*/ 1436469 h 1437598"/>
              <a:gd name="connsiteX1" fmla="*/ 734219 w 5916996"/>
              <a:gd name="connsiteY1" fmla="*/ 13548 h 1437598"/>
              <a:gd name="connsiteX2" fmla="*/ 5907310 w 5916996"/>
              <a:gd name="connsiteY2" fmla="*/ 0 h 1437598"/>
              <a:gd name="connsiteX3" fmla="*/ 5916984 w 5916996"/>
              <a:gd name="connsiteY3" fmla="*/ 1437598 h 1437598"/>
              <a:gd name="connsiteX4" fmla="*/ 0 w 5916996"/>
              <a:gd name="connsiteY4" fmla="*/ 1436469 h 1437598"/>
              <a:gd name="connsiteX0" fmla="*/ 0 w 5916988"/>
              <a:gd name="connsiteY0" fmla="*/ 1436469 h 1437598"/>
              <a:gd name="connsiteX1" fmla="*/ 734219 w 5916988"/>
              <a:gd name="connsiteY1" fmla="*/ 13548 h 1437598"/>
              <a:gd name="connsiteX2" fmla="*/ 5885511 w 5916988"/>
              <a:gd name="connsiteY2" fmla="*/ 0 h 1437598"/>
              <a:gd name="connsiteX3" fmla="*/ 5916984 w 5916988"/>
              <a:gd name="connsiteY3" fmla="*/ 1437598 h 1437598"/>
              <a:gd name="connsiteX4" fmla="*/ 0 w 5916988"/>
              <a:gd name="connsiteY4" fmla="*/ 1436469 h 1437598"/>
              <a:gd name="connsiteX0" fmla="*/ 0 w 5918210"/>
              <a:gd name="connsiteY0" fmla="*/ 1422921 h 1424050"/>
              <a:gd name="connsiteX1" fmla="*/ 734219 w 5918210"/>
              <a:gd name="connsiteY1" fmla="*/ 0 h 1424050"/>
              <a:gd name="connsiteX2" fmla="*/ 5918210 w 5918210"/>
              <a:gd name="connsiteY2" fmla="*/ 16932 h 1424050"/>
              <a:gd name="connsiteX3" fmla="*/ 5916984 w 5918210"/>
              <a:gd name="connsiteY3" fmla="*/ 1424050 h 1424050"/>
              <a:gd name="connsiteX4" fmla="*/ 0 w 5918210"/>
              <a:gd name="connsiteY4" fmla="*/ 1422921 h 1424050"/>
              <a:gd name="connsiteX0" fmla="*/ 0 w 5918210"/>
              <a:gd name="connsiteY0" fmla="*/ 1416825 h 1417954"/>
              <a:gd name="connsiteX1" fmla="*/ 727679 w 5918210"/>
              <a:gd name="connsiteY1" fmla="*/ 0 h 1417954"/>
              <a:gd name="connsiteX2" fmla="*/ 5918210 w 5918210"/>
              <a:gd name="connsiteY2" fmla="*/ 10836 h 1417954"/>
              <a:gd name="connsiteX3" fmla="*/ 5916984 w 5918210"/>
              <a:gd name="connsiteY3" fmla="*/ 1417954 h 1417954"/>
              <a:gd name="connsiteX4" fmla="*/ 0 w 5918210"/>
              <a:gd name="connsiteY4" fmla="*/ 1416825 h 1417954"/>
              <a:gd name="connsiteX0" fmla="*/ 0 w 5906099"/>
              <a:gd name="connsiteY0" fmla="*/ 1416825 h 1417954"/>
              <a:gd name="connsiteX1" fmla="*/ 715568 w 5906099"/>
              <a:gd name="connsiteY1" fmla="*/ 0 h 1417954"/>
              <a:gd name="connsiteX2" fmla="*/ 5906099 w 5906099"/>
              <a:gd name="connsiteY2" fmla="*/ 10836 h 1417954"/>
              <a:gd name="connsiteX3" fmla="*/ 5904873 w 5906099"/>
              <a:gd name="connsiteY3" fmla="*/ 1417954 h 1417954"/>
              <a:gd name="connsiteX4" fmla="*/ 0 w 5906099"/>
              <a:gd name="connsiteY4" fmla="*/ 1416825 h 1417954"/>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25574 h 1432065"/>
              <a:gd name="connsiteX4" fmla="*/ 0 w 5897924"/>
              <a:gd name="connsiteY4" fmla="*/ 1432065 h 1432065"/>
              <a:gd name="connsiteX0" fmla="*/ 0 w 5896718"/>
              <a:gd name="connsiteY0" fmla="*/ 1432065 h 1432065"/>
              <a:gd name="connsiteX1" fmla="*/ 707393 w 5896718"/>
              <a:gd name="connsiteY1" fmla="*/ 0 h 1432065"/>
              <a:gd name="connsiteX2" fmla="*/ 5891384 w 5896718"/>
              <a:gd name="connsiteY2" fmla="*/ 16932 h 1432065"/>
              <a:gd name="connsiteX3" fmla="*/ 5896698 w 5896718"/>
              <a:gd name="connsiteY3" fmla="*/ 1425574 h 1432065"/>
              <a:gd name="connsiteX4" fmla="*/ 0 w 5896718"/>
              <a:gd name="connsiteY4" fmla="*/ 1432065 h 1432065"/>
              <a:gd name="connsiteX0" fmla="*/ 0 w 5896708"/>
              <a:gd name="connsiteY0" fmla="*/ 1432065 h 1432065"/>
              <a:gd name="connsiteX1" fmla="*/ 707393 w 5896708"/>
              <a:gd name="connsiteY1" fmla="*/ 0 h 1432065"/>
              <a:gd name="connsiteX2" fmla="*/ 5884844 w 5896708"/>
              <a:gd name="connsiteY2" fmla="*/ 10836 h 1432065"/>
              <a:gd name="connsiteX3" fmla="*/ 5896698 w 5896708"/>
              <a:gd name="connsiteY3" fmla="*/ 1425574 h 1432065"/>
              <a:gd name="connsiteX4" fmla="*/ 0 w 5896708"/>
              <a:gd name="connsiteY4" fmla="*/ 1432065 h 1432065"/>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32065 h 1432065"/>
              <a:gd name="connsiteX1" fmla="*/ 707393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 name="connsiteX0" fmla="*/ 0 w 5896708"/>
              <a:gd name="connsiteY0" fmla="*/ 1427325 h 1427325"/>
              <a:gd name="connsiteX1" fmla="*/ 707393 w 5896708"/>
              <a:gd name="connsiteY1" fmla="*/ 7452 h 1427325"/>
              <a:gd name="connsiteX2" fmla="*/ 5884844 w 5896708"/>
              <a:gd name="connsiteY2" fmla="*/ 0 h 1427325"/>
              <a:gd name="connsiteX3" fmla="*/ 5896698 w 5896708"/>
              <a:gd name="connsiteY3" fmla="*/ 1420834 h 1427325"/>
              <a:gd name="connsiteX4" fmla="*/ 0 w 5896708"/>
              <a:gd name="connsiteY4" fmla="*/ 1427325 h 1427325"/>
              <a:gd name="connsiteX0" fmla="*/ 0 w 5896708"/>
              <a:gd name="connsiteY0" fmla="*/ 1456449 h 1456449"/>
              <a:gd name="connsiteX1" fmla="*/ 746632 w 5896708"/>
              <a:gd name="connsiteY1" fmla="*/ 0 h 1456449"/>
              <a:gd name="connsiteX2" fmla="*/ 5884844 w 5896708"/>
              <a:gd name="connsiteY2" fmla="*/ 29124 h 1456449"/>
              <a:gd name="connsiteX3" fmla="*/ 5896698 w 5896708"/>
              <a:gd name="connsiteY3" fmla="*/ 1449958 h 1456449"/>
              <a:gd name="connsiteX4" fmla="*/ 0 w 5896708"/>
              <a:gd name="connsiteY4" fmla="*/ 1456449 h 1456449"/>
              <a:gd name="connsiteX0" fmla="*/ 0 w 5896708"/>
              <a:gd name="connsiteY0" fmla="*/ 1438161 h 1438161"/>
              <a:gd name="connsiteX1" fmla="*/ 740092 w 5896708"/>
              <a:gd name="connsiteY1" fmla="*/ 0 h 1438161"/>
              <a:gd name="connsiteX2" fmla="*/ 5884844 w 5896708"/>
              <a:gd name="connsiteY2" fmla="*/ 10836 h 1438161"/>
              <a:gd name="connsiteX3" fmla="*/ 5896698 w 5896708"/>
              <a:gd name="connsiteY3" fmla="*/ 1431670 h 1438161"/>
              <a:gd name="connsiteX4" fmla="*/ 0 w 5896708"/>
              <a:gd name="connsiteY4" fmla="*/ 1438161 h 1438161"/>
              <a:gd name="connsiteX0" fmla="*/ 0 w 5896708"/>
              <a:gd name="connsiteY0" fmla="*/ 1432065 h 1432065"/>
              <a:gd name="connsiteX1" fmla="*/ 733552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6708" h="1432065">
                <a:moveTo>
                  <a:pt x="0" y="1432065"/>
                </a:moveTo>
                <a:lnTo>
                  <a:pt x="733552" y="0"/>
                </a:lnTo>
                <a:lnTo>
                  <a:pt x="5884844" y="4740"/>
                </a:lnTo>
                <a:cubicBezTo>
                  <a:pt x="5884424" y="468699"/>
                  <a:pt x="5897118" y="961615"/>
                  <a:pt x="5896698" y="1425574"/>
                </a:cubicBezTo>
                <a:lnTo>
                  <a:pt x="0" y="1432065"/>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Kosodĺžnik 3">
            <a:extLst>
              <a:ext uri="{FF2B5EF4-FFF2-40B4-BE49-F238E27FC236}">
                <a16:creationId xmlns:a16="http://schemas.microsoft.com/office/drawing/2014/main" id="{BB8169D6-B3BA-481F-8EA8-A1C040D324CB}"/>
              </a:ext>
            </a:extLst>
          </p:cNvPr>
          <p:cNvSpPr/>
          <p:nvPr/>
        </p:nvSpPr>
        <p:spPr>
          <a:xfrm>
            <a:off x="0" y="5637852"/>
            <a:ext cx="7244080" cy="1231438"/>
          </a:xfrm>
          <a:custGeom>
            <a:avLst/>
            <a:gdLst>
              <a:gd name="connsiteX0" fmla="*/ 0 w 6437147"/>
              <a:gd name="connsiteY0" fmla="*/ 1409374 h 1409374"/>
              <a:gd name="connsiteX1" fmla="*/ 451549 w 6437147"/>
              <a:gd name="connsiteY1" fmla="*/ 0 h 1409374"/>
              <a:gd name="connsiteX2" fmla="*/ 6437147 w 6437147"/>
              <a:gd name="connsiteY2" fmla="*/ 0 h 1409374"/>
              <a:gd name="connsiteX3" fmla="*/ 5985598 w 6437147"/>
              <a:gd name="connsiteY3" fmla="*/ 1409374 h 1409374"/>
              <a:gd name="connsiteX4" fmla="*/ 0 w 6437147"/>
              <a:gd name="connsiteY4" fmla="*/ 1409374 h 1409374"/>
              <a:gd name="connsiteX0" fmla="*/ 0 w 6741947"/>
              <a:gd name="connsiteY0" fmla="*/ 1409374 h 1409374"/>
              <a:gd name="connsiteX1" fmla="*/ 451549 w 6741947"/>
              <a:gd name="connsiteY1" fmla="*/ 0 h 1409374"/>
              <a:gd name="connsiteX2" fmla="*/ 6741947 w 6741947"/>
              <a:gd name="connsiteY2" fmla="*/ 0 h 1409374"/>
              <a:gd name="connsiteX3" fmla="*/ 5985598 w 6741947"/>
              <a:gd name="connsiteY3" fmla="*/ 1409374 h 1409374"/>
              <a:gd name="connsiteX4" fmla="*/ 0 w 6741947"/>
              <a:gd name="connsiteY4" fmla="*/ 1409374 h 1409374"/>
              <a:gd name="connsiteX0" fmla="*/ 0 w 6741947"/>
              <a:gd name="connsiteY0" fmla="*/ 1409374 h 1431951"/>
              <a:gd name="connsiteX1" fmla="*/ 451549 w 6741947"/>
              <a:gd name="connsiteY1" fmla="*/ 0 h 1431951"/>
              <a:gd name="connsiteX2" fmla="*/ 6741947 w 6741947"/>
              <a:gd name="connsiteY2" fmla="*/ 0 h 1431951"/>
              <a:gd name="connsiteX3" fmla="*/ 6098487 w 6741947"/>
              <a:gd name="connsiteY3" fmla="*/ 1431951 h 1431951"/>
              <a:gd name="connsiteX4" fmla="*/ 0 w 6741947"/>
              <a:gd name="connsiteY4" fmla="*/ 1409374 h 1431951"/>
              <a:gd name="connsiteX0" fmla="*/ 33873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33873 w 6775820"/>
              <a:gd name="connsiteY4" fmla="*/ 1420662 h 1443239"/>
              <a:gd name="connsiteX0" fmla="*/ 11295 w 6775820"/>
              <a:gd name="connsiteY0" fmla="*/ 1409373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09373 h 1443239"/>
              <a:gd name="connsiteX0" fmla="*/ 11295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20662 h 1443239"/>
              <a:gd name="connsiteX0" fmla="*/ 11295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11295 w 6775820"/>
              <a:gd name="connsiteY4" fmla="*/ 1454528 h 1454528"/>
              <a:gd name="connsiteX0" fmla="*/ 4168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4168 w 6775820"/>
              <a:gd name="connsiteY4" fmla="*/ 1454528 h 145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820" h="1454528">
                <a:moveTo>
                  <a:pt x="4168" y="1454528"/>
                </a:moveTo>
                <a:cubicBezTo>
                  <a:pt x="2779" y="969685"/>
                  <a:pt x="1389" y="484843"/>
                  <a:pt x="0" y="0"/>
                </a:cubicBezTo>
                <a:lnTo>
                  <a:pt x="6775820" y="11288"/>
                </a:lnTo>
                <a:lnTo>
                  <a:pt x="6132360" y="1443239"/>
                </a:lnTo>
                <a:lnTo>
                  <a:pt x="4168" y="1454528"/>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Skupina 18">
            <a:extLst>
              <a:ext uri="{FF2B5EF4-FFF2-40B4-BE49-F238E27FC236}">
                <a16:creationId xmlns:a16="http://schemas.microsoft.com/office/drawing/2014/main" id="{C897DFC8-5A8D-4AC2-803F-41C8C534C719}"/>
              </a:ext>
            </a:extLst>
          </p:cNvPr>
          <p:cNvGrpSpPr/>
          <p:nvPr/>
        </p:nvGrpSpPr>
        <p:grpSpPr>
          <a:xfrm>
            <a:off x="8792" y="5792450"/>
            <a:ext cx="12183208" cy="873060"/>
            <a:chOff x="8792" y="5901415"/>
            <a:chExt cx="12158632" cy="873060"/>
          </a:xfrm>
        </p:grpSpPr>
        <p:sp>
          <p:nvSpPr>
            <p:cNvPr id="20" name="Obdĺžnik 19">
              <a:extLst>
                <a:ext uri="{FF2B5EF4-FFF2-40B4-BE49-F238E27FC236}">
                  <a16:creationId xmlns:a16="http://schemas.microsoft.com/office/drawing/2014/main" id="{5414D754-BB15-4BB8-BE9D-8E6CD022BE1A}"/>
                </a:ext>
              </a:extLst>
            </p:cNvPr>
            <p:cNvSpPr/>
            <p:nvPr/>
          </p:nvSpPr>
          <p:spPr>
            <a:xfrm>
              <a:off x="8792"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Obrázok 20">
              <a:extLst>
                <a:ext uri="{FF2B5EF4-FFF2-40B4-BE49-F238E27FC236}">
                  <a16:creationId xmlns:a16="http://schemas.microsoft.com/office/drawing/2014/main" id="{6FD9B116-F444-4477-A90F-E8ACCE522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3" y="6049102"/>
              <a:ext cx="6946321" cy="625167"/>
            </a:xfrm>
            <a:prstGeom prst="rect">
              <a:avLst/>
            </a:prstGeom>
          </p:spPr>
        </p:pic>
        <p:pic>
          <p:nvPicPr>
            <p:cNvPr id="22" name="Obrázok 21">
              <a:extLst>
                <a:ext uri="{FF2B5EF4-FFF2-40B4-BE49-F238E27FC236}">
                  <a16:creationId xmlns:a16="http://schemas.microsoft.com/office/drawing/2014/main" id="{A71B7FA5-3C7D-44D8-BE92-72FD8535534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Tree>
    <p:extLst>
      <p:ext uri="{BB962C8B-B14F-4D97-AF65-F5344CB8AC3E}">
        <p14:creationId xmlns:p14="http://schemas.microsoft.com/office/powerpoint/2010/main" val="3454059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920262" y="0"/>
            <a:ext cx="10515600" cy="1325563"/>
          </a:xfrm>
        </p:spPr>
        <p:txBody>
          <a:bodyPr/>
          <a:lstStyle/>
          <a:p>
            <a:r>
              <a:rPr lang="sk-SK" dirty="0"/>
              <a:t>A. BASIC INFORMATION </a:t>
            </a:r>
          </a:p>
        </p:txBody>
      </p:sp>
      <p:sp>
        <p:nvSpPr>
          <p:cNvPr id="9" name="AutoShape 2" descr="Graf odpovedí z Formulárov. Názov otázky: 4. Age: . Počet odpovedí: 59 odpovedí."/>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0" name="AutoShape 4" descr="Graf odpovedí z Formulárov. Názov otázky: 4. Age: . Počet odpovedí: 59 odpovedí."/>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graphicFrame>
        <p:nvGraphicFramePr>
          <p:cNvPr id="11" name="Graf 10"/>
          <p:cNvGraphicFramePr>
            <a:graphicFrameLocks/>
          </p:cNvGraphicFramePr>
          <p:nvPr>
            <p:extLst>
              <p:ext uri="{D42A27DB-BD31-4B8C-83A1-F6EECF244321}">
                <p14:modId xmlns:p14="http://schemas.microsoft.com/office/powerpoint/2010/main" val="1443350186"/>
              </p:ext>
            </p:extLst>
          </p:nvPr>
        </p:nvGraphicFramePr>
        <p:xfrm>
          <a:off x="1649256" y="1699944"/>
          <a:ext cx="8694604" cy="4007399"/>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Skupina 7">
            <a:extLst>
              <a:ext uri="{FF2B5EF4-FFF2-40B4-BE49-F238E27FC236}">
                <a16:creationId xmlns:a16="http://schemas.microsoft.com/office/drawing/2014/main" id="{7ED83DEF-0F0F-4E22-BBFC-27A3F61AF08E}"/>
              </a:ext>
            </a:extLst>
          </p:cNvPr>
          <p:cNvGrpSpPr/>
          <p:nvPr/>
        </p:nvGrpSpPr>
        <p:grpSpPr>
          <a:xfrm>
            <a:off x="-1" y="5901415"/>
            <a:ext cx="12176217" cy="873060"/>
            <a:chOff x="-1" y="5901415"/>
            <a:chExt cx="12176217" cy="873060"/>
          </a:xfrm>
        </p:grpSpPr>
        <p:sp>
          <p:nvSpPr>
            <p:cNvPr id="13" name="Obdĺžnik 12">
              <a:extLst>
                <a:ext uri="{FF2B5EF4-FFF2-40B4-BE49-F238E27FC236}">
                  <a16:creationId xmlns:a16="http://schemas.microsoft.com/office/drawing/2014/main" id="{70561B18-D6B8-4B94-AD74-0369CE81FC61}"/>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Obrázok 13">
              <a:extLst>
                <a:ext uri="{FF2B5EF4-FFF2-40B4-BE49-F238E27FC236}">
                  <a16:creationId xmlns:a16="http://schemas.microsoft.com/office/drawing/2014/main" id="{EE005845-6F0E-496E-B301-56A19A717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5" name="Obrázok 14">
              <a:extLst>
                <a:ext uri="{FF2B5EF4-FFF2-40B4-BE49-F238E27FC236}">
                  <a16:creationId xmlns:a16="http://schemas.microsoft.com/office/drawing/2014/main" id="{8ACCA525-99B4-4147-962C-DECAF9BD884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12" name="Rovná spojnica 11">
            <a:extLst>
              <a:ext uri="{FF2B5EF4-FFF2-40B4-BE49-F238E27FC236}">
                <a16:creationId xmlns:a16="http://schemas.microsoft.com/office/drawing/2014/main" id="{C0552672-20F1-4D73-888F-39D422E5CE8F}"/>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Obdĺžnik 3">
            <a:extLst>
              <a:ext uri="{FF2B5EF4-FFF2-40B4-BE49-F238E27FC236}">
                <a16:creationId xmlns:a16="http://schemas.microsoft.com/office/drawing/2014/main" id="{51D7164A-B8A4-4585-9D58-0D2C711B04D3}"/>
              </a:ext>
            </a:extLst>
          </p:cNvPr>
          <p:cNvSpPr/>
          <p:nvPr/>
        </p:nvSpPr>
        <p:spPr>
          <a:xfrm>
            <a:off x="920262" y="1184458"/>
            <a:ext cx="3110019" cy="461665"/>
          </a:xfrm>
          <a:prstGeom prst="rect">
            <a:avLst/>
          </a:prstGeom>
        </p:spPr>
        <p:txBody>
          <a:bodyPr wrap="none">
            <a:spAutoFit/>
          </a:bodyPr>
          <a:lstStyle/>
          <a:p>
            <a:r>
              <a:rPr lang="sk-SK" sz="2400" dirty="0" err="1"/>
              <a:t>Respondents</a:t>
            </a:r>
            <a:r>
              <a:rPr lang="sk-SK" sz="2400" dirty="0"/>
              <a:t>‘ </a:t>
            </a:r>
            <a:r>
              <a:rPr lang="sk-SK" sz="2400" dirty="0" err="1"/>
              <a:t>countries</a:t>
            </a:r>
            <a:endParaRPr lang="en-US" sz="2400" dirty="0"/>
          </a:p>
        </p:txBody>
      </p:sp>
      <p:sp>
        <p:nvSpPr>
          <p:cNvPr id="5" name="Obdĺžnik 4">
            <a:extLst>
              <a:ext uri="{FF2B5EF4-FFF2-40B4-BE49-F238E27FC236}">
                <a16:creationId xmlns:a16="http://schemas.microsoft.com/office/drawing/2014/main" id="{6648C011-FFDE-4C3C-A5E1-B4A33022A949}"/>
              </a:ext>
            </a:extLst>
          </p:cNvPr>
          <p:cNvSpPr/>
          <p:nvPr/>
        </p:nvSpPr>
        <p:spPr>
          <a:xfrm>
            <a:off x="4059865" y="5308619"/>
            <a:ext cx="399230" cy="218415"/>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lokTextu 5">
            <a:extLst>
              <a:ext uri="{FF2B5EF4-FFF2-40B4-BE49-F238E27FC236}">
                <a16:creationId xmlns:a16="http://schemas.microsoft.com/office/drawing/2014/main" id="{D9EF07DD-8906-45FD-9F0F-BFEAFD9E3F8E}"/>
              </a:ext>
            </a:extLst>
          </p:cNvPr>
          <p:cNvSpPr txBox="1"/>
          <p:nvPr/>
        </p:nvSpPr>
        <p:spPr>
          <a:xfrm>
            <a:off x="4459095" y="5242313"/>
            <a:ext cx="1368003" cy="307777"/>
          </a:xfrm>
          <a:prstGeom prst="rect">
            <a:avLst/>
          </a:prstGeom>
          <a:noFill/>
        </p:spPr>
        <p:txBody>
          <a:bodyPr wrap="none" rtlCol="0">
            <a:spAutoFit/>
          </a:bodyPr>
          <a:lstStyle/>
          <a:p>
            <a:r>
              <a:rPr lang="sk-SK" sz="1400" dirty="0" err="1"/>
              <a:t>European</a:t>
            </a:r>
            <a:r>
              <a:rPr lang="sk-SK" sz="1400" dirty="0"/>
              <a:t> </a:t>
            </a:r>
            <a:r>
              <a:rPr lang="sk-SK" sz="1400" dirty="0" err="1"/>
              <a:t>Union</a:t>
            </a:r>
            <a:endParaRPr lang="en-US" sz="1400" dirty="0"/>
          </a:p>
        </p:txBody>
      </p:sp>
      <p:sp>
        <p:nvSpPr>
          <p:cNvPr id="16" name="Obdĺžnik 15">
            <a:extLst>
              <a:ext uri="{FF2B5EF4-FFF2-40B4-BE49-F238E27FC236}">
                <a16:creationId xmlns:a16="http://schemas.microsoft.com/office/drawing/2014/main" id="{F794F263-FB6B-468A-9880-CFC8EB2602EE}"/>
              </a:ext>
            </a:extLst>
          </p:cNvPr>
          <p:cNvSpPr/>
          <p:nvPr/>
        </p:nvSpPr>
        <p:spPr>
          <a:xfrm>
            <a:off x="5906247" y="5308619"/>
            <a:ext cx="399230" cy="21841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kTextu 16">
            <a:extLst>
              <a:ext uri="{FF2B5EF4-FFF2-40B4-BE49-F238E27FC236}">
                <a16:creationId xmlns:a16="http://schemas.microsoft.com/office/drawing/2014/main" id="{71EDE05F-3800-44FC-A0A5-0A071F9B5B01}"/>
              </a:ext>
            </a:extLst>
          </p:cNvPr>
          <p:cNvSpPr txBox="1"/>
          <p:nvPr/>
        </p:nvSpPr>
        <p:spPr>
          <a:xfrm>
            <a:off x="6425831" y="5242313"/>
            <a:ext cx="1332481" cy="307777"/>
          </a:xfrm>
          <a:prstGeom prst="rect">
            <a:avLst/>
          </a:prstGeom>
          <a:noFill/>
        </p:spPr>
        <p:txBody>
          <a:bodyPr wrap="none" rtlCol="0">
            <a:spAutoFit/>
          </a:bodyPr>
          <a:lstStyle/>
          <a:p>
            <a:r>
              <a:rPr lang="sk-SK" sz="1400" dirty="0" err="1"/>
              <a:t>Other</a:t>
            </a:r>
            <a:r>
              <a:rPr lang="sk-SK" sz="1400" dirty="0"/>
              <a:t> </a:t>
            </a:r>
            <a:r>
              <a:rPr lang="sk-SK" sz="1400" dirty="0" err="1"/>
              <a:t>countries</a:t>
            </a:r>
            <a:endParaRPr lang="en-US" sz="1400" dirty="0"/>
          </a:p>
        </p:txBody>
      </p:sp>
    </p:spTree>
    <p:extLst>
      <p:ext uri="{BB962C8B-B14F-4D97-AF65-F5344CB8AC3E}">
        <p14:creationId xmlns:p14="http://schemas.microsoft.com/office/powerpoint/2010/main" val="34172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Graf odpovedí z Formulárov. Názov otázky: 4. Age: . Počet odpovedí: 59 odpovedí."/>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0" name="AutoShape 4" descr="Graf odpovedí z Formulárov. Názov otázky: 4. Age: . Počet odpovedí: 59 odpovedí."/>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graphicFrame>
        <p:nvGraphicFramePr>
          <p:cNvPr id="12" name="Graf 11"/>
          <p:cNvGraphicFramePr>
            <a:graphicFrameLocks/>
          </p:cNvGraphicFramePr>
          <p:nvPr>
            <p:extLst>
              <p:ext uri="{D42A27DB-BD31-4B8C-83A1-F6EECF244321}">
                <p14:modId xmlns:p14="http://schemas.microsoft.com/office/powerpoint/2010/main" val="2676521927"/>
              </p:ext>
            </p:extLst>
          </p:nvPr>
        </p:nvGraphicFramePr>
        <p:xfrm>
          <a:off x="2286000" y="1872595"/>
          <a:ext cx="6908800" cy="3775392"/>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Skupina 10">
            <a:extLst>
              <a:ext uri="{FF2B5EF4-FFF2-40B4-BE49-F238E27FC236}">
                <a16:creationId xmlns:a16="http://schemas.microsoft.com/office/drawing/2014/main" id="{5512B2AF-409A-42CF-A140-64AE29402CBF}"/>
              </a:ext>
            </a:extLst>
          </p:cNvPr>
          <p:cNvGrpSpPr/>
          <p:nvPr/>
        </p:nvGrpSpPr>
        <p:grpSpPr>
          <a:xfrm>
            <a:off x="-1" y="5901415"/>
            <a:ext cx="12176217" cy="873060"/>
            <a:chOff x="-1" y="5901415"/>
            <a:chExt cx="12176217" cy="873060"/>
          </a:xfrm>
        </p:grpSpPr>
        <p:sp>
          <p:nvSpPr>
            <p:cNvPr id="13" name="Obdĺžnik 12">
              <a:extLst>
                <a:ext uri="{FF2B5EF4-FFF2-40B4-BE49-F238E27FC236}">
                  <a16:creationId xmlns:a16="http://schemas.microsoft.com/office/drawing/2014/main" id="{53893847-51BE-4352-9F10-25D8949ED648}"/>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Obrázok 13">
              <a:extLst>
                <a:ext uri="{FF2B5EF4-FFF2-40B4-BE49-F238E27FC236}">
                  <a16:creationId xmlns:a16="http://schemas.microsoft.com/office/drawing/2014/main" id="{97A5E2F1-B49F-46A7-A6E1-6D8C16131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5" name="Obrázok 14">
              <a:extLst>
                <a:ext uri="{FF2B5EF4-FFF2-40B4-BE49-F238E27FC236}">
                  <a16:creationId xmlns:a16="http://schemas.microsoft.com/office/drawing/2014/main" id="{D82D3502-2355-4242-A40E-F8FB03AA15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6" name="Nadpis 1">
            <a:extLst>
              <a:ext uri="{FF2B5EF4-FFF2-40B4-BE49-F238E27FC236}">
                <a16:creationId xmlns:a16="http://schemas.microsoft.com/office/drawing/2014/main" id="{6E024544-F938-49E0-ABD7-D1E65C52284C}"/>
              </a:ext>
            </a:extLst>
          </p:cNvPr>
          <p:cNvSpPr>
            <a:spLocks noGrp="1"/>
          </p:cNvSpPr>
          <p:nvPr>
            <p:ph type="title"/>
          </p:nvPr>
        </p:nvSpPr>
        <p:spPr>
          <a:xfrm>
            <a:off x="920262" y="0"/>
            <a:ext cx="10515600" cy="1325563"/>
          </a:xfrm>
        </p:spPr>
        <p:txBody>
          <a:bodyPr/>
          <a:lstStyle/>
          <a:p>
            <a:r>
              <a:rPr lang="sk-SK" dirty="0"/>
              <a:t>A. BASIC INFORMATION </a:t>
            </a:r>
          </a:p>
        </p:txBody>
      </p:sp>
      <p:cxnSp>
        <p:nvCxnSpPr>
          <p:cNvPr id="17" name="Rovná spojnica 16">
            <a:extLst>
              <a:ext uri="{FF2B5EF4-FFF2-40B4-BE49-F238E27FC236}">
                <a16:creationId xmlns:a16="http://schemas.microsoft.com/office/drawing/2014/main" id="{4E521A0A-915B-4F78-B6A7-1E91C5298A64}"/>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Obdĺžnik 17">
            <a:extLst>
              <a:ext uri="{FF2B5EF4-FFF2-40B4-BE49-F238E27FC236}">
                <a16:creationId xmlns:a16="http://schemas.microsoft.com/office/drawing/2014/main" id="{E6C8DEE1-A75B-4F5D-96AD-454241C4CE08}"/>
              </a:ext>
            </a:extLst>
          </p:cNvPr>
          <p:cNvSpPr/>
          <p:nvPr/>
        </p:nvSpPr>
        <p:spPr>
          <a:xfrm>
            <a:off x="920262" y="1117326"/>
            <a:ext cx="3567964" cy="461665"/>
          </a:xfrm>
          <a:prstGeom prst="rect">
            <a:avLst/>
          </a:prstGeom>
        </p:spPr>
        <p:txBody>
          <a:bodyPr wrap="none">
            <a:spAutoFit/>
          </a:bodyPr>
          <a:lstStyle/>
          <a:p>
            <a:r>
              <a:rPr lang="sk-SK" sz="2400" dirty="0"/>
              <a:t> </a:t>
            </a:r>
            <a:r>
              <a:rPr lang="sk-SK" sz="2400" dirty="0" err="1"/>
              <a:t>Age</a:t>
            </a:r>
            <a:r>
              <a:rPr lang="sk-SK" sz="2400" dirty="0"/>
              <a:t> </a:t>
            </a:r>
            <a:r>
              <a:rPr lang="sk-SK" sz="2400" dirty="0" err="1"/>
              <a:t>groups</a:t>
            </a:r>
            <a:r>
              <a:rPr lang="sk-SK" sz="2400" dirty="0"/>
              <a:t> of </a:t>
            </a:r>
            <a:r>
              <a:rPr lang="sk-SK" sz="2400" dirty="0" err="1"/>
              <a:t>respondents</a:t>
            </a:r>
            <a:endParaRPr lang="en-US" sz="2400" dirty="0"/>
          </a:p>
        </p:txBody>
      </p:sp>
    </p:spTree>
    <p:extLst>
      <p:ext uri="{BB962C8B-B14F-4D97-AF65-F5344CB8AC3E}">
        <p14:creationId xmlns:p14="http://schemas.microsoft.com/office/powerpoint/2010/main" val="41278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Graf odpovedí z Formulárov. Názov otázky: 4. Age: . Počet odpovedí: 59 odpovedí."/>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0" name="AutoShape 4" descr="Graf odpovedí z Formulárov. Názov otázky: 4. Age: . Počet odpovedí: 59 odpovedí."/>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graphicFrame>
        <p:nvGraphicFramePr>
          <p:cNvPr id="8" name="Graf 7"/>
          <p:cNvGraphicFramePr>
            <a:graphicFrameLocks/>
          </p:cNvGraphicFramePr>
          <p:nvPr>
            <p:extLst>
              <p:ext uri="{D42A27DB-BD31-4B8C-83A1-F6EECF244321}">
                <p14:modId xmlns:p14="http://schemas.microsoft.com/office/powerpoint/2010/main" val="2392059951"/>
              </p:ext>
            </p:extLst>
          </p:nvPr>
        </p:nvGraphicFramePr>
        <p:xfrm>
          <a:off x="1773381" y="1413164"/>
          <a:ext cx="8728363" cy="42856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 10"/>
          <p:cNvGraphicFramePr>
            <a:graphicFrameLocks/>
          </p:cNvGraphicFramePr>
          <p:nvPr>
            <p:extLst>
              <p:ext uri="{D42A27DB-BD31-4B8C-83A1-F6EECF244321}">
                <p14:modId xmlns:p14="http://schemas.microsoft.com/office/powerpoint/2010/main" val="3056729965"/>
              </p:ext>
            </p:extLst>
          </p:nvPr>
        </p:nvGraphicFramePr>
        <p:xfrm>
          <a:off x="2523069" y="1528142"/>
          <a:ext cx="7501464" cy="440055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Skupina 11">
            <a:extLst>
              <a:ext uri="{FF2B5EF4-FFF2-40B4-BE49-F238E27FC236}">
                <a16:creationId xmlns:a16="http://schemas.microsoft.com/office/drawing/2014/main" id="{30C3589D-A99C-4C82-BD9C-3A4221AE4FD4}"/>
              </a:ext>
            </a:extLst>
          </p:cNvPr>
          <p:cNvGrpSpPr/>
          <p:nvPr/>
        </p:nvGrpSpPr>
        <p:grpSpPr>
          <a:xfrm>
            <a:off x="-1" y="5901415"/>
            <a:ext cx="12176217" cy="873060"/>
            <a:chOff x="-1" y="5901415"/>
            <a:chExt cx="12176217" cy="873060"/>
          </a:xfrm>
        </p:grpSpPr>
        <p:sp>
          <p:nvSpPr>
            <p:cNvPr id="13" name="Obdĺžnik 12">
              <a:extLst>
                <a:ext uri="{FF2B5EF4-FFF2-40B4-BE49-F238E27FC236}">
                  <a16:creationId xmlns:a16="http://schemas.microsoft.com/office/drawing/2014/main" id="{38F92E87-3900-443F-9104-69A64604E36F}"/>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Obrázok 13">
              <a:extLst>
                <a:ext uri="{FF2B5EF4-FFF2-40B4-BE49-F238E27FC236}">
                  <a16:creationId xmlns:a16="http://schemas.microsoft.com/office/drawing/2014/main" id="{FF871DBC-7796-4D84-B89D-572769720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5" name="Obrázok 14">
              <a:extLst>
                <a:ext uri="{FF2B5EF4-FFF2-40B4-BE49-F238E27FC236}">
                  <a16:creationId xmlns:a16="http://schemas.microsoft.com/office/drawing/2014/main" id="{A2E7E75D-42EE-49E1-9194-A9D305A0AC9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6" name="Nadpis 1">
            <a:extLst>
              <a:ext uri="{FF2B5EF4-FFF2-40B4-BE49-F238E27FC236}">
                <a16:creationId xmlns:a16="http://schemas.microsoft.com/office/drawing/2014/main" id="{F5D5CF24-2D60-4655-839D-C5F87B2109CE}"/>
              </a:ext>
            </a:extLst>
          </p:cNvPr>
          <p:cNvSpPr>
            <a:spLocks noGrp="1"/>
          </p:cNvSpPr>
          <p:nvPr>
            <p:ph type="title"/>
          </p:nvPr>
        </p:nvSpPr>
        <p:spPr>
          <a:xfrm>
            <a:off x="920262" y="0"/>
            <a:ext cx="10515600" cy="1325563"/>
          </a:xfrm>
        </p:spPr>
        <p:txBody>
          <a:bodyPr/>
          <a:lstStyle/>
          <a:p>
            <a:r>
              <a:rPr lang="sk-SK" dirty="0"/>
              <a:t>A. BASIC INFORMATION </a:t>
            </a:r>
          </a:p>
        </p:txBody>
      </p:sp>
      <p:cxnSp>
        <p:nvCxnSpPr>
          <p:cNvPr id="17" name="Rovná spojnica 16">
            <a:extLst>
              <a:ext uri="{FF2B5EF4-FFF2-40B4-BE49-F238E27FC236}">
                <a16:creationId xmlns:a16="http://schemas.microsoft.com/office/drawing/2014/main" id="{A458DE5F-8B16-4792-8331-B00CBF9FA63E}"/>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Obdĺžnik 17">
            <a:extLst>
              <a:ext uri="{FF2B5EF4-FFF2-40B4-BE49-F238E27FC236}">
                <a16:creationId xmlns:a16="http://schemas.microsoft.com/office/drawing/2014/main" id="{288F51C4-AB85-488F-B6E6-6F312CCEC74A}"/>
              </a:ext>
            </a:extLst>
          </p:cNvPr>
          <p:cNvSpPr/>
          <p:nvPr/>
        </p:nvSpPr>
        <p:spPr>
          <a:xfrm>
            <a:off x="920262" y="1117326"/>
            <a:ext cx="1682192" cy="461665"/>
          </a:xfrm>
          <a:prstGeom prst="rect">
            <a:avLst/>
          </a:prstGeom>
        </p:spPr>
        <p:txBody>
          <a:bodyPr wrap="none">
            <a:spAutoFit/>
          </a:bodyPr>
          <a:lstStyle/>
          <a:p>
            <a:r>
              <a:rPr lang="sk-SK" sz="2400" dirty="0"/>
              <a:t> </a:t>
            </a:r>
            <a:r>
              <a:rPr lang="sk-SK" sz="2400" dirty="0" err="1"/>
              <a:t>Occupation</a:t>
            </a:r>
            <a:endParaRPr lang="en-US" sz="2400" dirty="0"/>
          </a:p>
        </p:txBody>
      </p:sp>
    </p:spTree>
    <p:extLst>
      <p:ext uri="{BB962C8B-B14F-4D97-AF65-F5344CB8AC3E}">
        <p14:creationId xmlns:p14="http://schemas.microsoft.com/office/powerpoint/2010/main" val="409396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 7"/>
          <p:cNvGraphicFramePr>
            <a:graphicFrameLocks/>
          </p:cNvGraphicFramePr>
          <p:nvPr>
            <p:extLst>
              <p:ext uri="{D42A27DB-BD31-4B8C-83A1-F6EECF244321}">
                <p14:modId xmlns:p14="http://schemas.microsoft.com/office/powerpoint/2010/main" val="2712903720"/>
              </p:ext>
            </p:extLst>
          </p:nvPr>
        </p:nvGraphicFramePr>
        <p:xfrm>
          <a:off x="1773381" y="1413164"/>
          <a:ext cx="8728363" cy="42856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 10"/>
          <p:cNvGraphicFramePr>
            <a:graphicFrameLocks/>
          </p:cNvGraphicFramePr>
          <p:nvPr>
            <p:extLst>
              <p:ext uri="{D42A27DB-BD31-4B8C-83A1-F6EECF244321}">
                <p14:modId xmlns:p14="http://schemas.microsoft.com/office/powerpoint/2010/main" val="4247541563"/>
              </p:ext>
            </p:extLst>
          </p:nvPr>
        </p:nvGraphicFramePr>
        <p:xfrm>
          <a:off x="1385455" y="1413164"/>
          <a:ext cx="8876145" cy="4414981"/>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Skupina 11">
            <a:extLst>
              <a:ext uri="{FF2B5EF4-FFF2-40B4-BE49-F238E27FC236}">
                <a16:creationId xmlns:a16="http://schemas.microsoft.com/office/drawing/2014/main" id="{268E69F3-337A-4F34-B8A6-7AA4E5968307}"/>
              </a:ext>
            </a:extLst>
          </p:cNvPr>
          <p:cNvGrpSpPr/>
          <p:nvPr/>
        </p:nvGrpSpPr>
        <p:grpSpPr>
          <a:xfrm>
            <a:off x="-1" y="5901415"/>
            <a:ext cx="12176217" cy="873060"/>
            <a:chOff x="-1" y="5901415"/>
            <a:chExt cx="12176217" cy="873060"/>
          </a:xfrm>
        </p:grpSpPr>
        <p:sp>
          <p:nvSpPr>
            <p:cNvPr id="13" name="Obdĺžnik 12">
              <a:extLst>
                <a:ext uri="{FF2B5EF4-FFF2-40B4-BE49-F238E27FC236}">
                  <a16:creationId xmlns:a16="http://schemas.microsoft.com/office/drawing/2014/main" id="{338AE235-C664-47BD-B87F-F2FDF8A28D70}"/>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Obrázok 13">
              <a:extLst>
                <a:ext uri="{FF2B5EF4-FFF2-40B4-BE49-F238E27FC236}">
                  <a16:creationId xmlns:a16="http://schemas.microsoft.com/office/drawing/2014/main" id="{0C34C7F5-B218-4394-AA0D-787A00A74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5" name="Obrázok 14">
              <a:extLst>
                <a:ext uri="{FF2B5EF4-FFF2-40B4-BE49-F238E27FC236}">
                  <a16:creationId xmlns:a16="http://schemas.microsoft.com/office/drawing/2014/main" id="{E5C560FD-85B6-46C5-87E9-0ABB97BBAF6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6" name="Nadpis 1">
            <a:extLst>
              <a:ext uri="{FF2B5EF4-FFF2-40B4-BE49-F238E27FC236}">
                <a16:creationId xmlns:a16="http://schemas.microsoft.com/office/drawing/2014/main" id="{0A3EC304-7714-45D1-9786-A92215A65B35}"/>
              </a:ext>
            </a:extLst>
          </p:cNvPr>
          <p:cNvSpPr>
            <a:spLocks noGrp="1"/>
          </p:cNvSpPr>
          <p:nvPr>
            <p:ph type="title"/>
          </p:nvPr>
        </p:nvSpPr>
        <p:spPr>
          <a:xfrm>
            <a:off x="920262" y="0"/>
            <a:ext cx="10515600" cy="1325563"/>
          </a:xfrm>
        </p:spPr>
        <p:txBody>
          <a:bodyPr/>
          <a:lstStyle/>
          <a:p>
            <a:r>
              <a:rPr lang="sk-SK" dirty="0"/>
              <a:t>A. BASIC INFORMATION </a:t>
            </a:r>
          </a:p>
        </p:txBody>
      </p:sp>
      <p:cxnSp>
        <p:nvCxnSpPr>
          <p:cNvPr id="17" name="Rovná spojnica 16">
            <a:extLst>
              <a:ext uri="{FF2B5EF4-FFF2-40B4-BE49-F238E27FC236}">
                <a16:creationId xmlns:a16="http://schemas.microsoft.com/office/drawing/2014/main" id="{2280B519-3C14-4A97-B3B0-18CD1135E788}"/>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Obdĺžnik 17">
            <a:extLst>
              <a:ext uri="{FF2B5EF4-FFF2-40B4-BE49-F238E27FC236}">
                <a16:creationId xmlns:a16="http://schemas.microsoft.com/office/drawing/2014/main" id="{C228A52D-7D04-4723-ACDE-0B755E64E4CD}"/>
              </a:ext>
            </a:extLst>
          </p:cNvPr>
          <p:cNvSpPr/>
          <p:nvPr/>
        </p:nvSpPr>
        <p:spPr>
          <a:xfrm>
            <a:off x="920262" y="1117326"/>
            <a:ext cx="2141997" cy="461665"/>
          </a:xfrm>
          <a:prstGeom prst="rect">
            <a:avLst/>
          </a:prstGeom>
        </p:spPr>
        <p:txBody>
          <a:bodyPr wrap="none">
            <a:spAutoFit/>
          </a:bodyPr>
          <a:lstStyle/>
          <a:p>
            <a:r>
              <a:rPr lang="sk-SK" sz="2400" dirty="0"/>
              <a:t> </a:t>
            </a:r>
            <a:r>
              <a:rPr lang="sk-SK" sz="2400" dirty="0" err="1"/>
              <a:t>Working</a:t>
            </a:r>
            <a:r>
              <a:rPr lang="sk-SK" sz="2400" dirty="0"/>
              <a:t> </a:t>
            </a:r>
            <a:r>
              <a:rPr lang="sk-SK" sz="2400" dirty="0" err="1"/>
              <a:t>sector</a:t>
            </a:r>
            <a:endParaRPr lang="en-US" sz="2400" dirty="0"/>
          </a:p>
        </p:txBody>
      </p:sp>
    </p:spTree>
    <p:extLst>
      <p:ext uri="{BB962C8B-B14F-4D97-AF65-F5344CB8AC3E}">
        <p14:creationId xmlns:p14="http://schemas.microsoft.com/office/powerpoint/2010/main" val="1698212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Graf odpovedí z Formulárov. Názov otázky: 4. Age: . Počet odpovedí: 59 odpovedí."/>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0" name="AutoShape 4" descr="Graf odpovedí z Formulárov. Názov otázky: 4. Age: . Počet odpovedí: 59 odpovedí."/>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graphicFrame>
        <p:nvGraphicFramePr>
          <p:cNvPr id="8" name="Graf 7"/>
          <p:cNvGraphicFramePr>
            <a:graphicFrameLocks/>
          </p:cNvGraphicFramePr>
          <p:nvPr>
            <p:extLst>
              <p:ext uri="{D42A27DB-BD31-4B8C-83A1-F6EECF244321}">
                <p14:modId xmlns:p14="http://schemas.microsoft.com/office/powerpoint/2010/main" val="2712903720"/>
              </p:ext>
            </p:extLst>
          </p:nvPr>
        </p:nvGraphicFramePr>
        <p:xfrm>
          <a:off x="1773381" y="1413164"/>
          <a:ext cx="8728363" cy="42856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af 13"/>
          <p:cNvGraphicFramePr>
            <a:graphicFrameLocks/>
          </p:cNvGraphicFramePr>
          <p:nvPr>
            <p:extLst>
              <p:ext uri="{D42A27DB-BD31-4B8C-83A1-F6EECF244321}">
                <p14:modId xmlns:p14="http://schemas.microsoft.com/office/powerpoint/2010/main" val="2942030087"/>
              </p:ext>
            </p:extLst>
          </p:nvPr>
        </p:nvGraphicFramePr>
        <p:xfrm>
          <a:off x="1542473" y="1364434"/>
          <a:ext cx="9494982" cy="4498109"/>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Skupina 10">
            <a:extLst>
              <a:ext uri="{FF2B5EF4-FFF2-40B4-BE49-F238E27FC236}">
                <a16:creationId xmlns:a16="http://schemas.microsoft.com/office/drawing/2014/main" id="{B5E45589-50A0-4E19-BAFC-525B347F2267}"/>
              </a:ext>
            </a:extLst>
          </p:cNvPr>
          <p:cNvGrpSpPr/>
          <p:nvPr/>
        </p:nvGrpSpPr>
        <p:grpSpPr>
          <a:xfrm>
            <a:off x="-1" y="5901415"/>
            <a:ext cx="12176217" cy="873060"/>
            <a:chOff x="-1" y="5901415"/>
            <a:chExt cx="12176217" cy="873060"/>
          </a:xfrm>
        </p:grpSpPr>
        <p:sp>
          <p:nvSpPr>
            <p:cNvPr id="12" name="Obdĺžnik 11">
              <a:extLst>
                <a:ext uri="{FF2B5EF4-FFF2-40B4-BE49-F238E27FC236}">
                  <a16:creationId xmlns:a16="http://schemas.microsoft.com/office/drawing/2014/main" id="{7ADDAF2D-1BE3-453F-A167-14702FDA0B31}"/>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Obrázok 12">
              <a:extLst>
                <a:ext uri="{FF2B5EF4-FFF2-40B4-BE49-F238E27FC236}">
                  <a16:creationId xmlns:a16="http://schemas.microsoft.com/office/drawing/2014/main" id="{533A41B0-CF0E-425E-B2CF-CF401E53E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5" name="Obrázok 14">
              <a:extLst>
                <a:ext uri="{FF2B5EF4-FFF2-40B4-BE49-F238E27FC236}">
                  <a16:creationId xmlns:a16="http://schemas.microsoft.com/office/drawing/2014/main" id="{878E1C45-3614-40D0-BA6E-1F155F16484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6" name="Nadpis 1">
            <a:extLst>
              <a:ext uri="{FF2B5EF4-FFF2-40B4-BE49-F238E27FC236}">
                <a16:creationId xmlns:a16="http://schemas.microsoft.com/office/drawing/2014/main" id="{00127676-8341-4C67-9EA4-892B44C7132D}"/>
              </a:ext>
            </a:extLst>
          </p:cNvPr>
          <p:cNvSpPr>
            <a:spLocks noGrp="1"/>
          </p:cNvSpPr>
          <p:nvPr>
            <p:ph type="title"/>
          </p:nvPr>
        </p:nvSpPr>
        <p:spPr>
          <a:xfrm>
            <a:off x="920262" y="0"/>
            <a:ext cx="10515600" cy="1325563"/>
          </a:xfrm>
        </p:spPr>
        <p:txBody>
          <a:bodyPr/>
          <a:lstStyle/>
          <a:p>
            <a:r>
              <a:rPr lang="sk-SK" dirty="0"/>
              <a:t>A. BASIC INFORMATION </a:t>
            </a:r>
          </a:p>
        </p:txBody>
      </p:sp>
      <p:cxnSp>
        <p:nvCxnSpPr>
          <p:cNvPr id="17" name="Rovná spojnica 16">
            <a:extLst>
              <a:ext uri="{FF2B5EF4-FFF2-40B4-BE49-F238E27FC236}">
                <a16:creationId xmlns:a16="http://schemas.microsoft.com/office/drawing/2014/main" id="{97C0C952-81A7-4391-874C-601CC9B382AB}"/>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Obdĺžnik 17">
            <a:extLst>
              <a:ext uri="{FF2B5EF4-FFF2-40B4-BE49-F238E27FC236}">
                <a16:creationId xmlns:a16="http://schemas.microsoft.com/office/drawing/2014/main" id="{3CFA7669-E9E1-43EB-9F3C-55397E1C2B57}"/>
              </a:ext>
            </a:extLst>
          </p:cNvPr>
          <p:cNvSpPr/>
          <p:nvPr/>
        </p:nvSpPr>
        <p:spPr>
          <a:xfrm>
            <a:off x="920262" y="1117326"/>
            <a:ext cx="2032801" cy="461665"/>
          </a:xfrm>
          <a:prstGeom prst="rect">
            <a:avLst/>
          </a:prstGeom>
        </p:spPr>
        <p:txBody>
          <a:bodyPr wrap="none">
            <a:spAutoFit/>
          </a:bodyPr>
          <a:lstStyle/>
          <a:p>
            <a:r>
              <a:rPr lang="sk-SK" sz="2400" dirty="0"/>
              <a:t> </a:t>
            </a:r>
            <a:r>
              <a:rPr lang="sk-SK" sz="2400" dirty="0" err="1"/>
              <a:t>Working</a:t>
            </a:r>
            <a:r>
              <a:rPr lang="sk-SK" sz="2400" dirty="0"/>
              <a:t> </a:t>
            </a:r>
            <a:r>
              <a:rPr lang="sk-SK" sz="2400" dirty="0" err="1"/>
              <a:t>place</a:t>
            </a:r>
            <a:endParaRPr lang="en-US" sz="2400" dirty="0"/>
          </a:p>
        </p:txBody>
      </p:sp>
    </p:spTree>
    <p:extLst>
      <p:ext uri="{BB962C8B-B14F-4D97-AF65-F5344CB8AC3E}">
        <p14:creationId xmlns:p14="http://schemas.microsoft.com/office/powerpoint/2010/main" val="1757833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Graf odpovedí z Formulárov. Názov otázky: 4. Age: . Počet odpovedí: 59 odpovedí."/>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0" name="AutoShape 4" descr="Graf odpovedí z Formulárov. Názov otázky: 4. Age: . Počet odpovedí: 59 odpovedí."/>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graphicFrame>
        <p:nvGraphicFramePr>
          <p:cNvPr id="8" name="Graf 7"/>
          <p:cNvGraphicFramePr>
            <a:graphicFrameLocks/>
          </p:cNvGraphicFramePr>
          <p:nvPr>
            <p:extLst>
              <p:ext uri="{D42A27DB-BD31-4B8C-83A1-F6EECF244321}">
                <p14:modId xmlns:p14="http://schemas.microsoft.com/office/powerpoint/2010/main" val="2712903720"/>
              </p:ext>
            </p:extLst>
          </p:nvPr>
        </p:nvGraphicFramePr>
        <p:xfrm>
          <a:off x="1773381" y="1413164"/>
          <a:ext cx="8728363" cy="42856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f 11"/>
          <p:cNvGraphicFramePr>
            <a:graphicFrameLocks/>
          </p:cNvGraphicFramePr>
          <p:nvPr>
            <p:extLst>
              <p:ext uri="{D42A27DB-BD31-4B8C-83A1-F6EECF244321}">
                <p14:modId xmlns:p14="http://schemas.microsoft.com/office/powerpoint/2010/main" val="2339067659"/>
              </p:ext>
            </p:extLst>
          </p:nvPr>
        </p:nvGraphicFramePr>
        <p:xfrm>
          <a:off x="1500987" y="1578991"/>
          <a:ext cx="9623995" cy="4313382"/>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Skupina 10">
            <a:extLst>
              <a:ext uri="{FF2B5EF4-FFF2-40B4-BE49-F238E27FC236}">
                <a16:creationId xmlns:a16="http://schemas.microsoft.com/office/drawing/2014/main" id="{C9F33C3A-94B9-43FC-ABC4-FBA22E68CC29}"/>
              </a:ext>
            </a:extLst>
          </p:cNvPr>
          <p:cNvGrpSpPr/>
          <p:nvPr/>
        </p:nvGrpSpPr>
        <p:grpSpPr>
          <a:xfrm>
            <a:off x="-1" y="5901415"/>
            <a:ext cx="12176217" cy="873060"/>
            <a:chOff x="-1" y="5901415"/>
            <a:chExt cx="12176217" cy="873060"/>
          </a:xfrm>
        </p:grpSpPr>
        <p:sp>
          <p:nvSpPr>
            <p:cNvPr id="13" name="Obdĺžnik 12">
              <a:extLst>
                <a:ext uri="{FF2B5EF4-FFF2-40B4-BE49-F238E27FC236}">
                  <a16:creationId xmlns:a16="http://schemas.microsoft.com/office/drawing/2014/main" id="{8BDCB8EE-6E8F-4DFA-BA05-CB42F0851F11}"/>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Obrázok 13">
              <a:extLst>
                <a:ext uri="{FF2B5EF4-FFF2-40B4-BE49-F238E27FC236}">
                  <a16:creationId xmlns:a16="http://schemas.microsoft.com/office/drawing/2014/main" id="{652E642C-BD43-4F84-B5E9-4D93CE410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5" name="Obrázok 14">
              <a:extLst>
                <a:ext uri="{FF2B5EF4-FFF2-40B4-BE49-F238E27FC236}">
                  <a16:creationId xmlns:a16="http://schemas.microsoft.com/office/drawing/2014/main" id="{142E4D90-B03C-4ECE-A6ED-7C9943C87BF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6" name="Nadpis 1">
            <a:extLst>
              <a:ext uri="{FF2B5EF4-FFF2-40B4-BE49-F238E27FC236}">
                <a16:creationId xmlns:a16="http://schemas.microsoft.com/office/drawing/2014/main" id="{942FD9A5-0909-40B3-A7FD-5F5027AE1D7D}"/>
              </a:ext>
            </a:extLst>
          </p:cNvPr>
          <p:cNvSpPr txBox="1">
            <a:spLocks/>
          </p:cNvSpPr>
          <p:nvPr/>
        </p:nvSpPr>
        <p:spPr>
          <a:xfrm>
            <a:off x="920262"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dirty="0"/>
              <a:t>A. BASIC INFORMATION </a:t>
            </a:r>
          </a:p>
        </p:txBody>
      </p:sp>
      <p:cxnSp>
        <p:nvCxnSpPr>
          <p:cNvPr id="17" name="Rovná spojnica 16">
            <a:extLst>
              <a:ext uri="{FF2B5EF4-FFF2-40B4-BE49-F238E27FC236}">
                <a16:creationId xmlns:a16="http://schemas.microsoft.com/office/drawing/2014/main" id="{BBC42B56-337C-4D8D-B8C0-B600D9790E49}"/>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Obdĺžnik 17">
            <a:extLst>
              <a:ext uri="{FF2B5EF4-FFF2-40B4-BE49-F238E27FC236}">
                <a16:creationId xmlns:a16="http://schemas.microsoft.com/office/drawing/2014/main" id="{48E9C436-A06A-428E-9D77-C348799B6EEF}"/>
              </a:ext>
            </a:extLst>
          </p:cNvPr>
          <p:cNvSpPr/>
          <p:nvPr/>
        </p:nvSpPr>
        <p:spPr>
          <a:xfrm>
            <a:off x="920262" y="1117326"/>
            <a:ext cx="2946704" cy="461665"/>
          </a:xfrm>
          <a:prstGeom prst="rect">
            <a:avLst/>
          </a:prstGeom>
        </p:spPr>
        <p:txBody>
          <a:bodyPr wrap="none">
            <a:spAutoFit/>
          </a:bodyPr>
          <a:lstStyle/>
          <a:p>
            <a:r>
              <a:rPr lang="sk-SK" sz="2400" dirty="0" err="1"/>
              <a:t>Field</a:t>
            </a:r>
            <a:r>
              <a:rPr lang="sk-SK" sz="2400" dirty="0"/>
              <a:t> of </a:t>
            </a:r>
            <a:r>
              <a:rPr lang="sk-SK" sz="2400" dirty="0" err="1"/>
              <a:t>work</a:t>
            </a:r>
            <a:r>
              <a:rPr lang="sk-SK" sz="2400" dirty="0"/>
              <a:t> / </a:t>
            </a:r>
            <a:r>
              <a:rPr lang="sk-SK" sz="2400" dirty="0" err="1"/>
              <a:t>studies</a:t>
            </a:r>
            <a:endParaRPr lang="en-US" sz="2400" dirty="0"/>
          </a:p>
        </p:txBody>
      </p:sp>
    </p:spTree>
    <p:extLst>
      <p:ext uri="{BB962C8B-B14F-4D97-AF65-F5344CB8AC3E}">
        <p14:creationId xmlns:p14="http://schemas.microsoft.com/office/powerpoint/2010/main" val="8307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Graf odpovedí z Formulárov. Názov otázky: 4. Age: . Počet odpovedí: 59 odpovedí."/>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0" name="AutoShape 4" descr="Graf odpovedí z Formulárov. Názov otázky: 4. Age: . Počet odpovedí: 59 odpovedí."/>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graphicFrame>
        <p:nvGraphicFramePr>
          <p:cNvPr id="8" name="Graf 7"/>
          <p:cNvGraphicFramePr>
            <a:graphicFrameLocks/>
          </p:cNvGraphicFramePr>
          <p:nvPr>
            <p:extLst>
              <p:ext uri="{D42A27DB-BD31-4B8C-83A1-F6EECF244321}">
                <p14:modId xmlns:p14="http://schemas.microsoft.com/office/powerpoint/2010/main" val="2712903720"/>
              </p:ext>
            </p:extLst>
          </p:nvPr>
        </p:nvGraphicFramePr>
        <p:xfrm>
          <a:off x="1773381" y="1413164"/>
          <a:ext cx="8728363" cy="42856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 10"/>
          <p:cNvGraphicFramePr>
            <a:graphicFrameLocks/>
          </p:cNvGraphicFramePr>
          <p:nvPr>
            <p:extLst>
              <p:ext uri="{D42A27DB-BD31-4B8C-83A1-F6EECF244321}">
                <p14:modId xmlns:p14="http://schemas.microsoft.com/office/powerpoint/2010/main" val="1552203012"/>
              </p:ext>
            </p:extLst>
          </p:nvPr>
        </p:nvGraphicFramePr>
        <p:xfrm>
          <a:off x="1277993" y="1535515"/>
          <a:ext cx="9993745" cy="4341091"/>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Skupina 11">
            <a:extLst>
              <a:ext uri="{FF2B5EF4-FFF2-40B4-BE49-F238E27FC236}">
                <a16:creationId xmlns:a16="http://schemas.microsoft.com/office/drawing/2014/main" id="{24D1C087-D967-4F53-B8F6-74BE3E832F27}"/>
              </a:ext>
            </a:extLst>
          </p:cNvPr>
          <p:cNvGrpSpPr/>
          <p:nvPr/>
        </p:nvGrpSpPr>
        <p:grpSpPr>
          <a:xfrm>
            <a:off x="-1" y="5901415"/>
            <a:ext cx="12176217" cy="873060"/>
            <a:chOff x="-1" y="5901415"/>
            <a:chExt cx="12176217" cy="873060"/>
          </a:xfrm>
        </p:grpSpPr>
        <p:sp>
          <p:nvSpPr>
            <p:cNvPr id="13" name="Obdĺžnik 12">
              <a:extLst>
                <a:ext uri="{FF2B5EF4-FFF2-40B4-BE49-F238E27FC236}">
                  <a16:creationId xmlns:a16="http://schemas.microsoft.com/office/drawing/2014/main" id="{808B5835-ACB2-42CC-86A7-A52735370004}"/>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Obrázok 13">
              <a:extLst>
                <a:ext uri="{FF2B5EF4-FFF2-40B4-BE49-F238E27FC236}">
                  <a16:creationId xmlns:a16="http://schemas.microsoft.com/office/drawing/2014/main" id="{94C6E4ED-1A97-4735-83E6-55F6DA245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5" name="Obrázok 14">
              <a:extLst>
                <a:ext uri="{FF2B5EF4-FFF2-40B4-BE49-F238E27FC236}">
                  <a16:creationId xmlns:a16="http://schemas.microsoft.com/office/drawing/2014/main" id="{3764A166-0822-4512-A13E-4DD8B35ED6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6" name="Nadpis 1">
            <a:extLst>
              <a:ext uri="{FF2B5EF4-FFF2-40B4-BE49-F238E27FC236}">
                <a16:creationId xmlns:a16="http://schemas.microsoft.com/office/drawing/2014/main" id="{BB327D3D-8120-4EDD-8161-1451B96E4EFD}"/>
              </a:ext>
            </a:extLst>
          </p:cNvPr>
          <p:cNvSpPr txBox="1">
            <a:spLocks/>
          </p:cNvSpPr>
          <p:nvPr/>
        </p:nvSpPr>
        <p:spPr>
          <a:xfrm>
            <a:off x="920262"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dirty="0"/>
              <a:t>A. BASIC INFORMATION </a:t>
            </a:r>
          </a:p>
        </p:txBody>
      </p:sp>
      <p:cxnSp>
        <p:nvCxnSpPr>
          <p:cNvPr id="17" name="Rovná spojnica 16">
            <a:extLst>
              <a:ext uri="{FF2B5EF4-FFF2-40B4-BE49-F238E27FC236}">
                <a16:creationId xmlns:a16="http://schemas.microsoft.com/office/drawing/2014/main" id="{47B27BF4-846C-47A5-89C6-51CBD0DB2C0A}"/>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Obdĺžnik 17">
            <a:extLst>
              <a:ext uri="{FF2B5EF4-FFF2-40B4-BE49-F238E27FC236}">
                <a16:creationId xmlns:a16="http://schemas.microsoft.com/office/drawing/2014/main" id="{73D1FA6B-B616-49E6-865A-8A264641683B}"/>
              </a:ext>
            </a:extLst>
          </p:cNvPr>
          <p:cNvSpPr/>
          <p:nvPr/>
        </p:nvSpPr>
        <p:spPr>
          <a:xfrm>
            <a:off x="920262" y="1117326"/>
            <a:ext cx="2849883" cy="461665"/>
          </a:xfrm>
          <a:prstGeom prst="rect">
            <a:avLst/>
          </a:prstGeom>
        </p:spPr>
        <p:txBody>
          <a:bodyPr wrap="none">
            <a:spAutoFit/>
          </a:bodyPr>
          <a:lstStyle/>
          <a:p>
            <a:r>
              <a:rPr lang="sk-SK" sz="2400" dirty="0" err="1"/>
              <a:t>Where</a:t>
            </a:r>
            <a:r>
              <a:rPr lang="sk-SK" sz="2400" dirty="0"/>
              <a:t> are </a:t>
            </a:r>
            <a:r>
              <a:rPr lang="sk-SK" sz="2400" dirty="0" err="1"/>
              <a:t>you</a:t>
            </a:r>
            <a:r>
              <a:rPr lang="sk-SK" sz="2400" dirty="0"/>
              <a:t> </a:t>
            </a:r>
            <a:r>
              <a:rPr lang="sk-SK" sz="2400" dirty="0" err="1"/>
              <a:t>from</a:t>
            </a:r>
            <a:r>
              <a:rPr lang="sk-SK" sz="2400" dirty="0"/>
              <a:t>?</a:t>
            </a:r>
            <a:endParaRPr lang="en-US" sz="2400" dirty="0"/>
          </a:p>
        </p:txBody>
      </p:sp>
    </p:spTree>
    <p:extLst>
      <p:ext uri="{BB962C8B-B14F-4D97-AF65-F5344CB8AC3E}">
        <p14:creationId xmlns:p14="http://schemas.microsoft.com/office/powerpoint/2010/main" val="816246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Graf odpovedí z Formulárov. Názov otázky: 4. Age: . Počet odpovedí: 59 odpovedí."/>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0" name="AutoShape 4" descr="Graf odpovedí z Formulárov. Názov otázky: 4. Age: . Počet odpovedí: 59 odpovedí."/>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graphicFrame>
        <p:nvGraphicFramePr>
          <p:cNvPr id="8" name="Graf 7"/>
          <p:cNvGraphicFramePr>
            <a:graphicFrameLocks/>
          </p:cNvGraphicFramePr>
          <p:nvPr>
            <p:extLst>
              <p:ext uri="{D42A27DB-BD31-4B8C-83A1-F6EECF244321}">
                <p14:modId xmlns:p14="http://schemas.microsoft.com/office/powerpoint/2010/main" val="2712903720"/>
              </p:ext>
            </p:extLst>
          </p:nvPr>
        </p:nvGraphicFramePr>
        <p:xfrm>
          <a:off x="1773381" y="1413164"/>
          <a:ext cx="8728363" cy="42856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f 11"/>
          <p:cNvGraphicFramePr>
            <a:graphicFrameLocks/>
          </p:cNvGraphicFramePr>
          <p:nvPr>
            <p:extLst>
              <p:ext uri="{D42A27DB-BD31-4B8C-83A1-F6EECF244321}">
                <p14:modId xmlns:p14="http://schemas.microsoft.com/office/powerpoint/2010/main" val="2366718100"/>
              </p:ext>
            </p:extLst>
          </p:nvPr>
        </p:nvGraphicFramePr>
        <p:xfrm>
          <a:off x="1105665" y="1514615"/>
          <a:ext cx="9980670" cy="4460643"/>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Skupina 10">
            <a:extLst>
              <a:ext uri="{FF2B5EF4-FFF2-40B4-BE49-F238E27FC236}">
                <a16:creationId xmlns:a16="http://schemas.microsoft.com/office/drawing/2014/main" id="{345C7042-86EC-44BC-9EB6-788C4B6DCA3E}"/>
              </a:ext>
            </a:extLst>
          </p:cNvPr>
          <p:cNvGrpSpPr/>
          <p:nvPr/>
        </p:nvGrpSpPr>
        <p:grpSpPr>
          <a:xfrm>
            <a:off x="-1" y="5901415"/>
            <a:ext cx="12176217" cy="873060"/>
            <a:chOff x="-1" y="5901415"/>
            <a:chExt cx="12176217" cy="873060"/>
          </a:xfrm>
        </p:grpSpPr>
        <p:sp>
          <p:nvSpPr>
            <p:cNvPr id="13" name="Obdĺžnik 12">
              <a:extLst>
                <a:ext uri="{FF2B5EF4-FFF2-40B4-BE49-F238E27FC236}">
                  <a16:creationId xmlns:a16="http://schemas.microsoft.com/office/drawing/2014/main" id="{DA3AF1CD-E193-4B47-BA70-E7A95A70D75E}"/>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Obrázok 13">
              <a:extLst>
                <a:ext uri="{FF2B5EF4-FFF2-40B4-BE49-F238E27FC236}">
                  <a16:creationId xmlns:a16="http://schemas.microsoft.com/office/drawing/2014/main" id="{03481A9E-6830-4684-8B46-F75FB1854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5" name="Obrázok 14">
              <a:extLst>
                <a:ext uri="{FF2B5EF4-FFF2-40B4-BE49-F238E27FC236}">
                  <a16:creationId xmlns:a16="http://schemas.microsoft.com/office/drawing/2014/main" id="{50AAD24F-5DFA-460D-B920-513034E8F04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6" name="Nadpis 1">
            <a:extLst>
              <a:ext uri="{FF2B5EF4-FFF2-40B4-BE49-F238E27FC236}">
                <a16:creationId xmlns:a16="http://schemas.microsoft.com/office/drawing/2014/main" id="{3928B6EF-B9CB-4DE6-AA62-335E788DF1FC}"/>
              </a:ext>
            </a:extLst>
          </p:cNvPr>
          <p:cNvSpPr txBox="1">
            <a:spLocks/>
          </p:cNvSpPr>
          <p:nvPr/>
        </p:nvSpPr>
        <p:spPr>
          <a:xfrm>
            <a:off x="920262"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dirty="0"/>
              <a:t>A. BASIC INFORMATION </a:t>
            </a:r>
          </a:p>
        </p:txBody>
      </p:sp>
      <p:cxnSp>
        <p:nvCxnSpPr>
          <p:cNvPr id="17" name="Rovná spojnica 16">
            <a:extLst>
              <a:ext uri="{FF2B5EF4-FFF2-40B4-BE49-F238E27FC236}">
                <a16:creationId xmlns:a16="http://schemas.microsoft.com/office/drawing/2014/main" id="{36B58D45-0F9B-4748-8E8A-5A3B8059637F}"/>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Obdĺžnik 17">
            <a:extLst>
              <a:ext uri="{FF2B5EF4-FFF2-40B4-BE49-F238E27FC236}">
                <a16:creationId xmlns:a16="http://schemas.microsoft.com/office/drawing/2014/main" id="{D27F9079-1895-443B-8B26-22A0DBCD09DB}"/>
              </a:ext>
            </a:extLst>
          </p:cNvPr>
          <p:cNvSpPr/>
          <p:nvPr/>
        </p:nvSpPr>
        <p:spPr>
          <a:xfrm>
            <a:off x="920262" y="1117326"/>
            <a:ext cx="4685835" cy="461665"/>
          </a:xfrm>
          <a:prstGeom prst="rect">
            <a:avLst/>
          </a:prstGeom>
        </p:spPr>
        <p:txBody>
          <a:bodyPr wrap="none">
            <a:spAutoFit/>
          </a:bodyPr>
          <a:lstStyle/>
          <a:p>
            <a:r>
              <a:rPr lang="en-GB" sz="2400" dirty="0"/>
              <a:t>Where do you plan to live in future?</a:t>
            </a:r>
          </a:p>
        </p:txBody>
      </p:sp>
    </p:spTree>
    <p:extLst>
      <p:ext uri="{BB962C8B-B14F-4D97-AF65-F5344CB8AC3E}">
        <p14:creationId xmlns:p14="http://schemas.microsoft.com/office/powerpoint/2010/main" val="2687868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838199" y="18255"/>
            <a:ext cx="11184467" cy="1325563"/>
          </a:xfrm>
        </p:spPr>
        <p:txBody>
          <a:bodyPr>
            <a:normAutofit/>
          </a:bodyPr>
          <a:lstStyle/>
          <a:p>
            <a:r>
              <a:rPr lang="en-US" sz="4000" dirty="0"/>
              <a:t>B. AVAILABILITY AND QUALITY OF PUBLIC SERVICES</a:t>
            </a:r>
            <a:r>
              <a:rPr lang="sk-SK" sz="4000" dirty="0"/>
              <a:t> </a:t>
            </a:r>
          </a:p>
        </p:txBody>
      </p:sp>
      <p:graphicFrame>
        <p:nvGraphicFramePr>
          <p:cNvPr id="6" name="Graf 5"/>
          <p:cNvGraphicFramePr>
            <a:graphicFrameLocks/>
          </p:cNvGraphicFramePr>
          <p:nvPr>
            <p:extLst>
              <p:ext uri="{D42A27DB-BD31-4B8C-83A1-F6EECF244321}">
                <p14:modId xmlns:p14="http://schemas.microsoft.com/office/powerpoint/2010/main" val="3957311371"/>
              </p:ext>
            </p:extLst>
          </p:nvPr>
        </p:nvGraphicFramePr>
        <p:xfrm>
          <a:off x="973017" y="1806222"/>
          <a:ext cx="9956800" cy="4095193"/>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Skupina 7">
            <a:extLst>
              <a:ext uri="{FF2B5EF4-FFF2-40B4-BE49-F238E27FC236}">
                <a16:creationId xmlns:a16="http://schemas.microsoft.com/office/drawing/2014/main" id="{D694DA15-8203-4C68-93B6-5DC3EC0A66CB}"/>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BFF466B2-DB91-48B8-8530-84427D157760}"/>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7F3CCD8D-64DC-45D6-8F44-9BEA6372F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5B1CD862-6F1C-44A9-9511-E08007AE5ED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12" name="Rovná spojnica 11">
            <a:extLst>
              <a:ext uri="{FF2B5EF4-FFF2-40B4-BE49-F238E27FC236}">
                <a16:creationId xmlns:a16="http://schemas.microsoft.com/office/drawing/2014/main" id="{ADA62F27-CF98-4EC5-A8C1-498DE84AC269}"/>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Obdĺžnik 12">
            <a:extLst>
              <a:ext uri="{FF2B5EF4-FFF2-40B4-BE49-F238E27FC236}">
                <a16:creationId xmlns:a16="http://schemas.microsoft.com/office/drawing/2014/main" id="{F3E705A5-C567-4633-8BB4-A79F937F0CDA}"/>
              </a:ext>
            </a:extLst>
          </p:cNvPr>
          <p:cNvSpPr/>
          <p:nvPr/>
        </p:nvSpPr>
        <p:spPr>
          <a:xfrm>
            <a:off x="920262" y="1117326"/>
            <a:ext cx="3791744" cy="461665"/>
          </a:xfrm>
          <a:prstGeom prst="rect">
            <a:avLst/>
          </a:prstGeom>
        </p:spPr>
        <p:txBody>
          <a:bodyPr wrap="none">
            <a:spAutoFit/>
          </a:bodyPr>
          <a:lstStyle/>
          <a:p>
            <a:r>
              <a:rPr lang="sk-SK" sz="2400" dirty="0" err="1"/>
              <a:t>Public</a:t>
            </a:r>
            <a:r>
              <a:rPr lang="sk-SK" sz="2400" dirty="0"/>
              <a:t> </a:t>
            </a:r>
            <a:r>
              <a:rPr lang="sk-SK" sz="2400" dirty="0" err="1"/>
              <a:t>services</a:t>
            </a:r>
            <a:r>
              <a:rPr lang="sk-SK" sz="2400" dirty="0"/>
              <a:t> in </a:t>
            </a:r>
            <a:r>
              <a:rPr lang="sk-SK" sz="2400" dirty="0" err="1"/>
              <a:t>community</a:t>
            </a:r>
            <a:endParaRPr lang="en-US" sz="2400" dirty="0"/>
          </a:p>
        </p:txBody>
      </p:sp>
    </p:spTree>
    <p:extLst>
      <p:ext uri="{BB962C8B-B14F-4D97-AF65-F5344CB8AC3E}">
        <p14:creationId xmlns:p14="http://schemas.microsoft.com/office/powerpoint/2010/main" val="1857724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 7"/>
          <p:cNvGraphicFramePr>
            <a:graphicFrameLocks/>
          </p:cNvGraphicFramePr>
          <p:nvPr>
            <p:extLst>
              <p:ext uri="{D42A27DB-BD31-4B8C-83A1-F6EECF244321}">
                <p14:modId xmlns:p14="http://schemas.microsoft.com/office/powerpoint/2010/main" val="1056674831"/>
              </p:ext>
            </p:extLst>
          </p:nvPr>
        </p:nvGraphicFramePr>
        <p:xfrm>
          <a:off x="1278171" y="1676566"/>
          <a:ext cx="9799782" cy="398967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Skupina 8">
            <a:extLst>
              <a:ext uri="{FF2B5EF4-FFF2-40B4-BE49-F238E27FC236}">
                <a16:creationId xmlns:a16="http://schemas.microsoft.com/office/drawing/2014/main" id="{25782C9C-AE67-4986-B9AB-F90F4DDCC9BD}"/>
              </a:ext>
            </a:extLst>
          </p:cNvPr>
          <p:cNvGrpSpPr/>
          <p:nvPr/>
        </p:nvGrpSpPr>
        <p:grpSpPr>
          <a:xfrm>
            <a:off x="-1" y="5901415"/>
            <a:ext cx="12176217" cy="873060"/>
            <a:chOff x="-1" y="5901415"/>
            <a:chExt cx="12176217" cy="873060"/>
          </a:xfrm>
        </p:grpSpPr>
        <p:sp>
          <p:nvSpPr>
            <p:cNvPr id="10" name="Obdĺžnik 9">
              <a:extLst>
                <a:ext uri="{FF2B5EF4-FFF2-40B4-BE49-F238E27FC236}">
                  <a16:creationId xmlns:a16="http://schemas.microsoft.com/office/drawing/2014/main" id="{C20E7520-150F-4CBD-834D-F2C38C856C02}"/>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ok 10">
              <a:extLst>
                <a:ext uri="{FF2B5EF4-FFF2-40B4-BE49-F238E27FC236}">
                  <a16:creationId xmlns:a16="http://schemas.microsoft.com/office/drawing/2014/main" id="{332FBEA5-EF3E-405F-8A04-AB5511112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2" name="Obrázok 11">
              <a:extLst>
                <a:ext uri="{FF2B5EF4-FFF2-40B4-BE49-F238E27FC236}">
                  <a16:creationId xmlns:a16="http://schemas.microsoft.com/office/drawing/2014/main" id="{AD83C224-04C4-4B77-9D8D-E83DEE339A1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3" name="Nadpis 1">
            <a:extLst>
              <a:ext uri="{FF2B5EF4-FFF2-40B4-BE49-F238E27FC236}">
                <a16:creationId xmlns:a16="http://schemas.microsoft.com/office/drawing/2014/main" id="{808C872D-D1B6-479D-9211-A1F5A84668AD}"/>
              </a:ext>
            </a:extLst>
          </p:cNvPr>
          <p:cNvSpPr>
            <a:spLocks noGrp="1"/>
          </p:cNvSpPr>
          <p:nvPr>
            <p:ph type="title"/>
          </p:nvPr>
        </p:nvSpPr>
        <p:spPr>
          <a:xfrm>
            <a:off x="838199" y="18255"/>
            <a:ext cx="11184467" cy="1325563"/>
          </a:xfrm>
        </p:spPr>
        <p:txBody>
          <a:bodyPr>
            <a:normAutofit/>
          </a:bodyPr>
          <a:lstStyle/>
          <a:p>
            <a:r>
              <a:rPr lang="en-US" sz="4000" dirty="0"/>
              <a:t>B. AVAILABILITY AND QUALITY OF PUBLIC SERVICES</a:t>
            </a:r>
            <a:r>
              <a:rPr lang="sk-SK" sz="4000" dirty="0"/>
              <a:t> </a:t>
            </a:r>
          </a:p>
        </p:txBody>
      </p:sp>
      <p:cxnSp>
        <p:nvCxnSpPr>
          <p:cNvPr id="14" name="Rovná spojnica 13">
            <a:extLst>
              <a:ext uri="{FF2B5EF4-FFF2-40B4-BE49-F238E27FC236}">
                <a16:creationId xmlns:a16="http://schemas.microsoft.com/office/drawing/2014/main" id="{C2A219BC-48E3-45B4-AA9A-4C145F0096E3}"/>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Obdĺžnik 14">
            <a:extLst>
              <a:ext uri="{FF2B5EF4-FFF2-40B4-BE49-F238E27FC236}">
                <a16:creationId xmlns:a16="http://schemas.microsoft.com/office/drawing/2014/main" id="{BEF94A1D-A0FB-4538-BFAB-FFF3E577BA1C}"/>
              </a:ext>
            </a:extLst>
          </p:cNvPr>
          <p:cNvSpPr/>
          <p:nvPr/>
        </p:nvSpPr>
        <p:spPr>
          <a:xfrm>
            <a:off x="920262" y="1117326"/>
            <a:ext cx="6199069" cy="461665"/>
          </a:xfrm>
          <a:prstGeom prst="rect">
            <a:avLst/>
          </a:prstGeom>
        </p:spPr>
        <p:txBody>
          <a:bodyPr wrap="none">
            <a:spAutoFit/>
          </a:bodyPr>
          <a:lstStyle/>
          <a:p>
            <a:r>
              <a:rPr lang="en-GB" sz="2400" dirty="0"/>
              <a:t>Is in your community able to get rental housing?</a:t>
            </a:r>
          </a:p>
        </p:txBody>
      </p:sp>
    </p:spTree>
    <p:extLst>
      <p:ext uri="{BB962C8B-B14F-4D97-AF65-F5344CB8AC3E}">
        <p14:creationId xmlns:p14="http://schemas.microsoft.com/office/powerpoint/2010/main" val="327198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osodĺžnik 4">
            <a:extLst>
              <a:ext uri="{FF2B5EF4-FFF2-40B4-BE49-F238E27FC236}">
                <a16:creationId xmlns:a16="http://schemas.microsoft.com/office/drawing/2014/main" id="{0C4C5EC7-8F22-4BF8-8404-12F62A940715}"/>
              </a:ext>
            </a:extLst>
          </p:cNvPr>
          <p:cNvSpPr/>
          <p:nvPr/>
        </p:nvSpPr>
        <p:spPr>
          <a:xfrm>
            <a:off x="6704189" y="5637851"/>
            <a:ext cx="5496602" cy="1224099"/>
          </a:xfrm>
          <a:custGeom>
            <a:avLst/>
            <a:gdLst>
              <a:gd name="connsiteX0" fmla="*/ 0 w 5222848"/>
              <a:gd name="connsiteY0" fmla="*/ 1409374 h 1409374"/>
              <a:gd name="connsiteX1" fmla="*/ 352344 w 5222848"/>
              <a:gd name="connsiteY1" fmla="*/ 0 h 1409374"/>
              <a:gd name="connsiteX2" fmla="*/ 5222848 w 5222848"/>
              <a:gd name="connsiteY2" fmla="*/ 0 h 1409374"/>
              <a:gd name="connsiteX3" fmla="*/ 4870505 w 5222848"/>
              <a:gd name="connsiteY3" fmla="*/ 1409374 h 1409374"/>
              <a:gd name="connsiteX4" fmla="*/ 0 w 5222848"/>
              <a:gd name="connsiteY4" fmla="*/ 1409374 h 1409374"/>
              <a:gd name="connsiteX0" fmla="*/ 0 w 5911470"/>
              <a:gd name="connsiteY0" fmla="*/ 1398086 h 1409374"/>
              <a:gd name="connsiteX1" fmla="*/ 1040966 w 5911470"/>
              <a:gd name="connsiteY1" fmla="*/ 0 h 1409374"/>
              <a:gd name="connsiteX2" fmla="*/ 5911470 w 5911470"/>
              <a:gd name="connsiteY2" fmla="*/ 0 h 1409374"/>
              <a:gd name="connsiteX3" fmla="*/ 5559127 w 5911470"/>
              <a:gd name="connsiteY3" fmla="*/ 1409374 h 1409374"/>
              <a:gd name="connsiteX4" fmla="*/ 0 w 5911470"/>
              <a:gd name="connsiteY4" fmla="*/ 1398086 h 1409374"/>
              <a:gd name="connsiteX0" fmla="*/ 0 w 5911470"/>
              <a:gd name="connsiteY0" fmla="*/ 1443241 h 1454529"/>
              <a:gd name="connsiteX1" fmla="*/ 679721 w 5911470"/>
              <a:gd name="connsiteY1" fmla="*/ 0 h 1454529"/>
              <a:gd name="connsiteX2" fmla="*/ 5911470 w 5911470"/>
              <a:gd name="connsiteY2" fmla="*/ 45155 h 1454529"/>
              <a:gd name="connsiteX3" fmla="*/ 5559127 w 5911470"/>
              <a:gd name="connsiteY3" fmla="*/ 1454529 h 1454529"/>
              <a:gd name="connsiteX4" fmla="*/ 0 w 5911470"/>
              <a:gd name="connsiteY4" fmla="*/ 1443241 h 1454529"/>
              <a:gd name="connsiteX0" fmla="*/ 0 w 5931660"/>
              <a:gd name="connsiteY0" fmla="*/ 1443241 h 1454529"/>
              <a:gd name="connsiteX1" fmla="*/ 679721 w 5931660"/>
              <a:gd name="connsiteY1" fmla="*/ 0 h 1454529"/>
              <a:gd name="connsiteX2" fmla="*/ 5911470 w 5931660"/>
              <a:gd name="connsiteY2" fmla="*/ 45155 h 1454529"/>
              <a:gd name="connsiteX3" fmla="*/ 5931660 w 5931660"/>
              <a:gd name="connsiteY3" fmla="*/ 1454529 h 1454529"/>
              <a:gd name="connsiteX4" fmla="*/ 0 w 593166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63926 w 5911470"/>
              <a:gd name="connsiteY3" fmla="*/ 1420663 h 1443241"/>
              <a:gd name="connsiteX4" fmla="*/ 0 w 5911470"/>
              <a:gd name="connsiteY4" fmla="*/ 1443241 h 1443241"/>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75215 w 5911470"/>
              <a:gd name="connsiteY3" fmla="*/ 1420663 h 1443241"/>
              <a:gd name="connsiteX4" fmla="*/ 0 w 5911470"/>
              <a:gd name="connsiteY4" fmla="*/ 1443241 h 1443241"/>
              <a:gd name="connsiteX0" fmla="*/ 0 w 5911470"/>
              <a:gd name="connsiteY0" fmla="*/ 1443241 h 1454530"/>
              <a:gd name="connsiteX1" fmla="*/ 679721 w 5911470"/>
              <a:gd name="connsiteY1" fmla="*/ 0 h 1454530"/>
              <a:gd name="connsiteX2" fmla="*/ 5911470 w 5911470"/>
              <a:gd name="connsiteY2" fmla="*/ 45155 h 1454530"/>
              <a:gd name="connsiteX3" fmla="*/ 5886504 w 5911470"/>
              <a:gd name="connsiteY3" fmla="*/ 1454530 h 1454530"/>
              <a:gd name="connsiteX4" fmla="*/ 0 w 5911470"/>
              <a:gd name="connsiteY4" fmla="*/ 1443241 h 1454530"/>
              <a:gd name="connsiteX0" fmla="*/ 0 w 5886504"/>
              <a:gd name="connsiteY0" fmla="*/ 1443241 h 1454530"/>
              <a:gd name="connsiteX1" fmla="*/ 679721 w 5886504"/>
              <a:gd name="connsiteY1" fmla="*/ 0 h 1454530"/>
              <a:gd name="connsiteX2" fmla="*/ 5877603 w 5886504"/>
              <a:gd name="connsiteY2" fmla="*/ 67732 h 1454530"/>
              <a:gd name="connsiteX3" fmla="*/ 5886504 w 5886504"/>
              <a:gd name="connsiteY3" fmla="*/ 1454530 h 1454530"/>
              <a:gd name="connsiteX4" fmla="*/ 0 w 5886504"/>
              <a:gd name="connsiteY4" fmla="*/ 1443241 h 1454530"/>
              <a:gd name="connsiteX0" fmla="*/ 0 w 5918243"/>
              <a:gd name="connsiteY0" fmla="*/ 1443241 h 1454530"/>
              <a:gd name="connsiteX1" fmla="*/ 679721 w 5918243"/>
              <a:gd name="connsiteY1" fmla="*/ 0 h 1454530"/>
              <a:gd name="connsiteX2" fmla="*/ 5918243 w 5918243"/>
              <a:gd name="connsiteY2" fmla="*/ 52492 h 1454530"/>
              <a:gd name="connsiteX3" fmla="*/ 5886504 w 5918243"/>
              <a:gd name="connsiteY3" fmla="*/ 1454530 h 1454530"/>
              <a:gd name="connsiteX4" fmla="*/ 0 w 5918243"/>
              <a:gd name="connsiteY4" fmla="*/ 1443241 h 1454530"/>
              <a:gd name="connsiteX0" fmla="*/ 0 w 5932224"/>
              <a:gd name="connsiteY0" fmla="*/ 1443241 h 1454530"/>
              <a:gd name="connsiteX1" fmla="*/ 679721 w 5932224"/>
              <a:gd name="connsiteY1" fmla="*/ 0 h 1454530"/>
              <a:gd name="connsiteX2" fmla="*/ 5918243 w 5932224"/>
              <a:gd name="connsiteY2" fmla="*/ 52492 h 1454530"/>
              <a:gd name="connsiteX3" fmla="*/ 5932224 w 5932224"/>
              <a:gd name="connsiteY3" fmla="*/ 1454530 h 1454530"/>
              <a:gd name="connsiteX4" fmla="*/ 0 w 5932224"/>
              <a:gd name="connsiteY4" fmla="*/ 1443241 h 1454530"/>
              <a:gd name="connsiteX0" fmla="*/ 0 w 5918243"/>
              <a:gd name="connsiteY0" fmla="*/ 1443241 h 1444370"/>
              <a:gd name="connsiteX1" fmla="*/ 679721 w 5918243"/>
              <a:gd name="connsiteY1" fmla="*/ 0 h 1444370"/>
              <a:gd name="connsiteX2" fmla="*/ 5918243 w 5918243"/>
              <a:gd name="connsiteY2" fmla="*/ 52492 h 1444370"/>
              <a:gd name="connsiteX3" fmla="*/ 5916984 w 5918243"/>
              <a:gd name="connsiteY3" fmla="*/ 1444370 h 1444370"/>
              <a:gd name="connsiteX4" fmla="*/ 0 w 5918243"/>
              <a:gd name="connsiteY4" fmla="*/ 1443241 h 1444370"/>
              <a:gd name="connsiteX0" fmla="*/ 0 w 5918243"/>
              <a:gd name="connsiteY0" fmla="*/ 1443241 h 1444370"/>
              <a:gd name="connsiteX1" fmla="*/ 679721 w 5918243"/>
              <a:gd name="connsiteY1" fmla="*/ 0 h 1444370"/>
              <a:gd name="connsiteX2" fmla="*/ 5918243 w 5918243"/>
              <a:gd name="connsiteY2" fmla="*/ 57572 h 1444370"/>
              <a:gd name="connsiteX3" fmla="*/ 5916984 w 5918243"/>
              <a:gd name="connsiteY3" fmla="*/ 1444370 h 1444370"/>
              <a:gd name="connsiteX4" fmla="*/ 0 w 5918243"/>
              <a:gd name="connsiteY4" fmla="*/ 1443241 h 1444370"/>
              <a:gd name="connsiteX0" fmla="*/ 0 w 5916996"/>
              <a:gd name="connsiteY0" fmla="*/ 1456789 h 1457918"/>
              <a:gd name="connsiteX1" fmla="*/ 679721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56789 h 1457918"/>
              <a:gd name="connsiteX1" fmla="*/ 745118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43241 h 1444370"/>
              <a:gd name="connsiteX1" fmla="*/ 745118 w 5916996"/>
              <a:gd name="connsiteY1" fmla="*/ 0 h 1444370"/>
              <a:gd name="connsiteX2" fmla="*/ 5907310 w 5916996"/>
              <a:gd name="connsiteY2" fmla="*/ 6772 h 1444370"/>
              <a:gd name="connsiteX3" fmla="*/ 5916984 w 5916996"/>
              <a:gd name="connsiteY3" fmla="*/ 1444370 h 1444370"/>
              <a:gd name="connsiteX4" fmla="*/ 0 w 5916996"/>
              <a:gd name="connsiteY4" fmla="*/ 1443241 h 1444370"/>
              <a:gd name="connsiteX0" fmla="*/ 0 w 5916996"/>
              <a:gd name="connsiteY0" fmla="*/ 1436469 h 1437598"/>
              <a:gd name="connsiteX1" fmla="*/ 734219 w 5916996"/>
              <a:gd name="connsiteY1" fmla="*/ 13548 h 1437598"/>
              <a:gd name="connsiteX2" fmla="*/ 5907310 w 5916996"/>
              <a:gd name="connsiteY2" fmla="*/ 0 h 1437598"/>
              <a:gd name="connsiteX3" fmla="*/ 5916984 w 5916996"/>
              <a:gd name="connsiteY3" fmla="*/ 1437598 h 1437598"/>
              <a:gd name="connsiteX4" fmla="*/ 0 w 5916996"/>
              <a:gd name="connsiteY4" fmla="*/ 1436469 h 1437598"/>
              <a:gd name="connsiteX0" fmla="*/ 0 w 5916988"/>
              <a:gd name="connsiteY0" fmla="*/ 1436469 h 1437598"/>
              <a:gd name="connsiteX1" fmla="*/ 734219 w 5916988"/>
              <a:gd name="connsiteY1" fmla="*/ 13548 h 1437598"/>
              <a:gd name="connsiteX2" fmla="*/ 5885511 w 5916988"/>
              <a:gd name="connsiteY2" fmla="*/ 0 h 1437598"/>
              <a:gd name="connsiteX3" fmla="*/ 5916984 w 5916988"/>
              <a:gd name="connsiteY3" fmla="*/ 1437598 h 1437598"/>
              <a:gd name="connsiteX4" fmla="*/ 0 w 5916988"/>
              <a:gd name="connsiteY4" fmla="*/ 1436469 h 1437598"/>
              <a:gd name="connsiteX0" fmla="*/ 0 w 5918210"/>
              <a:gd name="connsiteY0" fmla="*/ 1422921 h 1424050"/>
              <a:gd name="connsiteX1" fmla="*/ 734219 w 5918210"/>
              <a:gd name="connsiteY1" fmla="*/ 0 h 1424050"/>
              <a:gd name="connsiteX2" fmla="*/ 5918210 w 5918210"/>
              <a:gd name="connsiteY2" fmla="*/ 16932 h 1424050"/>
              <a:gd name="connsiteX3" fmla="*/ 5916984 w 5918210"/>
              <a:gd name="connsiteY3" fmla="*/ 1424050 h 1424050"/>
              <a:gd name="connsiteX4" fmla="*/ 0 w 5918210"/>
              <a:gd name="connsiteY4" fmla="*/ 1422921 h 1424050"/>
              <a:gd name="connsiteX0" fmla="*/ 0 w 5918210"/>
              <a:gd name="connsiteY0" fmla="*/ 1416825 h 1417954"/>
              <a:gd name="connsiteX1" fmla="*/ 727679 w 5918210"/>
              <a:gd name="connsiteY1" fmla="*/ 0 h 1417954"/>
              <a:gd name="connsiteX2" fmla="*/ 5918210 w 5918210"/>
              <a:gd name="connsiteY2" fmla="*/ 10836 h 1417954"/>
              <a:gd name="connsiteX3" fmla="*/ 5916984 w 5918210"/>
              <a:gd name="connsiteY3" fmla="*/ 1417954 h 1417954"/>
              <a:gd name="connsiteX4" fmla="*/ 0 w 5918210"/>
              <a:gd name="connsiteY4" fmla="*/ 1416825 h 1417954"/>
              <a:gd name="connsiteX0" fmla="*/ 0 w 5906099"/>
              <a:gd name="connsiteY0" fmla="*/ 1416825 h 1417954"/>
              <a:gd name="connsiteX1" fmla="*/ 715568 w 5906099"/>
              <a:gd name="connsiteY1" fmla="*/ 0 h 1417954"/>
              <a:gd name="connsiteX2" fmla="*/ 5906099 w 5906099"/>
              <a:gd name="connsiteY2" fmla="*/ 10836 h 1417954"/>
              <a:gd name="connsiteX3" fmla="*/ 5904873 w 5906099"/>
              <a:gd name="connsiteY3" fmla="*/ 1417954 h 1417954"/>
              <a:gd name="connsiteX4" fmla="*/ 0 w 5906099"/>
              <a:gd name="connsiteY4" fmla="*/ 1416825 h 1417954"/>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25574 h 1432065"/>
              <a:gd name="connsiteX4" fmla="*/ 0 w 5897924"/>
              <a:gd name="connsiteY4" fmla="*/ 1432065 h 1432065"/>
              <a:gd name="connsiteX0" fmla="*/ 0 w 5896718"/>
              <a:gd name="connsiteY0" fmla="*/ 1432065 h 1432065"/>
              <a:gd name="connsiteX1" fmla="*/ 707393 w 5896718"/>
              <a:gd name="connsiteY1" fmla="*/ 0 h 1432065"/>
              <a:gd name="connsiteX2" fmla="*/ 5891384 w 5896718"/>
              <a:gd name="connsiteY2" fmla="*/ 16932 h 1432065"/>
              <a:gd name="connsiteX3" fmla="*/ 5896698 w 5896718"/>
              <a:gd name="connsiteY3" fmla="*/ 1425574 h 1432065"/>
              <a:gd name="connsiteX4" fmla="*/ 0 w 5896718"/>
              <a:gd name="connsiteY4" fmla="*/ 1432065 h 1432065"/>
              <a:gd name="connsiteX0" fmla="*/ 0 w 5896708"/>
              <a:gd name="connsiteY0" fmla="*/ 1432065 h 1432065"/>
              <a:gd name="connsiteX1" fmla="*/ 707393 w 5896708"/>
              <a:gd name="connsiteY1" fmla="*/ 0 h 1432065"/>
              <a:gd name="connsiteX2" fmla="*/ 5884844 w 5896708"/>
              <a:gd name="connsiteY2" fmla="*/ 10836 h 1432065"/>
              <a:gd name="connsiteX3" fmla="*/ 5896698 w 5896708"/>
              <a:gd name="connsiteY3" fmla="*/ 1425574 h 1432065"/>
              <a:gd name="connsiteX4" fmla="*/ 0 w 5896708"/>
              <a:gd name="connsiteY4" fmla="*/ 1432065 h 1432065"/>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32065 h 1432065"/>
              <a:gd name="connsiteX1" fmla="*/ 707393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 name="connsiteX0" fmla="*/ 0 w 5896708"/>
              <a:gd name="connsiteY0" fmla="*/ 1427325 h 1427325"/>
              <a:gd name="connsiteX1" fmla="*/ 707393 w 5896708"/>
              <a:gd name="connsiteY1" fmla="*/ 7452 h 1427325"/>
              <a:gd name="connsiteX2" fmla="*/ 5884844 w 5896708"/>
              <a:gd name="connsiteY2" fmla="*/ 0 h 1427325"/>
              <a:gd name="connsiteX3" fmla="*/ 5896698 w 5896708"/>
              <a:gd name="connsiteY3" fmla="*/ 1420834 h 1427325"/>
              <a:gd name="connsiteX4" fmla="*/ 0 w 5896708"/>
              <a:gd name="connsiteY4" fmla="*/ 1427325 h 1427325"/>
              <a:gd name="connsiteX0" fmla="*/ 0 w 5896708"/>
              <a:gd name="connsiteY0" fmla="*/ 1456449 h 1456449"/>
              <a:gd name="connsiteX1" fmla="*/ 746632 w 5896708"/>
              <a:gd name="connsiteY1" fmla="*/ 0 h 1456449"/>
              <a:gd name="connsiteX2" fmla="*/ 5884844 w 5896708"/>
              <a:gd name="connsiteY2" fmla="*/ 29124 h 1456449"/>
              <a:gd name="connsiteX3" fmla="*/ 5896698 w 5896708"/>
              <a:gd name="connsiteY3" fmla="*/ 1449958 h 1456449"/>
              <a:gd name="connsiteX4" fmla="*/ 0 w 5896708"/>
              <a:gd name="connsiteY4" fmla="*/ 1456449 h 1456449"/>
              <a:gd name="connsiteX0" fmla="*/ 0 w 5896708"/>
              <a:gd name="connsiteY0" fmla="*/ 1438161 h 1438161"/>
              <a:gd name="connsiteX1" fmla="*/ 740092 w 5896708"/>
              <a:gd name="connsiteY1" fmla="*/ 0 h 1438161"/>
              <a:gd name="connsiteX2" fmla="*/ 5884844 w 5896708"/>
              <a:gd name="connsiteY2" fmla="*/ 10836 h 1438161"/>
              <a:gd name="connsiteX3" fmla="*/ 5896698 w 5896708"/>
              <a:gd name="connsiteY3" fmla="*/ 1431670 h 1438161"/>
              <a:gd name="connsiteX4" fmla="*/ 0 w 5896708"/>
              <a:gd name="connsiteY4" fmla="*/ 1438161 h 1438161"/>
              <a:gd name="connsiteX0" fmla="*/ 0 w 5896708"/>
              <a:gd name="connsiteY0" fmla="*/ 1432065 h 1432065"/>
              <a:gd name="connsiteX1" fmla="*/ 733552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6708" h="1432065">
                <a:moveTo>
                  <a:pt x="0" y="1432065"/>
                </a:moveTo>
                <a:lnTo>
                  <a:pt x="733552" y="0"/>
                </a:lnTo>
                <a:lnTo>
                  <a:pt x="5884844" y="4740"/>
                </a:lnTo>
                <a:cubicBezTo>
                  <a:pt x="5884424" y="468699"/>
                  <a:pt x="5897118" y="961615"/>
                  <a:pt x="5896698" y="1425574"/>
                </a:cubicBezTo>
                <a:lnTo>
                  <a:pt x="0" y="1432065"/>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Kosodĺžnik 3">
            <a:extLst>
              <a:ext uri="{FF2B5EF4-FFF2-40B4-BE49-F238E27FC236}">
                <a16:creationId xmlns:a16="http://schemas.microsoft.com/office/drawing/2014/main" id="{991E60C1-FA5A-4C23-9EFC-5B47855980C8}"/>
              </a:ext>
            </a:extLst>
          </p:cNvPr>
          <p:cNvSpPr/>
          <p:nvPr/>
        </p:nvSpPr>
        <p:spPr>
          <a:xfrm>
            <a:off x="0" y="5637852"/>
            <a:ext cx="7244080" cy="1231438"/>
          </a:xfrm>
          <a:custGeom>
            <a:avLst/>
            <a:gdLst>
              <a:gd name="connsiteX0" fmla="*/ 0 w 6437147"/>
              <a:gd name="connsiteY0" fmla="*/ 1409374 h 1409374"/>
              <a:gd name="connsiteX1" fmla="*/ 451549 w 6437147"/>
              <a:gd name="connsiteY1" fmla="*/ 0 h 1409374"/>
              <a:gd name="connsiteX2" fmla="*/ 6437147 w 6437147"/>
              <a:gd name="connsiteY2" fmla="*/ 0 h 1409374"/>
              <a:gd name="connsiteX3" fmla="*/ 5985598 w 6437147"/>
              <a:gd name="connsiteY3" fmla="*/ 1409374 h 1409374"/>
              <a:gd name="connsiteX4" fmla="*/ 0 w 6437147"/>
              <a:gd name="connsiteY4" fmla="*/ 1409374 h 1409374"/>
              <a:gd name="connsiteX0" fmla="*/ 0 w 6741947"/>
              <a:gd name="connsiteY0" fmla="*/ 1409374 h 1409374"/>
              <a:gd name="connsiteX1" fmla="*/ 451549 w 6741947"/>
              <a:gd name="connsiteY1" fmla="*/ 0 h 1409374"/>
              <a:gd name="connsiteX2" fmla="*/ 6741947 w 6741947"/>
              <a:gd name="connsiteY2" fmla="*/ 0 h 1409374"/>
              <a:gd name="connsiteX3" fmla="*/ 5985598 w 6741947"/>
              <a:gd name="connsiteY3" fmla="*/ 1409374 h 1409374"/>
              <a:gd name="connsiteX4" fmla="*/ 0 w 6741947"/>
              <a:gd name="connsiteY4" fmla="*/ 1409374 h 1409374"/>
              <a:gd name="connsiteX0" fmla="*/ 0 w 6741947"/>
              <a:gd name="connsiteY0" fmla="*/ 1409374 h 1431951"/>
              <a:gd name="connsiteX1" fmla="*/ 451549 w 6741947"/>
              <a:gd name="connsiteY1" fmla="*/ 0 h 1431951"/>
              <a:gd name="connsiteX2" fmla="*/ 6741947 w 6741947"/>
              <a:gd name="connsiteY2" fmla="*/ 0 h 1431951"/>
              <a:gd name="connsiteX3" fmla="*/ 6098487 w 6741947"/>
              <a:gd name="connsiteY3" fmla="*/ 1431951 h 1431951"/>
              <a:gd name="connsiteX4" fmla="*/ 0 w 6741947"/>
              <a:gd name="connsiteY4" fmla="*/ 1409374 h 1431951"/>
              <a:gd name="connsiteX0" fmla="*/ 33873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33873 w 6775820"/>
              <a:gd name="connsiteY4" fmla="*/ 1420662 h 1443239"/>
              <a:gd name="connsiteX0" fmla="*/ 11295 w 6775820"/>
              <a:gd name="connsiteY0" fmla="*/ 1409373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09373 h 1443239"/>
              <a:gd name="connsiteX0" fmla="*/ 11295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20662 h 1443239"/>
              <a:gd name="connsiteX0" fmla="*/ 11295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11295 w 6775820"/>
              <a:gd name="connsiteY4" fmla="*/ 1454528 h 1454528"/>
              <a:gd name="connsiteX0" fmla="*/ 4168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4168 w 6775820"/>
              <a:gd name="connsiteY4" fmla="*/ 1454528 h 145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820" h="1454528">
                <a:moveTo>
                  <a:pt x="4168" y="1454528"/>
                </a:moveTo>
                <a:cubicBezTo>
                  <a:pt x="2779" y="969685"/>
                  <a:pt x="1389" y="484843"/>
                  <a:pt x="0" y="0"/>
                </a:cubicBezTo>
                <a:lnTo>
                  <a:pt x="6775820" y="11288"/>
                </a:lnTo>
                <a:lnTo>
                  <a:pt x="6132360" y="1443239"/>
                </a:lnTo>
                <a:lnTo>
                  <a:pt x="4168" y="1454528"/>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ývojový diagram: spojnica mimo strany 1">
            <a:extLst>
              <a:ext uri="{FF2B5EF4-FFF2-40B4-BE49-F238E27FC236}">
                <a16:creationId xmlns:a16="http://schemas.microsoft.com/office/drawing/2014/main" id="{ABA94263-A71F-4B9F-B6BF-6E700212752C}"/>
              </a:ext>
            </a:extLst>
          </p:cNvPr>
          <p:cNvSpPr/>
          <p:nvPr/>
        </p:nvSpPr>
        <p:spPr>
          <a:xfrm>
            <a:off x="380644" y="0"/>
            <a:ext cx="2670288" cy="1749669"/>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1">
            <a:extLst>
              <a:ext uri="{FF2B5EF4-FFF2-40B4-BE49-F238E27FC236}">
                <a16:creationId xmlns:a16="http://schemas.microsoft.com/office/drawing/2014/main" id="{8593DCFC-37FF-49D3-9303-1F24372168A3}"/>
              </a:ext>
            </a:extLst>
          </p:cNvPr>
          <p:cNvSpPr txBox="1">
            <a:spLocks/>
          </p:cNvSpPr>
          <p:nvPr/>
        </p:nvSpPr>
        <p:spPr>
          <a:xfrm>
            <a:off x="380644" y="199294"/>
            <a:ext cx="2575028" cy="1189892"/>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3600" dirty="0">
                <a:solidFill>
                  <a:schemeClr val="bg1"/>
                </a:solidFill>
                <a:latin typeface="+mn-lt"/>
              </a:rPr>
              <a:t>Index</a:t>
            </a:r>
            <a:endParaRPr lang="en-US" sz="3600" dirty="0">
              <a:solidFill>
                <a:schemeClr val="bg1"/>
              </a:solidFill>
              <a:latin typeface="+mn-lt"/>
            </a:endParaRPr>
          </a:p>
        </p:txBody>
      </p:sp>
      <p:pic>
        <p:nvPicPr>
          <p:cNvPr id="4" name="Obrázok 3" descr="Obrázok, na ktorom je kvet&#10;&#10;Automaticky generovaný popis">
            <a:extLst>
              <a:ext uri="{FF2B5EF4-FFF2-40B4-BE49-F238E27FC236}">
                <a16:creationId xmlns:a16="http://schemas.microsoft.com/office/drawing/2014/main" id="{E860C090-45AF-4D25-BBEF-99BA1A89582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0421" y="199293"/>
            <a:ext cx="2297151" cy="1418492"/>
          </a:xfrm>
          <a:prstGeom prst="rect">
            <a:avLst/>
          </a:prstGeom>
        </p:spPr>
      </p:pic>
      <p:grpSp>
        <p:nvGrpSpPr>
          <p:cNvPr id="5" name="Skupina 4">
            <a:extLst>
              <a:ext uri="{FF2B5EF4-FFF2-40B4-BE49-F238E27FC236}">
                <a16:creationId xmlns:a16="http://schemas.microsoft.com/office/drawing/2014/main" id="{29F971D9-F627-4709-8E03-82998DA3DCD5}"/>
              </a:ext>
            </a:extLst>
          </p:cNvPr>
          <p:cNvGrpSpPr/>
          <p:nvPr/>
        </p:nvGrpSpPr>
        <p:grpSpPr>
          <a:xfrm>
            <a:off x="8792" y="5792450"/>
            <a:ext cx="12183208" cy="873060"/>
            <a:chOff x="8792" y="5901415"/>
            <a:chExt cx="12158632" cy="873060"/>
          </a:xfrm>
        </p:grpSpPr>
        <p:sp>
          <p:nvSpPr>
            <p:cNvPr id="6" name="Obdĺžnik 5">
              <a:extLst>
                <a:ext uri="{FF2B5EF4-FFF2-40B4-BE49-F238E27FC236}">
                  <a16:creationId xmlns:a16="http://schemas.microsoft.com/office/drawing/2014/main" id="{8458E624-31A7-4467-9E74-E23B16B87F35}"/>
                </a:ext>
              </a:extLst>
            </p:cNvPr>
            <p:cNvSpPr/>
            <p:nvPr/>
          </p:nvSpPr>
          <p:spPr>
            <a:xfrm>
              <a:off x="8792"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ok 6">
              <a:extLst>
                <a:ext uri="{FF2B5EF4-FFF2-40B4-BE49-F238E27FC236}">
                  <a16:creationId xmlns:a16="http://schemas.microsoft.com/office/drawing/2014/main" id="{70EA75E6-3352-4041-9F20-2C5F5BA02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3" y="6049102"/>
              <a:ext cx="6946321" cy="625167"/>
            </a:xfrm>
            <a:prstGeom prst="rect">
              <a:avLst/>
            </a:prstGeom>
          </p:spPr>
        </p:pic>
        <p:pic>
          <p:nvPicPr>
            <p:cNvPr id="8" name="Obrázok 7">
              <a:extLst>
                <a:ext uri="{FF2B5EF4-FFF2-40B4-BE49-F238E27FC236}">
                  <a16:creationId xmlns:a16="http://schemas.microsoft.com/office/drawing/2014/main" id="{51570FA5-8C7B-4263-8ECE-9713ADB2E5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9" name="BlokTextu 8">
            <a:extLst>
              <a:ext uri="{FF2B5EF4-FFF2-40B4-BE49-F238E27FC236}">
                <a16:creationId xmlns:a16="http://schemas.microsoft.com/office/drawing/2014/main" id="{9474561A-FF32-4188-9203-6FA87409E245}"/>
              </a:ext>
            </a:extLst>
          </p:cNvPr>
          <p:cNvSpPr txBox="1"/>
          <p:nvPr/>
        </p:nvSpPr>
        <p:spPr>
          <a:xfrm>
            <a:off x="521751" y="2570376"/>
            <a:ext cx="4504054" cy="2246769"/>
          </a:xfrm>
          <a:prstGeom prst="rect">
            <a:avLst/>
          </a:prstGeom>
          <a:noFill/>
        </p:spPr>
        <p:txBody>
          <a:bodyPr wrap="none" rtlCol="0">
            <a:spAutoFit/>
          </a:bodyPr>
          <a:lstStyle/>
          <a:p>
            <a:pPr marL="457200" indent="-457200">
              <a:buFont typeface="Arial" panose="020B0604020202020204" pitchFamily="34" charset="0"/>
              <a:buChar char="•"/>
            </a:pPr>
            <a:r>
              <a:rPr lang="sk-SK" sz="2800" dirty="0" err="1"/>
              <a:t>Introduction</a:t>
            </a:r>
            <a:endParaRPr lang="sk-SK" sz="2800" dirty="0"/>
          </a:p>
          <a:p>
            <a:pPr marL="457200" indent="-457200">
              <a:buFont typeface="Arial" panose="020B0604020202020204" pitchFamily="34" charset="0"/>
              <a:buChar char="•"/>
            </a:pPr>
            <a:r>
              <a:rPr lang="sk-SK" sz="2800" dirty="0" err="1"/>
              <a:t>Summary</a:t>
            </a:r>
            <a:r>
              <a:rPr lang="sk-SK" sz="2800" dirty="0"/>
              <a:t> of </a:t>
            </a:r>
            <a:r>
              <a:rPr lang="sk-SK" sz="2800" dirty="0" err="1"/>
              <a:t>survey</a:t>
            </a:r>
            <a:r>
              <a:rPr lang="sk-SK" sz="2800" dirty="0"/>
              <a:t> </a:t>
            </a:r>
            <a:r>
              <a:rPr lang="sk-SK" sz="2800" dirty="0" err="1"/>
              <a:t>results</a:t>
            </a:r>
            <a:endParaRPr lang="sk-SK" sz="2800" dirty="0"/>
          </a:p>
          <a:p>
            <a:pPr marL="457200" indent="-457200">
              <a:buFont typeface="Arial" panose="020B0604020202020204" pitchFamily="34" charset="0"/>
              <a:buChar char="•"/>
            </a:pPr>
            <a:r>
              <a:rPr lang="sk-SK" sz="2800" dirty="0" err="1"/>
              <a:t>Results</a:t>
            </a:r>
            <a:r>
              <a:rPr lang="sk-SK" sz="2800" dirty="0"/>
              <a:t> in </a:t>
            </a:r>
            <a:r>
              <a:rPr lang="sk-SK" sz="2800" dirty="0" err="1"/>
              <a:t>infograms</a:t>
            </a:r>
            <a:endParaRPr lang="sk-SK" sz="2800" dirty="0"/>
          </a:p>
          <a:p>
            <a:pPr marL="457200" indent="-457200">
              <a:buFont typeface="Arial" panose="020B0604020202020204" pitchFamily="34" charset="0"/>
              <a:buChar char="•"/>
            </a:pPr>
            <a:r>
              <a:rPr lang="sk-SK" sz="2800" dirty="0" err="1"/>
              <a:t>Conclusions</a:t>
            </a:r>
            <a:endParaRPr lang="sk-SK"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757619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1376218" y="2576945"/>
            <a:ext cx="184731" cy="369332"/>
          </a:xfrm>
          <a:prstGeom prst="rect">
            <a:avLst/>
          </a:prstGeom>
          <a:noFill/>
        </p:spPr>
        <p:txBody>
          <a:bodyPr wrap="none" rtlCol="0">
            <a:spAutoFit/>
          </a:bodyPr>
          <a:lstStyle/>
          <a:p>
            <a:endParaRPr lang="sk-SK" dirty="0"/>
          </a:p>
        </p:txBody>
      </p:sp>
      <p:graphicFrame>
        <p:nvGraphicFramePr>
          <p:cNvPr id="9" name="Graf 8"/>
          <p:cNvGraphicFramePr>
            <a:graphicFrameLocks/>
          </p:cNvGraphicFramePr>
          <p:nvPr>
            <p:extLst>
              <p:ext uri="{D42A27DB-BD31-4B8C-83A1-F6EECF244321}">
                <p14:modId xmlns:p14="http://schemas.microsoft.com/office/powerpoint/2010/main" val="2038081821"/>
              </p:ext>
            </p:extLst>
          </p:nvPr>
        </p:nvGraphicFramePr>
        <p:xfrm>
          <a:off x="973017" y="1850700"/>
          <a:ext cx="10058400" cy="4162130"/>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Skupina 9">
            <a:extLst>
              <a:ext uri="{FF2B5EF4-FFF2-40B4-BE49-F238E27FC236}">
                <a16:creationId xmlns:a16="http://schemas.microsoft.com/office/drawing/2014/main" id="{9C89CBB7-EA94-4A81-B424-8CD4EFEDBD14}"/>
              </a:ext>
            </a:extLst>
          </p:cNvPr>
          <p:cNvGrpSpPr/>
          <p:nvPr/>
        </p:nvGrpSpPr>
        <p:grpSpPr>
          <a:xfrm>
            <a:off x="-1" y="5901415"/>
            <a:ext cx="12176217" cy="873060"/>
            <a:chOff x="-1" y="5901415"/>
            <a:chExt cx="12176217" cy="873060"/>
          </a:xfrm>
        </p:grpSpPr>
        <p:sp>
          <p:nvSpPr>
            <p:cNvPr id="11" name="Obdĺžnik 10">
              <a:extLst>
                <a:ext uri="{FF2B5EF4-FFF2-40B4-BE49-F238E27FC236}">
                  <a16:creationId xmlns:a16="http://schemas.microsoft.com/office/drawing/2014/main" id="{E52D2ADA-314B-4682-802F-62FF44A82373}"/>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Obrázok 11">
              <a:extLst>
                <a:ext uri="{FF2B5EF4-FFF2-40B4-BE49-F238E27FC236}">
                  <a16:creationId xmlns:a16="http://schemas.microsoft.com/office/drawing/2014/main" id="{2168564F-0642-46B2-9A7E-DF9B1FA8A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3" name="Obrázok 12">
              <a:extLst>
                <a:ext uri="{FF2B5EF4-FFF2-40B4-BE49-F238E27FC236}">
                  <a16:creationId xmlns:a16="http://schemas.microsoft.com/office/drawing/2014/main" id="{2782DA79-F636-423A-96A0-E31B560C9E4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4" name="Nadpis 1">
            <a:extLst>
              <a:ext uri="{FF2B5EF4-FFF2-40B4-BE49-F238E27FC236}">
                <a16:creationId xmlns:a16="http://schemas.microsoft.com/office/drawing/2014/main" id="{908C739A-CAD7-4E87-A8DA-62FDE415274E}"/>
              </a:ext>
            </a:extLst>
          </p:cNvPr>
          <p:cNvSpPr>
            <a:spLocks noGrp="1"/>
          </p:cNvSpPr>
          <p:nvPr>
            <p:ph type="title"/>
          </p:nvPr>
        </p:nvSpPr>
        <p:spPr>
          <a:xfrm>
            <a:off x="838199" y="18255"/>
            <a:ext cx="11184467" cy="1325563"/>
          </a:xfrm>
        </p:spPr>
        <p:txBody>
          <a:bodyPr>
            <a:normAutofit/>
          </a:bodyPr>
          <a:lstStyle/>
          <a:p>
            <a:r>
              <a:rPr lang="en-US" sz="4000" dirty="0"/>
              <a:t>B. AVAILABILITY AND QUALITY OF PUBLIC SERVICES</a:t>
            </a:r>
            <a:r>
              <a:rPr lang="sk-SK" sz="4000" dirty="0"/>
              <a:t> </a:t>
            </a:r>
          </a:p>
        </p:txBody>
      </p:sp>
      <p:cxnSp>
        <p:nvCxnSpPr>
          <p:cNvPr id="15" name="Rovná spojnica 14">
            <a:extLst>
              <a:ext uri="{FF2B5EF4-FFF2-40B4-BE49-F238E27FC236}">
                <a16:creationId xmlns:a16="http://schemas.microsoft.com/office/drawing/2014/main" id="{F885A15F-1F5F-4FF4-9BFD-95E3A55AE4C0}"/>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Obdĺžnik 15">
            <a:extLst>
              <a:ext uri="{FF2B5EF4-FFF2-40B4-BE49-F238E27FC236}">
                <a16:creationId xmlns:a16="http://schemas.microsoft.com/office/drawing/2014/main" id="{D91F6599-ACE4-4068-87E8-AF9AB0169F9F}"/>
              </a:ext>
            </a:extLst>
          </p:cNvPr>
          <p:cNvSpPr/>
          <p:nvPr/>
        </p:nvSpPr>
        <p:spPr>
          <a:xfrm>
            <a:off x="3947584" y="2115280"/>
            <a:ext cx="184730" cy="461665"/>
          </a:xfrm>
          <a:prstGeom prst="rect">
            <a:avLst/>
          </a:prstGeom>
        </p:spPr>
        <p:txBody>
          <a:bodyPr wrap="none">
            <a:spAutoFit/>
          </a:bodyPr>
          <a:lstStyle/>
          <a:p>
            <a:pPr algn="ctr">
              <a:defRPr sz="2400" b="0" i="0" u="none" strike="noStrike" kern="1200" spc="0" baseline="0">
                <a:solidFill>
                  <a:sysClr val="windowText" lastClr="000000">
                    <a:lumMod val="65000"/>
                    <a:lumOff val="35000"/>
                  </a:sysClr>
                </a:solidFill>
                <a:latin typeface="+mn-lt"/>
                <a:ea typeface="+mn-ea"/>
                <a:cs typeface="+mn-cs"/>
              </a:defRPr>
            </a:pPr>
            <a:endParaRPr lang="sk-SK" sz="2400" dirty="0"/>
          </a:p>
        </p:txBody>
      </p:sp>
      <p:sp>
        <p:nvSpPr>
          <p:cNvPr id="17" name="Obdĺžnik 16">
            <a:extLst>
              <a:ext uri="{FF2B5EF4-FFF2-40B4-BE49-F238E27FC236}">
                <a16:creationId xmlns:a16="http://schemas.microsoft.com/office/drawing/2014/main" id="{DD2E8FE7-49B9-43A6-BA69-52311E982A3D}"/>
              </a:ext>
            </a:extLst>
          </p:cNvPr>
          <p:cNvSpPr/>
          <p:nvPr/>
        </p:nvSpPr>
        <p:spPr>
          <a:xfrm>
            <a:off x="858604" y="1191950"/>
            <a:ext cx="6742167" cy="461665"/>
          </a:xfrm>
          <a:prstGeom prst="rect">
            <a:avLst/>
          </a:prstGeom>
        </p:spPr>
        <p:txBody>
          <a:bodyPr wrap="none">
            <a:spAutoFit/>
          </a:bodyPr>
          <a:lstStyle/>
          <a:p>
            <a:r>
              <a:rPr lang="en-GB" sz="2400" dirty="0"/>
              <a:t>What services do you miss most in your community?</a:t>
            </a:r>
          </a:p>
        </p:txBody>
      </p:sp>
    </p:spTree>
    <p:extLst>
      <p:ext uri="{BB962C8B-B14F-4D97-AF65-F5344CB8AC3E}">
        <p14:creationId xmlns:p14="http://schemas.microsoft.com/office/powerpoint/2010/main" val="880855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1376218" y="2576945"/>
            <a:ext cx="184731" cy="369332"/>
          </a:xfrm>
          <a:prstGeom prst="rect">
            <a:avLst/>
          </a:prstGeom>
          <a:noFill/>
        </p:spPr>
        <p:txBody>
          <a:bodyPr wrap="none" rtlCol="0">
            <a:spAutoFit/>
          </a:bodyPr>
          <a:lstStyle/>
          <a:p>
            <a:endParaRPr lang="sk-SK" dirty="0"/>
          </a:p>
        </p:txBody>
      </p:sp>
      <p:graphicFrame>
        <p:nvGraphicFramePr>
          <p:cNvPr id="8" name="Graf 7"/>
          <p:cNvGraphicFramePr>
            <a:graphicFrameLocks/>
          </p:cNvGraphicFramePr>
          <p:nvPr>
            <p:extLst>
              <p:ext uri="{D42A27DB-BD31-4B8C-83A1-F6EECF244321}">
                <p14:modId xmlns:p14="http://schemas.microsoft.com/office/powerpoint/2010/main" val="3212764604"/>
              </p:ext>
            </p:extLst>
          </p:nvPr>
        </p:nvGraphicFramePr>
        <p:xfrm>
          <a:off x="1376218" y="1690687"/>
          <a:ext cx="9790546" cy="4146695"/>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Skupina 8">
            <a:extLst>
              <a:ext uri="{FF2B5EF4-FFF2-40B4-BE49-F238E27FC236}">
                <a16:creationId xmlns:a16="http://schemas.microsoft.com/office/drawing/2014/main" id="{18504FB5-4870-4C75-914B-AAFF91CAE0FA}"/>
              </a:ext>
            </a:extLst>
          </p:cNvPr>
          <p:cNvGrpSpPr/>
          <p:nvPr/>
        </p:nvGrpSpPr>
        <p:grpSpPr>
          <a:xfrm>
            <a:off x="-1" y="5901415"/>
            <a:ext cx="12176217" cy="873060"/>
            <a:chOff x="-1" y="5901415"/>
            <a:chExt cx="12176217" cy="873060"/>
          </a:xfrm>
        </p:grpSpPr>
        <p:sp>
          <p:nvSpPr>
            <p:cNvPr id="10" name="Obdĺžnik 9">
              <a:extLst>
                <a:ext uri="{FF2B5EF4-FFF2-40B4-BE49-F238E27FC236}">
                  <a16:creationId xmlns:a16="http://schemas.microsoft.com/office/drawing/2014/main" id="{BF270DE4-F9CD-432B-910A-105CDF084FE4}"/>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ok 10">
              <a:extLst>
                <a:ext uri="{FF2B5EF4-FFF2-40B4-BE49-F238E27FC236}">
                  <a16:creationId xmlns:a16="http://schemas.microsoft.com/office/drawing/2014/main" id="{2A750548-F8AA-454A-A0AD-E5C0E08D0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2" name="Obrázok 11">
              <a:extLst>
                <a:ext uri="{FF2B5EF4-FFF2-40B4-BE49-F238E27FC236}">
                  <a16:creationId xmlns:a16="http://schemas.microsoft.com/office/drawing/2014/main" id="{4F7F26DF-280D-482A-811A-954412DB441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3" name="Nadpis 1">
            <a:extLst>
              <a:ext uri="{FF2B5EF4-FFF2-40B4-BE49-F238E27FC236}">
                <a16:creationId xmlns:a16="http://schemas.microsoft.com/office/drawing/2014/main" id="{3F4D3082-6856-4A3B-B90C-D4CC21534433}"/>
              </a:ext>
            </a:extLst>
          </p:cNvPr>
          <p:cNvSpPr>
            <a:spLocks noGrp="1"/>
          </p:cNvSpPr>
          <p:nvPr>
            <p:ph type="title"/>
          </p:nvPr>
        </p:nvSpPr>
        <p:spPr>
          <a:xfrm>
            <a:off x="838199" y="18255"/>
            <a:ext cx="11184467" cy="1325563"/>
          </a:xfrm>
        </p:spPr>
        <p:txBody>
          <a:bodyPr>
            <a:normAutofit/>
          </a:bodyPr>
          <a:lstStyle/>
          <a:p>
            <a:r>
              <a:rPr lang="en-US" sz="4000" dirty="0"/>
              <a:t>B. AVAILABILITY AND QUALITY OF PUBLIC SERVICES</a:t>
            </a:r>
            <a:r>
              <a:rPr lang="sk-SK" sz="4000" dirty="0"/>
              <a:t> </a:t>
            </a:r>
          </a:p>
        </p:txBody>
      </p:sp>
      <p:cxnSp>
        <p:nvCxnSpPr>
          <p:cNvPr id="14" name="Rovná spojnica 13">
            <a:extLst>
              <a:ext uri="{FF2B5EF4-FFF2-40B4-BE49-F238E27FC236}">
                <a16:creationId xmlns:a16="http://schemas.microsoft.com/office/drawing/2014/main" id="{8D556F6B-38E4-49F4-8128-FA3785DA97BE}"/>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Obdĺžnik 15">
            <a:extLst>
              <a:ext uri="{FF2B5EF4-FFF2-40B4-BE49-F238E27FC236}">
                <a16:creationId xmlns:a16="http://schemas.microsoft.com/office/drawing/2014/main" id="{B8995F3C-50D8-4C3F-B69D-591855798B6B}"/>
              </a:ext>
            </a:extLst>
          </p:cNvPr>
          <p:cNvSpPr/>
          <p:nvPr/>
        </p:nvSpPr>
        <p:spPr>
          <a:xfrm>
            <a:off x="838199" y="1200980"/>
            <a:ext cx="9249712" cy="461665"/>
          </a:xfrm>
          <a:prstGeom prst="rect">
            <a:avLst/>
          </a:prstGeom>
        </p:spPr>
        <p:txBody>
          <a:bodyPr wrap="none">
            <a:spAutoFit/>
          </a:bodyPr>
          <a:lstStyle/>
          <a:p>
            <a:r>
              <a:rPr lang="sk-SK" sz="2400" dirty="0"/>
              <a:t>T</a:t>
            </a:r>
            <a:r>
              <a:rPr lang="en-GB" sz="2400" dirty="0"/>
              <a:t>he quality of mobile service and internet availability in your community:</a:t>
            </a:r>
          </a:p>
        </p:txBody>
      </p:sp>
    </p:spTree>
    <p:extLst>
      <p:ext uri="{BB962C8B-B14F-4D97-AF65-F5344CB8AC3E}">
        <p14:creationId xmlns:p14="http://schemas.microsoft.com/office/powerpoint/2010/main" val="2600269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838200" y="33922"/>
            <a:ext cx="10515600" cy="1325563"/>
          </a:xfrm>
        </p:spPr>
        <p:txBody>
          <a:bodyPr/>
          <a:lstStyle/>
          <a:p>
            <a:r>
              <a:rPr lang="en-US" dirty="0"/>
              <a:t>C. </a:t>
            </a:r>
            <a:r>
              <a:rPr lang="en-US" sz="3600" dirty="0"/>
              <a:t>INFRASTRUCTURE BROADBAND (MOBILE, INTERNET) </a:t>
            </a:r>
            <a:r>
              <a:rPr lang="sk-SK" sz="3600" dirty="0"/>
              <a:t> </a:t>
            </a:r>
            <a:br>
              <a:rPr lang="sk-SK" sz="3600" dirty="0"/>
            </a:br>
            <a:r>
              <a:rPr lang="sk-SK" sz="3600" dirty="0"/>
              <a:t>     </a:t>
            </a:r>
            <a:r>
              <a:rPr lang="en-US" sz="3600" dirty="0"/>
              <a:t>AND TRANSPORTATION</a:t>
            </a:r>
            <a:endParaRPr lang="sk-SK" dirty="0"/>
          </a:p>
        </p:txBody>
      </p:sp>
      <p:graphicFrame>
        <p:nvGraphicFramePr>
          <p:cNvPr id="6" name="Graf 5"/>
          <p:cNvGraphicFramePr>
            <a:graphicFrameLocks/>
          </p:cNvGraphicFramePr>
          <p:nvPr>
            <p:extLst>
              <p:ext uri="{D42A27DB-BD31-4B8C-83A1-F6EECF244321}">
                <p14:modId xmlns:p14="http://schemas.microsoft.com/office/powerpoint/2010/main" val="3530009477"/>
              </p:ext>
            </p:extLst>
          </p:nvPr>
        </p:nvGraphicFramePr>
        <p:xfrm>
          <a:off x="1071418" y="2054578"/>
          <a:ext cx="10282382" cy="3727385"/>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Skupina 7">
            <a:extLst>
              <a:ext uri="{FF2B5EF4-FFF2-40B4-BE49-F238E27FC236}">
                <a16:creationId xmlns:a16="http://schemas.microsoft.com/office/drawing/2014/main" id="{D550BD4C-98E9-4D1A-9CAB-3ED952734BB8}"/>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05DFCE90-CC86-4D62-8952-7DCA8AC89173}"/>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B7646A01-9646-48E1-AE22-040AA2872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F8786098-E69B-478D-A74D-5C4BBCBAA02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12" name="Rovná spojnica 11">
            <a:extLst>
              <a:ext uri="{FF2B5EF4-FFF2-40B4-BE49-F238E27FC236}">
                <a16:creationId xmlns:a16="http://schemas.microsoft.com/office/drawing/2014/main" id="{14CDFD97-215B-4C61-A42B-E2477FDC14D7}"/>
              </a:ext>
            </a:extLst>
          </p:cNvPr>
          <p:cNvCxnSpPr>
            <a:cxnSpLocks/>
          </p:cNvCxnSpPr>
          <p:nvPr/>
        </p:nvCxnSpPr>
        <p:spPr>
          <a:xfrm>
            <a:off x="838200" y="1362909"/>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Obdĺžnik 12">
            <a:extLst>
              <a:ext uri="{FF2B5EF4-FFF2-40B4-BE49-F238E27FC236}">
                <a16:creationId xmlns:a16="http://schemas.microsoft.com/office/drawing/2014/main" id="{BDA478A8-6122-4E1C-BE12-8DBDD5046782}"/>
              </a:ext>
            </a:extLst>
          </p:cNvPr>
          <p:cNvSpPr/>
          <p:nvPr/>
        </p:nvSpPr>
        <p:spPr>
          <a:xfrm>
            <a:off x="932420" y="1473461"/>
            <a:ext cx="4285404" cy="461665"/>
          </a:xfrm>
          <a:prstGeom prst="rect">
            <a:avLst/>
          </a:prstGeom>
        </p:spPr>
        <p:txBody>
          <a:bodyPr wrap="none">
            <a:spAutoFit/>
          </a:bodyPr>
          <a:lstStyle/>
          <a:p>
            <a:r>
              <a:rPr lang="en-GB" sz="2400" dirty="0"/>
              <a:t>In your </a:t>
            </a:r>
            <a:r>
              <a:rPr lang="en-GB" sz="2400" dirty="0" err="1"/>
              <a:t>comumunity</a:t>
            </a:r>
            <a:r>
              <a:rPr lang="en-GB" sz="2400" dirty="0"/>
              <a:t> is available: </a:t>
            </a:r>
          </a:p>
        </p:txBody>
      </p:sp>
    </p:spTree>
    <p:extLst>
      <p:ext uri="{BB962C8B-B14F-4D97-AF65-F5344CB8AC3E}">
        <p14:creationId xmlns:p14="http://schemas.microsoft.com/office/powerpoint/2010/main" val="444702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 7"/>
          <p:cNvGraphicFramePr>
            <a:graphicFrameLocks/>
          </p:cNvGraphicFramePr>
          <p:nvPr>
            <p:extLst>
              <p:ext uri="{D42A27DB-BD31-4B8C-83A1-F6EECF244321}">
                <p14:modId xmlns:p14="http://schemas.microsoft.com/office/powerpoint/2010/main" val="3732193220"/>
              </p:ext>
            </p:extLst>
          </p:nvPr>
        </p:nvGraphicFramePr>
        <p:xfrm>
          <a:off x="1099127" y="1865745"/>
          <a:ext cx="10254673" cy="4017819"/>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Skupina 8">
            <a:extLst>
              <a:ext uri="{FF2B5EF4-FFF2-40B4-BE49-F238E27FC236}">
                <a16:creationId xmlns:a16="http://schemas.microsoft.com/office/drawing/2014/main" id="{0A5625AA-1ED8-4675-94EC-0DB63DAB75E7}"/>
              </a:ext>
            </a:extLst>
          </p:cNvPr>
          <p:cNvGrpSpPr/>
          <p:nvPr/>
        </p:nvGrpSpPr>
        <p:grpSpPr>
          <a:xfrm>
            <a:off x="-1" y="5901415"/>
            <a:ext cx="12176217" cy="873060"/>
            <a:chOff x="-1" y="5901415"/>
            <a:chExt cx="12176217" cy="873060"/>
          </a:xfrm>
        </p:grpSpPr>
        <p:sp>
          <p:nvSpPr>
            <p:cNvPr id="10" name="Obdĺžnik 9">
              <a:extLst>
                <a:ext uri="{FF2B5EF4-FFF2-40B4-BE49-F238E27FC236}">
                  <a16:creationId xmlns:a16="http://schemas.microsoft.com/office/drawing/2014/main" id="{37DEF8CC-9BDB-4EC9-AF40-A6D872A95E27}"/>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ok 10">
              <a:extLst>
                <a:ext uri="{FF2B5EF4-FFF2-40B4-BE49-F238E27FC236}">
                  <a16:creationId xmlns:a16="http://schemas.microsoft.com/office/drawing/2014/main" id="{7AE5B4D2-08DA-4E76-A969-2B6C3147F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2" name="Obrázok 11">
              <a:extLst>
                <a:ext uri="{FF2B5EF4-FFF2-40B4-BE49-F238E27FC236}">
                  <a16:creationId xmlns:a16="http://schemas.microsoft.com/office/drawing/2014/main" id="{21D9F0FD-708F-4691-B65D-CC18329F4C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3" name="Nadpis 1">
            <a:extLst>
              <a:ext uri="{FF2B5EF4-FFF2-40B4-BE49-F238E27FC236}">
                <a16:creationId xmlns:a16="http://schemas.microsoft.com/office/drawing/2014/main" id="{769157E5-A848-4CE7-90EE-D9DA76CC2557}"/>
              </a:ext>
            </a:extLst>
          </p:cNvPr>
          <p:cNvSpPr>
            <a:spLocks noGrp="1"/>
          </p:cNvSpPr>
          <p:nvPr>
            <p:ph type="title"/>
          </p:nvPr>
        </p:nvSpPr>
        <p:spPr>
          <a:xfrm>
            <a:off x="838200" y="33922"/>
            <a:ext cx="10515600" cy="1325563"/>
          </a:xfrm>
        </p:spPr>
        <p:txBody>
          <a:bodyPr/>
          <a:lstStyle/>
          <a:p>
            <a:r>
              <a:rPr lang="en-US" dirty="0"/>
              <a:t>C. </a:t>
            </a:r>
            <a:r>
              <a:rPr lang="en-US" sz="3600" dirty="0"/>
              <a:t>INFRASTRUCTURE BROADBAND (MOBILE, INTERNET) </a:t>
            </a:r>
            <a:r>
              <a:rPr lang="sk-SK" sz="3600" dirty="0"/>
              <a:t> </a:t>
            </a:r>
            <a:br>
              <a:rPr lang="sk-SK" sz="3600" dirty="0"/>
            </a:br>
            <a:r>
              <a:rPr lang="sk-SK" sz="3600" dirty="0"/>
              <a:t>     </a:t>
            </a:r>
            <a:r>
              <a:rPr lang="en-US" sz="3600" dirty="0"/>
              <a:t>AND TRANSPORTATION</a:t>
            </a:r>
            <a:endParaRPr lang="sk-SK" dirty="0"/>
          </a:p>
        </p:txBody>
      </p:sp>
      <p:cxnSp>
        <p:nvCxnSpPr>
          <p:cNvPr id="14" name="Rovná spojnica 13">
            <a:extLst>
              <a:ext uri="{FF2B5EF4-FFF2-40B4-BE49-F238E27FC236}">
                <a16:creationId xmlns:a16="http://schemas.microsoft.com/office/drawing/2014/main" id="{9D5E07C4-8F38-4950-BE9C-410551941E04}"/>
              </a:ext>
            </a:extLst>
          </p:cNvPr>
          <p:cNvCxnSpPr>
            <a:cxnSpLocks/>
          </p:cNvCxnSpPr>
          <p:nvPr/>
        </p:nvCxnSpPr>
        <p:spPr>
          <a:xfrm>
            <a:off x="838200" y="1362909"/>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Obdĺžnik 14">
            <a:extLst>
              <a:ext uri="{FF2B5EF4-FFF2-40B4-BE49-F238E27FC236}">
                <a16:creationId xmlns:a16="http://schemas.microsoft.com/office/drawing/2014/main" id="{F13CAFD7-5E50-4737-B2A5-B3E17085AFA8}"/>
              </a:ext>
            </a:extLst>
          </p:cNvPr>
          <p:cNvSpPr/>
          <p:nvPr/>
        </p:nvSpPr>
        <p:spPr>
          <a:xfrm>
            <a:off x="932420" y="1473461"/>
            <a:ext cx="11075981" cy="461665"/>
          </a:xfrm>
          <a:prstGeom prst="rect">
            <a:avLst/>
          </a:prstGeom>
        </p:spPr>
        <p:txBody>
          <a:bodyPr wrap="none">
            <a:spAutoFit/>
          </a:bodyPr>
          <a:lstStyle/>
          <a:p>
            <a:r>
              <a:rPr lang="en-GB" sz="2400" dirty="0"/>
              <a:t>Can you get to the closest city / town by public transport / neighbours when is needed?</a:t>
            </a:r>
          </a:p>
        </p:txBody>
      </p:sp>
    </p:spTree>
    <p:extLst>
      <p:ext uri="{BB962C8B-B14F-4D97-AF65-F5344CB8AC3E}">
        <p14:creationId xmlns:p14="http://schemas.microsoft.com/office/powerpoint/2010/main" val="4101349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p:cNvGraphicFramePr>
            <a:graphicFrameLocks/>
          </p:cNvGraphicFramePr>
          <p:nvPr>
            <p:extLst>
              <p:ext uri="{D42A27DB-BD31-4B8C-83A1-F6EECF244321}">
                <p14:modId xmlns:p14="http://schemas.microsoft.com/office/powerpoint/2010/main" val="3101901853"/>
              </p:ext>
            </p:extLst>
          </p:nvPr>
        </p:nvGraphicFramePr>
        <p:xfrm>
          <a:off x="1154545" y="1690688"/>
          <a:ext cx="10199255" cy="4091276"/>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Skupina 7">
            <a:extLst>
              <a:ext uri="{FF2B5EF4-FFF2-40B4-BE49-F238E27FC236}">
                <a16:creationId xmlns:a16="http://schemas.microsoft.com/office/drawing/2014/main" id="{1F2CEBAD-3695-457A-A1EF-33C3CF52FC62}"/>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8C52B668-B56C-4134-AC23-DD562F96E9B5}"/>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8F213E99-46A5-420D-82A5-C1076BB73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4E3C8586-E3B8-4D10-84A9-16496787AC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2" name="Nadpis 1">
            <a:extLst>
              <a:ext uri="{FF2B5EF4-FFF2-40B4-BE49-F238E27FC236}">
                <a16:creationId xmlns:a16="http://schemas.microsoft.com/office/drawing/2014/main" id="{9DCE35D0-B2DF-43C2-BC17-D828BDB1C6E7}"/>
              </a:ext>
            </a:extLst>
          </p:cNvPr>
          <p:cNvSpPr>
            <a:spLocks noGrp="1"/>
          </p:cNvSpPr>
          <p:nvPr>
            <p:ph type="title"/>
          </p:nvPr>
        </p:nvSpPr>
        <p:spPr>
          <a:xfrm>
            <a:off x="838200" y="33922"/>
            <a:ext cx="10515600" cy="1325563"/>
          </a:xfrm>
        </p:spPr>
        <p:txBody>
          <a:bodyPr/>
          <a:lstStyle/>
          <a:p>
            <a:r>
              <a:rPr lang="en-US" dirty="0"/>
              <a:t>C. </a:t>
            </a:r>
            <a:r>
              <a:rPr lang="en-US" sz="3600" dirty="0"/>
              <a:t>INFRASTRUCTURE BROADBAND (MOBILE, INTERNET) </a:t>
            </a:r>
            <a:r>
              <a:rPr lang="sk-SK" sz="3600" dirty="0"/>
              <a:t> </a:t>
            </a:r>
            <a:br>
              <a:rPr lang="sk-SK" sz="3600" dirty="0"/>
            </a:br>
            <a:r>
              <a:rPr lang="sk-SK" sz="3600" dirty="0"/>
              <a:t>     </a:t>
            </a:r>
            <a:r>
              <a:rPr lang="en-US" sz="3600" dirty="0"/>
              <a:t>AND TRANSPORTATION</a:t>
            </a:r>
            <a:endParaRPr lang="sk-SK" dirty="0"/>
          </a:p>
        </p:txBody>
      </p:sp>
      <p:cxnSp>
        <p:nvCxnSpPr>
          <p:cNvPr id="13" name="Rovná spojnica 12">
            <a:extLst>
              <a:ext uri="{FF2B5EF4-FFF2-40B4-BE49-F238E27FC236}">
                <a16:creationId xmlns:a16="http://schemas.microsoft.com/office/drawing/2014/main" id="{FDA55A14-6D84-43F5-83F9-91D7A762EB98}"/>
              </a:ext>
            </a:extLst>
          </p:cNvPr>
          <p:cNvCxnSpPr>
            <a:cxnSpLocks/>
          </p:cNvCxnSpPr>
          <p:nvPr/>
        </p:nvCxnSpPr>
        <p:spPr>
          <a:xfrm>
            <a:off x="838200" y="1362909"/>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Obdĺžnik 13">
            <a:extLst>
              <a:ext uri="{FF2B5EF4-FFF2-40B4-BE49-F238E27FC236}">
                <a16:creationId xmlns:a16="http://schemas.microsoft.com/office/drawing/2014/main" id="{5303F415-8D4E-4934-9976-E17C5A0A5E09}"/>
              </a:ext>
            </a:extLst>
          </p:cNvPr>
          <p:cNvSpPr/>
          <p:nvPr/>
        </p:nvSpPr>
        <p:spPr>
          <a:xfrm>
            <a:off x="838200" y="1456430"/>
            <a:ext cx="7799636" cy="461665"/>
          </a:xfrm>
          <a:prstGeom prst="rect">
            <a:avLst/>
          </a:prstGeom>
        </p:spPr>
        <p:txBody>
          <a:bodyPr wrap="none">
            <a:spAutoFit/>
          </a:bodyPr>
          <a:lstStyle/>
          <a:p>
            <a:r>
              <a:rPr lang="en-GB" sz="2400" dirty="0"/>
              <a:t>Is there public transport available on weekends and days off?</a:t>
            </a:r>
          </a:p>
        </p:txBody>
      </p:sp>
    </p:spTree>
    <p:extLst>
      <p:ext uri="{BB962C8B-B14F-4D97-AF65-F5344CB8AC3E}">
        <p14:creationId xmlns:p14="http://schemas.microsoft.com/office/powerpoint/2010/main" val="3441692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 7"/>
          <p:cNvGraphicFramePr>
            <a:graphicFrameLocks/>
          </p:cNvGraphicFramePr>
          <p:nvPr>
            <p:extLst>
              <p:ext uri="{D42A27DB-BD31-4B8C-83A1-F6EECF244321}">
                <p14:modId xmlns:p14="http://schemas.microsoft.com/office/powerpoint/2010/main" val="1926496622"/>
              </p:ext>
            </p:extLst>
          </p:nvPr>
        </p:nvGraphicFramePr>
        <p:xfrm>
          <a:off x="1071418" y="2045677"/>
          <a:ext cx="10282382" cy="3800941"/>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Skupina 8">
            <a:extLst>
              <a:ext uri="{FF2B5EF4-FFF2-40B4-BE49-F238E27FC236}">
                <a16:creationId xmlns:a16="http://schemas.microsoft.com/office/drawing/2014/main" id="{5760D687-29A2-4443-B51F-D5A4A432645B}"/>
              </a:ext>
            </a:extLst>
          </p:cNvPr>
          <p:cNvGrpSpPr/>
          <p:nvPr/>
        </p:nvGrpSpPr>
        <p:grpSpPr>
          <a:xfrm>
            <a:off x="-1" y="5901415"/>
            <a:ext cx="12176217" cy="873060"/>
            <a:chOff x="-1" y="5901415"/>
            <a:chExt cx="12176217" cy="873060"/>
          </a:xfrm>
        </p:grpSpPr>
        <p:sp>
          <p:nvSpPr>
            <p:cNvPr id="10" name="Obdĺžnik 9">
              <a:extLst>
                <a:ext uri="{FF2B5EF4-FFF2-40B4-BE49-F238E27FC236}">
                  <a16:creationId xmlns:a16="http://schemas.microsoft.com/office/drawing/2014/main" id="{3CF6FC34-45D7-440D-8C22-585B10255B33}"/>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ok 10">
              <a:extLst>
                <a:ext uri="{FF2B5EF4-FFF2-40B4-BE49-F238E27FC236}">
                  <a16:creationId xmlns:a16="http://schemas.microsoft.com/office/drawing/2014/main" id="{EA2D8B26-2BD1-42D0-BC64-2EB69D25A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2" name="Obrázok 11">
              <a:extLst>
                <a:ext uri="{FF2B5EF4-FFF2-40B4-BE49-F238E27FC236}">
                  <a16:creationId xmlns:a16="http://schemas.microsoft.com/office/drawing/2014/main" id="{A18B84AC-C88C-41C6-A0D2-95453B72AFF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3" name="Nadpis 1">
            <a:extLst>
              <a:ext uri="{FF2B5EF4-FFF2-40B4-BE49-F238E27FC236}">
                <a16:creationId xmlns:a16="http://schemas.microsoft.com/office/drawing/2014/main" id="{B8889E67-A0C3-4A66-86C6-7EA730A56D6A}"/>
              </a:ext>
            </a:extLst>
          </p:cNvPr>
          <p:cNvSpPr>
            <a:spLocks noGrp="1"/>
          </p:cNvSpPr>
          <p:nvPr>
            <p:ph type="title"/>
          </p:nvPr>
        </p:nvSpPr>
        <p:spPr>
          <a:xfrm>
            <a:off x="838200" y="33922"/>
            <a:ext cx="10515600" cy="1325563"/>
          </a:xfrm>
        </p:spPr>
        <p:txBody>
          <a:bodyPr/>
          <a:lstStyle/>
          <a:p>
            <a:r>
              <a:rPr lang="en-US" dirty="0"/>
              <a:t>C. </a:t>
            </a:r>
            <a:r>
              <a:rPr lang="en-US" sz="3600" dirty="0"/>
              <a:t>INFRASTRUCTURE BROADBAND (MOBILE, INTERNET) </a:t>
            </a:r>
            <a:r>
              <a:rPr lang="sk-SK" sz="3600" dirty="0"/>
              <a:t> </a:t>
            </a:r>
            <a:br>
              <a:rPr lang="sk-SK" sz="3600" dirty="0"/>
            </a:br>
            <a:r>
              <a:rPr lang="sk-SK" sz="3600" dirty="0"/>
              <a:t>     </a:t>
            </a:r>
            <a:r>
              <a:rPr lang="en-US" sz="3600" dirty="0"/>
              <a:t>AND TRANSPORTATION</a:t>
            </a:r>
            <a:endParaRPr lang="sk-SK" dirty="0"/>
          </a:p>
        </p:txBody>
      </p:sp>
      <p:cxnSp>
        <p:nvCxnSpPr>
          <p:cNvPr id="14" name="Rovná spojnica 13">
            <a:extLst>
              <a:ext uri="{FF2B5EF4-FFF2-40B4-BE49-F238E27FC236}">
                <a16:creationId xmlns:a16="http://schemas.microsoft.com/office/drawing/2014/main" id="{7F49C06B-93A7-49D8-A1F1-009B93BD6C94}"/>
              </a:ext>
            </a:extLst>
          </p:cNvPr>
          <p:cNvCxnSpPr>
            <a:cxnSpLocks/>
          </p:cNvCxnSpPr>
          <p:nvPr/>
        </p:nvCxnSpPr>
        <p:spPr>
          <a:xfrm>
            <a:off x="838200" y="1362909"/>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Obdĺžnik 14">
            <a:extLst>
              <a:ext uri="{FF2B5EF4-FFF2-40B4-BE49-F238E27FC236}">
                <a16:creationId xmlns:a16="http://schemas.microsoft.com/office/drawing/2014/main" id="{46340499-8712-46CF-8802-75474F3B3C91}"/>
              </a:ext>
            </a:extLst>
          </p:cNvPr>
          <p:cNvSpPr/>
          <p:nvPr/>
        </p:nvSpPr>
        <p:spPr>
          <a:xfrm>
            <a:off x="932420" y="1473461"/>
            <a:ext cx="9249712" cy="461665"/>
          </a:xfrm>
          <a:prstGeom prst="rect">
            <a:avLst/>
          </a:prstGeom>
        </p:spPr>
        <p:txBody>
          <a:bodyPr wrap="none">
            <a:spAutoFit/>
          </a:bodyPr>
          <a:lstStyle/>
          <a:p>
            <a:r>
              <a:rPr lang="sk-SK" sz="2400" dirty="0"/>
              <a:t>T</a:t>
            </a:r>
            <a:r>
              <a:rPr lang="en-GB" sz="2400" dirty="0"/>
              <a:t>he quality of mobile service and internet availability in your community:</a:t>
            </a:r>
          </a:p>
        </p:txBody>
      </p:sp>
    </p:spTree>
    <p:extLst>
      <p:ext uri="{BB962C8B-B14F-4D97-AF65-F5344CB8AC3E}">
        <p14:creationId xmlns:p14="http://schemas.microsoft.com/office/powerpoint/2010/main" val="3276354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p:cNvGraphicFramePr>
            <a:graphicFrameLocks/>
          </p:cNvGraphicFramePr>
          <p:nvPr>
            <p:extLst>
              <p:ext uri="{D42A27DB-BD31-4B8C-83A1-F6EECF244321}">
                <p14:modId xmlns:p14="http://schemas.microsoft.com/office/powerpoint/2010/main" val="580768905"/>
              </p:ext>
            </p:extLst>
          </p:nvPr>
        </p:nvGraphicFramePr>
        <p:xfrm>
          <a:off x="984382" y="2104217"/>
          <a:ext cx="10263909" cy="3605254"/>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Skupina 7">
            <a:extLst>
              <a:ext uri="{FF2B5EF4-FFF2-40B4-BE49-F238E27FC236}">
                <a16:creationId xmlns:a16="http://schemas.microsoft.com/office/drawing/2014/main" id="{14906F5D-5DDD-4A53-AC4F-D07F12C07BCD}"/>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1730782D-2481-4853-9857-B31F6B3E4B22}"/>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FC71B94D-C863-4C08-AE63-B602940BA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40E05D41-A08A-4D11-BE1D-5EF0E717EDE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2" name="Nadpis 1">
            <a:extLst>
              <a:ext uri="{FF2B5EF4-FFF2-40B4-BE49-F238E27FC236}">
                <a16:creationId xmlns:a16="http://schemas.microsoft.com/office/drawing/2014/main" id="{1C9D3BE2-8C65-45F5-B5FC-4D767CA613DC}"/>
              </a:ext>
            </a:extLst>
          </p:cNvPr>
          <p:cNvSpPr>
            <a:spLocks noGrp="1"/>
          </p:cNvSpPr>
          <p:nvPr>
            <p:ph type="title"/>
          </p:nvPr>
        </p:nvSpPr>
        <p:spPr>
          <a:xfrm>
            <a:off x="838200" y="33922"/>
            <a:ext cx="10515600" cy="1325563"/>
          </a:xfrm>
        </p:spPr>
        <p:txBody>
          <a:bodyPr/>
          <a:lstStyle/>
          <a:p>
            <a:r>
              <a:rPr lang="en-US" dirty="0"/>
              <a:t>C. </a:t>
            </a:r>
            <a:r>
              <a:rPr lang="en-US" sz="3600" dirty="0"/>
              <a:t>INFRASTRUCTURE BROADBAND (MOBILE, INTERNET) </a:t>
            </a:r>
            <a:r>
              <a:rPr lang="sk-SK" sz="3600" dirty="0"/>
              <a:t> </a:t>
            </a:r>
            <a:br>
              <a:rPr lang="sk-SK" sz="3600" dirty="0"/>
            </a:br>
            <a:r>
              <a:rPr lang="sk-SK" sz="3600" dirty="0"/>
              <a:t>     </a:t>
            </a:r>
            <a:r>
              <a:rPr lang="en-US" sz="3600" dirty="0"/>
              <a:t>AND TRANSPORTATION</a:t>
            </a:r>
            <a:endParaRPr lang="sk-SK" dirty="0"/>
          </a:p>
        </p:txBody>
      </p:sp>
      <p:cxnSp>
        <p:nvCxnSpPr>
          <p:cNvPr id="13" name="Rovná spojnica 12">
            <a:extLst>
              <a:ext uri="{FF2B5EF4-FFF2-40B4-BE49-F238E27FC236}">
                <a16:creationId xmlns:a16="http://schemas.microsoft.com/office/drawing/2014/main" id="{2D186C4E-2180-4840-B702-53A878C01C3C}"/>
              </a:ext>
            </a:extLst>
          </p:cNvPr>
          <p:cNvCxnSpPr>
            <a:cxnSpLocks/>
          </p:cNvCxnSpPr>
          <p:nvPr/>
        </p:nvCxnSpPr>
        <p:spPr>
          <a:xfrm>
            <a:off x="838200" y="1362909"/>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Obdĺžnik 13">
            <a:extLst>
              <a:ext uri="{FF2B5EF4-FFF2-40B4-BE49-F238E27FC236}">
                <a16:creationId xmlns:a16="http://schemas.microsoft.com/office/drawing/2014/main" id="{79183924-CDBD-4DA7-B578-5B5A0BA27A6F}"/>
              </a:ext>
            </a:extLst>
          </p:cNvPr>
          <p:cNvSpPr/>
          <p:nvPr/>
        </p:nvSpPr>
        <p:spPr>
          <a:xfrm>
            <a:off x="932420" y="1473461"/>
            <a:ext cx="9249712" cy="461665"/>
          </a:xfrm>
          <a:prstGeom prst="rect">
            <a:avLst/>
          </a:prstGeom>
        </p:spPr>
        <p:txBody>
          <a:bodyPr wrap="none">
            <a:spAutoFit/>
          </a:bodyPr>
          <a:lstStyle/>
          <a:p>
            <a:r>
              <a:rPr lang="sk-SK" sz="2400" dirty="0"/>
              <a:t>T</a:t>
            </a:r>
            <a:r>
              <a:rPr lang="en-GB" sz="2400" dirty="0"/>
              <a:t>he quality of mobility/transportation opportunities in your community:</a:t>
            </a:r>
          </a:p>
        </p:txBody>
      </p:sp>
    </p:spTree>
    <p:extLst>
      <p:ext uri="{BB962C8B-B14F-4D97-AF65-F5344CB8AC3E}">
        <p14:creationId xmlns:p14="http://schemas.microsoft.com/office/powerpoint/2010/main" val="3625756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838200" y="67734"/>
            <a:ext cx="10667743" cy="1325563"/>
          </a:xfrm>
        </p:spPr>
        <p:txBody>
          <a:bodyPr>
            <a:normAutofit/>
          </a:bodyPr>
          <a:lstStyle/>
          <a:p>
            <a:r>
              <a:rPr lang="en-US" sz="4000" dirty="0"/>
              <a:t>D. THE VARIETY OF OPPORTUNITIES FOR ECONOMIC ACTIVITY</a:t>
            </a:r>
            <a:endParaRPr lang="sk-SK" sz="4000" dirty="0"/>
          </a:p>
        </p:txBody>
      </p:sp>
      <p:graphicFrame>
        <p:nvGraphicFramePr>
          <p:cNvPr id="6" name="Graf 5"/>
          <p:cNvGraphicFramePr>
            <a:graphicFrameLocks/>
          </p:cNvGraphicFramePr>
          <p:nvPr>
            <p:extLst>
              <p:ext uri="{D42A27DB-BD31-4B8C-83A1-F6EECF244321}">
                <p14:modId xmlns:p14="http://schemas.microsoft.com/office/powerpoint/2010/main" val="1107629375"/>
              </p:ext>
            </p:extLst>
          </p:nvPr>
        </p:nvGraphicFramePr>
        <p:xfrm>
          <a:off x="1318234" y="1874392"/>
          <a:ext cx="10187709" cy="3989676"/>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Skupina 7">
            <a:extLst>
              <a:ext uri="{FF2B5EF4-FFF2-40B4-BE49-F238E27FC236}">
                <a16:creationId xmlns:a16="http://schemas.microsoft.com/office/drawing/2014/main" id="{85A02F05-02E2-407B-AF20-FBFF538CF50B}"/>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FB140534-629D-467C-B512-E407289958CD}"/>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9901A4BD-2006-4EB0-B330-769D19E38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EBC8481D-9551-4029-87AD-3081254CF40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12" name="Rovná spojnica 11">
            <a:extLst>
              <a:ext uri="{FF2B5EF4-FFF2-40B4-BE49-F238E27FC236}">
                <a16:creationId xmlns:a16="http://schemas.microsoft.com/office/drawing/2014/main" id="{49AFF0DF-13A8-4B28-A0DF-F75D814452D0}"/>
              </a:ext>
            </a:extLst>
          </p:cNvPr>
          <p:cNvCxnSpPr>
            <a:cxnSpLocks/>
          </p:cNvCxnSpPr>
          <p:nvPr/>
        </p:nvCxnSpPr>
        <p:spPr>
          <a:xfrm>
            <a:off x="838200" y="1362909"/>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Obdĺžnik 12">
            <a:extLst>
              <a:ext uri="{FF2B5EF4-FFF2-40B4-BE49-F238E27FC236}">
                <a16:creationId xmlns:a16="http://schemas.microsoft.com/office/drawing/2014/main" id="{F53DBB74-F258-4785-9EAE-3C4A127A7147}"/>
              </a:ext>
            </a:extLst>
          </p:cNvPr>
          <p:cNvSpPr/>
          <p:nvPr/>
        </p:nvSpPr>
        <p:spPr>
          <a:xfrm>
            <a:off x="932420" y="1473461"/>
            <a:ext cx="8945358" cy="461665"/>
          </a:xfrm>
          <a:prstGeom prst="rect">
            <a:avLst/>
          </a:prstGeom>
        </p:spPr>
        <p:txBody>
          <a:bodyPr wrap="square">
            <a:spAutoFit/>
          </a:bodyPr>
          <a:lstStyle/>
          <a:p>
            <a:r>
              <a:rPr lang="en-GB" sz="2400" dirty="0"/>
              <a:t>Is it possible to find a job as </a:t>
            </a:r>
            <a:r>
              <a:rPr lang="en-GB" sz="2400" dirty="0" err="1"/>
              <a:t>emoplyee</a:t>
            </a:r>
            <a:r>
              <a:rPr lang="en-GB" sz="2400" dirty="0"/>
              <a:t> in your community?</a:t>
            </a:r>
          </a:p>
        </p:txBody>
      </p:sp>
    </p:spTree>
    <p:extLst>
      <p:ext uri="{BB962C8B-B14F-4D97-AF65-F5344CB8AC3E}">
        <p14:creationId xmlns:p14="http://schemas.microsoft.com/office/powerpoint/2010/main" val="3812729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 7"/>
          <p:cNvGraphicFramePr>
            <a:graphicFrameLocks/>
          </p:cNvGraphicFramePr>
          <p:nvPr>
            <p:extLst>
              <p:ext uri="{D42A27DB-BD31-4B8C-83A1-F6EECF244321}">
                <p14:modId xmlns:p14="http://schemas.microsoft.com/office/powerpoint/2010/main" val="1388806695"/>
              </p:ext>
            </p:extLst>
          </p:nvPr>
        </p:nvGraphicFramePr>
        <p:xfrm>
          <a:off x="932420" y="1935126"/>
          <a:ext cx="10356273" cy="4155843"/>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Skupina 8">
            <a:extLst>
              <a:ext uri="{FF2B5EF4-FFF2-40B4-BE49-F238E27FC236}">
                <a16:creationId xmlns:a16="http://schemas.microsoft.com/office/drawing/2014/main" id="{4CA98821-5FA0-4020-BCEE-B99679C9949A}"/>
              </a:ext>
            </a:extLst>
          </p:cNvPr>
          <p:cNvGrpSpPr/>
          <p:nvPr/>
        </p:nvGrpSpPr>
        <p:grpSpPr>
          <a:xfrm>
            <a:off x="-1" y="5901415"/>
            <a:ext cx="12176217" cy="873060"/>
            <a:chOff x="-1" y="5901415"/>
            <a:chExt cx="12176217" cy="873060"/>
          </a:xfrm>
        </p:grpSpPr>
        <p:sp>
          <p:nvSpPr>
            <p:cNvPr id="10" name="Obdĺžnik 9">
              <a:extLst>
                <a:ext uri="{FF2B5EF4-FFF2-40B4-BE49-F238E27FC236}">
                  <a16:creationId xmlns:a16="http://schemas.microsoft.com/office/drawing/2014/main" id="{EEE96420-2108-48AA-9580-787D5E8E5BFD}"/>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ok 10">
              <a:extLst>
                <a:ext uri="{FF2B5EF4-FFF2-40B4-BE49-F238E27FC236}">
                  <a16:creationId xmlns:a16="http://schemas.microsoft.com/office/drawing/2014/main" id="{13732982-FD26-48C7-85AD-B5902CD4E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2" name="Obrázok 11">
              <a:extLst>
                <a:ext uri="{FF2B5EF4-FFF2-40B4-BE49-F238E27FC236}">
                  <a16:creationId xmlns:a16="http://schemas.microsoft.com/office/drawing/2014/main" id="{9F828BCA-4E4E-4AE2-8F6D-6F1AD087E49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3" name="Nadpis 1">
            <a:extLst>
              <a:ext uri="{FF2B5EF4-FFF2-40B4-BE49-F238E27FC236}">
                <a16:creationId xmlns:a16="http://schemas.microsoft.com/office/drawing/2014/main" id="{622B3F3D-F3EF-472E-B346-60FB667A3FD9}"/>
              </a:ext>
            </a:extLst>
          </p:cNvPr>
          <p:cNvSpPr>
            <a:spLocks noGrp="1"/>
          </p:cNvSpPr>
          <p:nvPr>
            <p:ph type="title"/>
          </p:nvPr>
        </p:nvSpPr>
        <p:spPr>
          <a:xfrm>
            <a:off x="838200" y="67734"/>
            <a:ext cx="10356273" cy="1325563"/>
          </a:xfrm>
        </p:spPr>
        <p:txBody>
          <a:bodyPr>
            <a:normAutofit/>
          </a:bodyPr>
          <a:lstStyle/>
          <a:p>
            <a:r>
              <a:rPr lang="en-US" sz="4000" dirty="0"/>
              <a:t>D. THE VARIETY OF OPPORTUNITIES FOR ECONOMIC ACTIVITY</a:t>
            </a:r>
            <a:endParaRPr lang="sk-SK" sz="4000" dirty="0"/>
          </a:p>
        </p:txBody>
      </p:sp>
      <p:cxnSp>
        <p:nvCxnSpPr>
          <p:cNvPr id="14" name="Rovná spojnica 13">
            <a:extLst>
              <a:ext uri="{FF2B5EF4-FFF2-40B4-BE49-F238E27FC236}">
                <a16:creationId xmlns:a16="http://schemas.microsoft.com/office/drawing/2014/main" id="{646E855A-8914-4DBA-8E57-501B6A455328}"/>
              </a:ext>
            </a:extLst>
          </p:cNvPr>
          <p:cNvCxnSpPr>
            <a:cxnSpLocks/>
          </p:cNvCxnSpPr>
          <p:nvPr/>
        </p:nvCxnSpPr>
        <p:spPr>
          <a:xfrm>
            <a:off x="838200" y="1362909"/>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Obdĺžnik 14">
            <a:extLst>
              <a:ext uri="{FF2B5EF4-FFF2-40B4-BE49-F238E27FC236}">
                <a16:creationId xmlns:a16="http://schemas.microsoft.com/office/drawing/2014/main" id="{FF0BB896-A287-436E-AA9A-B90968CB0FE5}"/>
              </a:ext>
            </a:extLst>
          </p:cNvPr>
          <p:cNvSpPr/>
          <p:nvPr/>
        </p:nvSpPr>
        <p:spPr>
          <a:xfrm>
            <a:off x="932420" y="1473461"/>
            <a:ext cx="10570958" cy="461665"/>
          </a:xfrm>
          <a:prstGeom prst="rect">
            <a:avLst/>
          </a:prstGeom>
        </p:spPr>
        <p:txBody>
          <a:bodyPr wrap="square">
            <a:spAutoFit/>
          </a:bodyPr>
          <a:lstStyle/>
          <a:p>
            <a:r>
              <a:rPr lang="en-GB" sz="2400" dirty="0"/>
              <a:t>Could you imagine that you would be self-employed in your community?</a:t>
            </a:r>
          </a:p>
        </p:txBody>
      </p:sp>
    </p:spTree>
    <p:extLst>
      <p:ext uri="{BB962C8B-B14F-4D97-AF65-F5344CB8AC3E}">
        <p14:creationId xmlns:p14="http://schemas.microsoft.com/office/powerpoint/2010/main" val="1282164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p:cNvGraphicFramePr>
            <a:graphicFrameLocks/>
          </p:cNvGraphicFramePr>
          <p:nvPr>
            <p:extLst>
              <p:ext uri="{D42A27DB-BD31-4B8C-83A1-F6EECF244321}">
                <p14:modId xmlns:p14="http://schemas.microsoft.com/office/powerpoint/2010/main" val="2956483578"/>
              </p:ext>
            </p:extLst>
          </p:nvPr>
        </p:nvGraphicFramePr>
        <p:xfrm>
          <a:off x="1173018" y="2304458"/>
          <a:ext cx="10180782" cy="3579106"/>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Skupina 7">
            <a:extLst>
              <a:ext uri="{FF2B5EF4-FFF2-40B4-BE49-F238E27FC236}">
                <a16:creationId xmlns:a16="http://schemas.microsoft.com/office/drawing/2014/main" id="{EA633263-BFC5-43AA-BFC8-5547C2C1ADC0}"/>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A1B32E96-9ED3-4B58-BC4C-24317BDF83E9}"/>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5FED406B-7244-46D8-BC30-12C22C845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E193B421-6FE3-4E1F-A8CF-10B62253EE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13" name="Rovná spojnica 12">
            <a:extLst>
              <a:ext uri="{FF2B5EF4-FFF2-40B4-BE49-F238E27FC236}">
                <a16:creationId xmlns:a16="http://schemas.microsoft.com/office/drawing/2014/main" id="{86FE8B37-E350-4F89-A569-EF8EE2FB0533}"/>
              </a:ext>
            </a:extLst>
          </p:cNvPr>
          <p:cNvCxnSpPr>
            <a:cxnSpLocks/>
          </p:cNvCxnSpPr>
          <p:nvPr/>
        </p:nvCxnSpPr>
        <p:spPr>
          <a:xfrm>
            <a:off x="838200" y="1362909"/>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Obdĺžnik 13">
            <a:extLst>
              <a:ext uri="{FF2B5EF4-FFF2-40B4-BE49-F238E27FC236}">
                <a16:creationId xmlns:a16="http://schemas.microsoft.com/office/drawing/2014/main" id="{89353258-9678-46C7-A34C-8B9B5C35982B}"/>
              </a:ext>
            </a:extLst>
          </p:cNvPr>
          <p:cNvSpPr/>
          <p:nvPr/>
        </p:nvSpPr>
        <p:spPr>
          <a:xfrm>
            <a:off x="932420" y="1473461"/>
            <a:ext cx="10672558" cy="830997"/>
          </a:xfrm>
          <a:prstGeom prst="rect">
            <a:avLst/>
          </a:prstGeom>
        </p:spPr>
        <p:txBody>
          <a:bodyPr wrap="square">
            <a:spAutoFit/>
          </a:bodyPr>
          <a:lstStyle/>
          <a:p>
            <a:r>
              <a:rPr lang="en-GB" sz="2400" dirty="0"/>
              <a:t>Who would you ask mentor support in your community for finding job or establishing your business?</a:t>
            </a:r>
          </a:p>
        </p:txBody>
      </p:sp>
      <p:sp>
        <p:nvSpPr>
          <p:cNvPr id="16" name="Nadpis 1">
            <a:extLst>
              <a:ext uri="{FF2B5EF4-FFF2-40B4-BE49-F238E27FC236}">
                <a16:creationId xmlns:a16="http://schemas.microsoft.com/office/drawing/2014/main" id="{925B17FA-9EB0-44B4-BB16-E12A8AC0B1E4}"/>
              </a:ext>
            </a:extLst>
          </p:cNvPr>
          <p:cNvSpPr>
            <a:spLocks noGrp="1"/>
          </p:cNvSpPr>
          <p:nvPr>
            <p:ph type="title"/>
          </p:nvPr>
        </p:nvSpPr>
        <p:spPr>
          <a:xfrm>
            <a:off x="838200" y="67734"/>
            <a:ext cx="10667743" cy="1325563"/>
          </a:xfrm>
        </p:spPr>
        <p:txBody>
          <a:bodyPr>
            <a:normAutofit/>
          </a:bodyPr>
          <a:lstStyle/>
          <a:p>
            <a:r>
              <a:rPr lang="en-US" sz="4000" dirty="0"/>
              <a:t>D. THE VARIETY OF OPPORTUNITIES FOR ECONOMIC ACTIVITY</a:t>
            </a:r>
            <a:endParaRPr lang="sk-SK" sz="4000" dirty="0"/>
          </a:p>
        </p:txBody>
      </p:sp>
    </p:spTree>
    <p:extLst>
      <p:ext uri="{BB962C8B-B14F-4D97-AF65-F5344CB8AC3E}">
        <p14:creationId xmlns:p14="http://schemas.microsoft.com/office/powerpoint/2010/main" val="373958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ývojový diagram: spojnica mimo strany 1">
            <a:extLst>
              <a:ext uri="{FF2B5EF4-FFF2-40B4-BE49-F238E27FC236}">
                <a16:creationId xmlns:a16="http://schemas.microsoft.com/office/drawing/2014/main" id="{1C59D115-090C-44BE-87C7-FD6E800B3E67}"/>
              </a:ext>
            </a:extLst>
          </p:cNvPr>
          <p:cNvSpPr/>
          <p:nvPr/>
        </p:nvSpPr>
        <p:spPr>
          <a:xfrm>
            <a:off x="380644" y="0"/>
            <a:ext cx="3288530" cy="1749669"/>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1">
            <a:extLst>
              <a:ext uri="{FF2B5EF4-FFF2-40B4-BE49-F238E27FC236}">
                <a16:creationId xmlns:a16="http://schemas.microsoft.com/office/drawing/2014/main" id="{66B11866-5BD8-459F-B503-8CB15A97E7AE}"/>
              </a:ext>
            </a:extLst>
          </p:cNvPr>
          <p:cNvSpPr txBox="1">
            <a:spLocks/>
          </p:cNvSpPr>
          <p:nvPr/>
        </p:nvSpPr>
        <p:spPr>
          <a:xfrm>
            <a:off x="380643" y="199294"/>
            <a:ext cx="3288531" cy="1189892"/>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3600" dirty="0">
                <a:solidFill>
                  <a:schemeClr val="bg1"/>
                </a:solidFill>
                <a:latin typeface="+mn-lt"/>
              </a:rPr>
              <a:t>INTRODUCTION</a:t>
            </a:r>
            <a:endParaRPr lang="en-US" sz="3600" dirty="0">
              <a:solidFill>
                <a:schemeClr val="bg1"/>
              </a:solidFill>
              <a:latin typeface="+mn-lt"/>
            </a:endParaRPr>
          </a:p>
        </p:txBody>
      </p:sp>
      <p:pic>
        <p:nvPicPr>
          <p:cNvPr id="4" name="Obrázok 3" descr="Obrázok, na ktorom je kvet&#10;&#10;Automaticky generovaný popis">
            <a:extLst>
              <a:ext uri="{FF2B5EF4-FFF2-40B4-BE49-F238E27FC236}">
                <a16:creationId xmlns:a16="http://schemas.microsoft.com/office/drawing/2014/main" id="{752FCADD-0731-4BE0-8194-660321C130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0421" y="199293"/>
            <a:ext cx="2297151" cy="1418492"/>
          </a:xfrm>
          <a:prstGeom prst="rect">
            <a:avLst/>
          </a:prstGeom>
        </p:spPr>
      </p:pic>
      <p:sp>
        <p:nvSpPr>
          <p:cNvPr id="5" name="Obdĺžnik 4">
            <a:extLst>
              <a:ext uri="{FF2B5EF4-FFF2-40B4-BE49-F238E27FC236}">
                <a16:creationId xmlns:a16="http://schemas.microsoft.com/office/drawing/2014/main" id="{86D3F44C-DEDF-4255-B915-8AA51E409C6F}"/>
              </a:ext>
            </a:extLst>
          </p:cNvPr>
          <p:cNvSpPr/>
          <p:nvPr/>
        </p:nvSpPr>
        <p:spPr>
          <a:xfrm>
            <a:off x="380644" y="1978269"/>
            <a:ext cx="11409841" cy="4001095"/>
          </a:xfrm>
          <a:prstGeom prst="rect">
            <a:avLst/>
          </a:prstGeom>
        </p:spPr>
        <p:txBody>
          <a:bodyPr wrap="square">
            <a:spAutoFit/>
          </a:bodyPr>
          <a:lstStyle/>
          <a:p>
            <a:pPr algn="just">
              <a:spcBef>
                <a:spcPts val="600"/>
              </a:spcBef>
              <a:spcAft>
                <a:spcPts val="600"/>
              </a:spcAft>
            </a:pPr>
            <a:r>
              <a:rPr lang="en-GB" dirty="0"/>
              <a:t>A survey was organised within the movement of European Rural Parliament Youth. The results will be used for developing the Youth Declaration at the European Rural Youth Parliament at the beginning of November 2019. </a:t>
            </a:r>
            <a:r>
              <a:rPr lang="sk-SK" dirty="0" err="1"/>
              <a:t>It</a:t>
            </a:r>
            <a:r>
              <a:rPr lang="sk-SK" dirty="0"/>
              <a:t> </a:t>
            </a:r>
            <a:r>
              <a:rPr lang="en-GB" dirty="0"/>
              <a:t>was performed in 16 countries (11 countries from European Union) and 58 participants was engaged. The survey is expressed in the following absolute values or relative values - proportion of respondents answers from the total number, both kinds of evaluation are expressed in brackets.</a:t>
            </a:r>
          </a:p>
          <a:p>
            <a:pPr algn="just">
              <a:spcBef>
                <a:spcPts val="600"/>
              </a:spcBef>
              <a:spcAft>
                <a:spcPts val="600"/>
              </a:spcAft>
            </a:pPr>
            <a:r>
              <a:rPr lang="en-GB" dirty="0"/>
              <a:t>A </a:t>
            </a:r>
            <a:r>
              <a:rPr lang="sk-SK" dirty="0"/>
              <a:t>G</a:t>
            </a:r>
            <a:r>
              <a:rPr lang="en-GB" dirty="0" err="1"/>
              <a:t>oogle</a:t>
            </a:r>
            <a:r>
              <a:rPr lang="en-GB" dirty="0"/>
              <a:t> forms were used for the survey and a questionnaire was divided into 6 sections with structured questions: </a:t>
            </a:r>
          </a:p>
          <a:p>
            <a:pPr marL="342900" indent="-342900" algn="just">
              <a:buAutoNum type="alphaUcPeriod"/>
            </a:pPr>
            <a:r>
              <a:rPr lang="en-GB" dirty="0"/>
              <a:t>Basic information</a:t>
            </a:r>
          </a:p>
          <a:p>
            <a:pPr marL="342900" indent="-342900" algn="just">
              <a:buAutoNum type="alphaUcPeriod"/>
            </a:pPr>
            <a:r>
              <a:rPr lang="en-GB" dirty="0"/>
              <a:t>Availability and quality of public services</a:t>
            </a:r>
          </a:p>
          <a:p>
            <a:pPr marL="342900" indent="-342900" algn="just">
              <a:buAutoNum type="alphaUcPeriod"/>
            </a:pPr>
            <a:r>
              <a:rPr lang="en-GB" dirty="0"/>
              <a:t>Infrastructure broadband (mobile, internet) and transportation</a:t>
            </a:r>
          </a:p>
          <a:p>
            <a:pPr marL="342900" indent="-342900" algn="just">
              <a:buAutoNum type="alphaUcPeriod"/>
            </a:pPr>
            <a:r>
              <a:rPr lang="en-GB" dirty="0"/>
              <a:t>The variety of opportunities for economic activity</a:t>
            </a:r>
          </a:p>
          <a:p>
            <a:pPr marL="342900" indent="-342900" algn="just">
              <a:buAutoNum type="alphaUcPeriod"/>
            </a:pPr>
            <a:r>
              <a:rPr lang="en-GB" dirty="0"/>
              <a:t>Sustainable agriculture and food production</a:t>
            </a:r>
          </a:p>
          <a:p>
            <a:pPr marL="342900" indent="-342900" algn="just">
              <a:buAutoNum type="alphaUcPeriod"/>
            </a:pPr>
            <a:r>
              <a:rPr lang="en-GB" dirty="0"/>
              <a:t>Civic engagement and political awareness</a:t>
            </a:r>
          </a:p>
          <a:p>
            <a:pPr algn="just">
              <a:spcBef>
                <a:spcPts val="600"/>
              </a:spcBef>
            </a:pPr>
            <a:r>
              <a:rPr lang="en-GB" dirty="0"/>
              <a:t>The section "G. Share your opinion" was semi-structured and longer answers were </a:t>
            </a:r>
            <a:r>
              <a:rPr lang="sk-SK" dirty="0" err="1"/>
              <a:t>provided</a:t>
            </a:r>
            <a:r>
              <a:rPr lang="en-GB" dirty="0"/>
              <a:t>.</a:t>
            </a:r>
          </a:p>
        </p:txBody>
      </p:sp>
      <p:grpSp>
        <p:nvGrpSpPr>
          <p:cNvPr id="6" name="Skupina 5">
            <a:extLst>
              <a:ext uri="{FF2B5EF4-FFF2-40B4-BE49-F238E27FC236}">
                <a16:creationId xmlns:a16="http://schemas.microsoft.com/office/drawing/2014/main" id="{ABE5FEE5-9BC8-4F33-8BD3-86D26AB15AA9}"/>
              </a:ext>
            </a:extLst>
          </p:cNvPr>
          <p:cNvGrpSpPr/>
          <p:nvPr/>
        </p:nvGrpSpPr>
        <p:grpSpPr>
          <a:xfrm>
            <a:off x="0" y="5901410"/>
            <a:ext cx="12183208" cy="873060"/>
            <a:chOff x="8792" y="5901415"/>
            <a:chExt cx="12158632" cy="873060"/>
          </a:xfrm>
        </p:grpSpPr>
        <p:sp>
          <p:nvSpPr>
            <p:cNvPr id="7" name="Obdĺžnik 6">
              <a:extLst>
                <a:ext uri="{FF2B5EF4-FFF2-40B4-BE49-F238E27FC236}">
                  <a16:creationId xmlns:a16="http://schemas.microsoft.com/office/drawing/2014/main" id="{A6F985BF-F1CB-4334-A7FD-25F06AAFCC85}"/>
                </a:ext>
              </a:extLst>
            </p:cNvPr>
            <p:cNvSpPr/>
            <p:nvPr/>
          </p:nvSpPr>
          <p:spPr>
            <a:xfrm>
              <a:off x="8792"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ázok 7">
              <a:extLst>
                <a:ext uri="{FF2B5EF4-FFF2-40B4-BE49-F238E27FC236}">
                  <a16:creationId xmlns:a16="http://schemas.microsoft.com/office/drawing/2014/main" id="{8F51BC4A-2163-4AD9-868A-87BF5838C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3" y="6049102"/>
              <a:ext cx="6946321" cy="625167"/>
            </a:xfrm>
            <a:prstGeom prst="rect">
              <a:avLst/>
            </a:prstGeom>
          </p:spPr>
        </p:pic>
        <p:pic>
          <p:nvPicPr>
            <p:cNvPr id="9" name="Obrázok 8">
              <a:extLst>
                <a:ext uri="{FF2B5EF4-FFF2-40B4-BE49-F238E27FC236}">
                  <a16:creationId xmlns:a16="http://schemas.microsoft.com/office/drawing/2014/main" id="{9F1A56B9-883E-407F-B7F3-65DB8BB13C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Tree>
    <p:extLst>
      <p:ext uri="{BB962C8B-B14F-4D97-AF65-F5344CB8AC3E}">
        <p14:creationId xmlns:p14="http://schemas.microsoft.com/office/powerpoint/2010/main" val="1615070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 7"/>
          <p:cNvGraphicFramePr>
            <a:graphicFrameLocks/>
          </p:cNvGraphicFramePr>
          <p:nvPr>
            <p:extLst>
              <p:ext uri="{D42A27DB-BD31-4B8C-83A1-F6EECF244321}">
                <p14:modId xmlns:p14="http://schemas.microsoft.com/office/powerpoint/2010/main" val="3656918562"/>
              </p:ext>
            </p:extLst>
          </p:nvPr>
        </p:nvGraphicFramePr>
        <p:xfrm>
          <a:off x="494145" y="2057187"/>
          <a:ext cx="11203709" cy="3734011"/>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Skupina 8">
            <a:extLst>
              <a:ext uri="{FF2B5EF4-FFF2-40B4-BE49-F238E27FC236}">
                <a16:creationId xmlns:a16="http://schemas.microsoft.com/office/drawing/2014/main" id="{9FBC2F46-262B-4494-AB36-B106FAEF9A34}"/>
              </a:ext>
            </a:extLst>
          </p:cNvPr>
          <p:cNvGrpSpPr/>
          <p:nvPr/>
        </p:nvGrpSpPr>
        <p:grpSpPr>
          <a:xfrm>
            <a:off x="-1" y="5901415"/>
            <a:ext cx="12176217" cy="873060"/>
            <a:chOff x="-1" y="5901415"/>
            <a:chExt cx="12176217" cy="873060"/>
          </a:xfrm>
        </p:grpSpPr>
        <p:sp>
          <p:nvSpPr>
            <p:cNvPr id="10" name="Obdĺžnik 9">
              <a:extLst>
                <a:ext uri="{FF2B5EF4-FFF2-40B4-BE49-F238E27FC236}">
                  <a16:creationId xmlns:a16="http://schemas.microsoft.com/office/drawing/2014/main" id="{22D41E8C-79F0-40E3-91A9-59C67A827A12}"/>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ok 10">
              <a:extLst>
                <a:ext uri="{FF2B5EF4-FFF2-40B4-BE49-F238E27FC236}">
                  <a16:creationId xmlns:a16="http://schemas.microsoft.com/office/drawing/2014/main" id="{46E38D36-BD8D-4796-8D2E-6B93ADB86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2" name="Obrázok 11">
              <a:extLst>
                <a:ext uri="{FF2B5EF4-FFF2-40B4-BE49-F238E27FC236}">
                  <a16:creationId xmlns:a16="http://schemas.microsoft.com/office/drawing/2014/main" id="{343CFD0D-FF89-4EA1-AA81-27F02A78C36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3" name="Nadpis 1">
            <a:extLst>
              <a:ext uri="{FF2B5EF4-FFF2-40B4-BE49-F238E27FC236}">
                <a16:creationId xmlns:a16="http://schemas.microsoft.com/office/drawing/2014/main" id="{AD02662B-D2BE-47B9-9CDA-9865184F2D95}"/>
              </a:ext>
            </a:extLst>
          </p:cNvPr>
          <p:cNvSpPr>
            <a:spLocks noGrp="1"/>
          </p:cNvSpPr>
          <p:nvPr>
            <p:ph type="title"/>
          </p:nvPr>
        </p:nvSpPr>
        <p:spPr>
          <a:xfrm>
            <a:off x="838200" y="67734"/>
            <a:ext cx="10672558" cy="1325563"/>
          </a:xfrm>
        </p:spPr>
        <p:txBody>
          <a:bodyPr>
            <a:normAutofit/>
          </a:bodyPr>
          <a:lstStyle/>
          <a:p>
            <a:r>
              <a:rPr lang="en-US" sz="4000" dirty="0"/>
              <a:t>D. THE VARIETY OF OPPORTUNITIES FOR ECONOMIC ACTIVITY</a:t>
            </a:r>
            <a:endParaRPr lang="sk-SK" sz="4000" dirty="0"/>
          </a:p>
        </p:txBody>
      </p:sp>
      <p:cxnSp>
        <p:nvCxnSpPr>
          <p:cNvPr id="14" name="Rovná spojnica 13">
            <a:extLst>
              <a:ext uri="{FF2B5EF4-FFF2-40B4-BE49-F238E27FC236}">
                <a16:creationId xmlns:a16="http://schemas.microsoft.com/office/drawing/2014/main" id="{0BF8B883-508E-426A-9E24-20323E2B1C3B}"/>
              </a:ext>
            </a:extLst>
          </p:cNvPr>
          <p:cNvCxnSpPr>
            <a:cxnSpLocks/>
          </p:cNvCxnSpPr>
          <p:nvPr/>
        </p:nvCxnSpPr>
        <p:spPr>
          <a:xfrm>
            <a:off x="838200" y="1362909"/>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Obdĺžnik 14">
            <a:extLst>
              <a:ext uri="{FF2B5EF4-FFF2-40B4-BE49-F238E27FC236}">
                <a16:creationId xmlns:a16="http://schemas.microsoft.com/office/drawing/2014/main" id="{AD96B242-962E-4D53-9F1D-02CC49A19F65}"/>
              </a:ext>
            </a:extLst>
          </p:cNvPr>
          <p:cNvSpPr/>
          <p:nvPr/>
        </p:nvSpPr>
        <p:spPr>
          <a:xfrm>
            <a:off x="838200" y="1447836"/>
            <a:ext cx="10672558" cy="461665"/>
          </a:xfrm>
          <a:prstGeom prst="rect">
            <a:avLst/>
          </a:prstGeom>
        </p:spPr>
        <p:txBody>
          <a:bodyPr wrap="square">
            <a:spAutoFit/>
          </a:bodyPr>
          <a:lstStyle/>
          <a:p>
            <a:r>
              <a:rPr lang="en-GB" sz="2400" dirty="0"/>
              <a:t>Are there any support systems for starting business for young people?</a:t>
            </a:r>
          </a:p>
        </p:txBody>
      </p:sp>
    </p:spTree>
    <p:extLst>
      <p:ext uri="{BB962C8B-B14F-4D97-AF65-F5344CB8AC3E}">
        <p14:creationId xmlns:p14="http://schemas.microsoft.com/office/powerpoint/2010/main" val="3920322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p:cNvGraphicFramePr>
            <a:graphicFrameLocks/>
          </p:cNvGraphicFramePr>
          <p:nvPr>
            <p:extLst>
              <p:ext uri="{D42A27DB-BD31-4B8C-83A1-F6EECF244321}">
                <p14:modId xmlns:p14="http://schemas.microsoft.com/office/powerpoint/2010/main" val="1486771453"/>
              </p:ext>
            </p:extLst>
          </p:nvPr>
        </p:nvGraphicFramePr>
        <p:xfrm>
          <a:off x="785445" y="1931173"/>
          <a:ext cx="10515600" cy="4064095"/>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Skupina 7">
            <a:extLst>
              <a:ext uri="{FF2B5EF4-FFF2-40B4-BE49-F238E27FC236}">
                <a16:creationId xmlns:a16="http://schemas.microsoft.com/office/drawing/2014/main" id="{F40BA5CC-192B-4803-8599-1F0C574BC088}"/>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AF420309-E53B-497B-B39A-FC09005387E4}"/>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D231D1D2-0B1C-4362-8DF7-E2F489185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3C26FEAC-F604-42C8-8329-F30E71B700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2" name="Nadpis 1">
            <a:extLst>
              <a:ext uri="{FF2B5EF4-FFF2-40B4-BE49-F238E27FC236}">
                <a16:creationId xmlns:a16="http://schemas.microsoft.com/office/drawing/2014/main" id="{1210D6F8-99F5-4C30-8840-DFE9C7D2AD95}"/>
              </a:ext>
            </a:extLst>
          </p:cNvPr>
          <p:cNvSpPr>
            <a:spLocks noGrp="1"/>
          </p:cNvSpPr>
          <p:nvPr>
            <p:ph type="title"/>
          </p:nvPr>
        </p:nvSpPr>
        <p:spPr>
          <a:xfrm>
            <a:off x="838200" y="67734"/>
            <a:ext cx="10672558" cy="1325563"/>
          </a:xfrm>
        </p:spPr>
        <p:txBody>
          <a:bodyPr>
            <a:normAutofit/>
          </a:bodyPr>
          <a:lstStyle/>
          <a:p>
            <a:r>
              <a:rPr lang="en-US" sz="4000" dirty="0"/>
              <a:t>D. THE VARIETY OF OPPORTUNITIES FOR ECONOMIC ACTIVITY</a:t>
            </a:r>
            <a:endParaRPr lang="sk-SK" sz="4000" dirty="0"/>
          </a:p>
        </p:txBody>
      </p:sp>
      <p:cxnSp>
        <p:nvCxnSpPr>
          <p:cNvPr id="13" name="Rovná spojnica 12">
            <a:extLst>
              <a:ext uri="{FF2B5EF4-FFF2-40B4-BE49-F238E27FC236}">
                <a16:creationId xmlns:a16="http://schemas.microsoft.com/office/drawing/2014/main" id="{F5E74164-4585-4307-B773-484F1431F1DD}"/>
              </a:ext>
            </a:extLst>
          </p:cNvPr>
          <p:cNvCxnSpPr>
            <a:cxnSpLocks/>
          </p:cNvCxnSpPr>
          <p:nvPr/>
        </p:nvCxnSpPr>
        <p:spPr>
          <a:xfrm>
            <a:off x="838200" y="1362909"/>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Obdĺžnik 13">
            <a:extLst>
              <a:ext uri="{FF2B5EF4-FFF2-40B4-BE49-F238E27FC236}">
                <a16:creationId xmlns:a16="http://schemas.microsoft.com/office/drawing/2014/main" id="{679659B0-91BC-4390-ADBF-1D88E326887E}"/>
              </a:ext>
            </a:extLst>
          </p:cNvPr>
          <p:cNvSpPr/>
          <p:nvPr/>
        </p:nvSpPr>
        <p:spPr>
          <a:xfrm>
            <a:off x="838200" y="1447836"/>
            <a:ext cx="10672558" cy="461665"/>
          </a:xfrm>
          <a:prstGeom prst="rect">
            <a:avLst/>
          </a:prstGeom>
        </p:spPr>
        <p:txBody>
          <a:bodyPr wrap="square">
            <a:spAutoFit/>
          </a:bodyPr>
          <a:lstStyle/>
          <a:p>
            <a:r>
              <a:rPr lang="en-GB" sz="2400" dirty="0"/>
              <a:t>What </a:t>
            </a:r>
            <a:r>
              <a:rPr lang="en-GB" sz="2400" dirty="0" err="1"/>
              <a:t>poten</a:t>
            </a:r>
            <a:r>
              <a:rPr lang="sk-SK" sz="2400" dirty="0"/>
              <a:t>t</a:t>
            </a:r>
            <a:r>
              <a:rPr lang="en-GB" sz="2400" dirty="0" err="1"/>
              <a:t>ial</a:t>
            </a:r>
            <a:r>
              <a:rPr lang="en-GB" sz="2400" dirty="0"/>
              <a:t> development of economy is in your community?</a:t>
            </a:r>
          </a:p>
        </p:txBody>
      </p:sp>
    </p:spTree>
    <p:extLst>
      <p:ext uri="{BB962C8B-B14F-4D97-AF65-F5344CB8AC3E}">
        <p14:creationId xmlns:p14="http://schemas.microsoft.com/office/powerpoint/2010/main" val="896444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838200" y="41125"/>
            <a:ext cx="11500556" cy="1020031"/>
          </a:xfrm>
        </p:spPr>
        <p:txBody>
          <a:bodyPr>
            <a:normAutofit/>
          </a:bodyPr>
          <a:lstStyle/>
          <a:p>
            <a:r>
              <a:rPr lang="en-US" sz="3800" dirty="0"/>
              <a:t>E. SUSTAINABLE AGRICULTURE AND FOOD PRODUCTION</a:t>
            </a:r>
            <a:endParaRPr lang="sk-SK" sz="3800" dirty="0"/>
          </a:p>
        </p:txBody>
      </p:sp>
      <p:graphicFrame>
        <p:nvGraphicFramePr>
          <p:cNvPr id="6" name="Graf 5"/>
          <p:cNvGraphicFramePr>
            <a:graphicFrameLocks/>
          </p:cNvGraphicFramePr>
          <p:nvPr>
            <p:extLst>
              <p:ext uri="{D42A27DB-BD31-4B8C-83A1-F6EECF244321}">
                <p14:modId xmlns:p14="http://schemas.microsoft.com/office/powerpoint/2010/main" val="3427943849"/>
              </p:ext>
            </p:extLst>
          </p:nvPr>
        </p:nvGraphicFramePr>
        <p:xfrm>
          <a:off x="838200" y="1828801"/>
          <a:ext cx="4849091" cy="38885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a:graphicFrameLocks/>
          </p:cNvGraphicFramePr>
          <p:nvPr>
            <p:extLst>
              <p:ext uri="{D42A27DB-BD31-4B8C-83A1-F6EECF244321}">
                <p14:modId xmlns:p14="http://schemas.microsoft.com/office/powerpoint/2010/main" val="3711380819"/>
              </p:ext>
            </p:extLst>
          </p:nvPr>
        </p:nvGraphicFramePr>
        <p:xfrm>
          <a:off x="6068291" y="1828801"/>
          <a:ext cx="5458691" cy="3888508"/>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kupina 8">
            <a:extLst>
              <a:ext uri="{FF2B5EF4-FFF2-40B4-BE49-F238E27FC236}">
                <a16:creationId xmlns:a16="http://schemas.microsoft.com/office/drawing/2014/main" id="{00C8DAF2-B483-4D03-BD83-96BE30E87E6A}"/>
              </a:ext>
            </a:extLst>
          </p:cNvPr>
          <p:cNvGrpSpPr/>
          <p:nvPr/>
        </p:nvGrpSpPr>
        <p:grpSpPr>
          <a:xfrm>
            <a:off x="-1" y="5901415"/>
            <a:ext cx="12176217" cy="873060"/>
            <a:chOff x="-1" y="5901415"/>
            <a:chExt cx="12176217" cy="873060"/>
          </a:xfrm>
        </p:grpSpPr>
        <p:sp>
          <p:nvSpPr>
            <p:cNvPr id="10" name="Obdĺžnik 9">
              <a:extLst>
                <a:ext uri="{FF2B5EF4-FFF2-40B4-BE49-F238E27FC236}">
                  <a16:creationId xmlns:a16="http://schemas.microsoft.com/office/drawing/2014/main" id="{5160415C-1FAB-4C36-8FC0-339604BA7046}"/>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ok 10">
              <a:extLst>
                <a:ext uri="{FF2B5EF4-FFF2-40B4-BE49-F238E27FC236}">
                  <a16:creationId xmlns:a16="http://schemas.microsoft.com/office/drawing/2014/main" id="{BFA8FD4D-1ABF-448F-ABED-8CBE59221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2" name="Obrázok 11">
              <a:extLst>
                <a:ext uri="{FF2B5EF4-FFF2-40B4-BE49-F238E27FC236}">
                  <a16:creationId xmlns:a16="http://schemas.microsoft.com/office/drawing/2014/main" id="{96105734-6410-4061-B935-8A140B7AB5E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4" name="Obdĺžnik 13">
            <a:extLst>
              <a:ext uri="{FF2B5EF4-FFF2-40B4-BE49-F238E27FC236}">
                <a16:creationId xmlns:a16="http://schemas.microsoft.com/office/drawing/2014/main" id="{E9F86E24-4E32-4D5A-8828-E8E96A4F9701}"/>
              </a:ext>
            </a:extLst>
          </p:cNvPr>
          <p:cNvSpPr/>
          <p:nvPr/>
        </p:nvSpPr>
        <p:spPr>
          <a:xfrm>
            <a:off x="973017" y="1200980"/>
            <a:ext cx="3943515" cy="461665"/>
          </a:xfrm>
          <a:prstGeom prst="rect">
            <a:avLst/>
          </a:prstGeom>
        </p:spPr>
        <p:txBody>
          <a:bodyPr wrap="none">
            <a:spAutoFit/>
          </a:bodyPr>
          <a:lstStyle/>
          <a:p>
            <a:r>
              <a:rPr lang="en-GB" sz="2400" dirty="0"/>
              <a:t>Is there a farm in your village?</a:t>
            </a:r>
          </a:p>
        </p:txBody>
      </p:sp>
      <p:sp>
        <p:nvSpPr>
          <p:cNvPr id="15" name="Obdĺžnik 14">
            <a:extLst>
              <a:ext uri="{FF2B5EF4-FFF2-40B4-BE49-F238E27FC236}">
                <a16:creationId xmlns:a16="http://schemas.microsoft.com/office/drawing/2014/main" id="{5C0A4DA5-95EA-4062-A103-4DB9CF4BA2E4}"/>
              </a:ext>
            </a:extLst>
          </p:cNvPr>
          <p:cNvSpPr/>
          <p:nvPr/>
        </p:nvSpPr>
        <p:spPr>
          <a:xfrm>
            <a:off x="6044278" y="1192014"/>
            <a:ext cx="1804084" cy="461665"/>
          </a:xfrm>
          <a:prstGeom prst="rect">
            <a:avLst/>
          </a:prstGeom>
        </p:spPr>
        <p:txBody>
          <a:bodyPr wrap="none">
            <a:spAutoFit/>
          </a:bodyPr>
          <a:lstStyle/>
          <a:p>
            <a:r>
              <a:rPr lang="sk-SK" sz="2400" dirty="0" err="1"/>
              <a:t>Kind</a:t>
            </a:r>
            <a:r>
              <a:rPr lang="sk-SK" sz="2400" dirty="0"/>
              <a:t> of </a:t>
            </a:r>
            <a:r>
              <a:rPr lang="sk-SK" sz="2400" dirty="0" err="1"/>
              <a:t>farm</a:t>
            </a:r>
            <a:r>
              <a:rPr lang="sk-SK" sz="2400" dirty="0"/>
              <a:t>:</a:t>
            </a:r>
            <a:endParaRPr lang="en-GB" sz="2400" dirty="0"/>
          </a:p>
        </p:txBody>
      </p:sp>
      <p:cxnSp>
        <p:nvCxnSpPr>
          <p:cNvPr id="16" name="Rovná spojnica 15">
            <a:extLst>
              <a:ext uri="{FF2B5EF4-FFF2-40B4-BE49-F238E27FC236}">
                <a16:creationId xmlns:a16="http://schemas.microsoft.com/office/drawing/2014/main" id="{950D8665-A118-4373-AD95-CCDBEDB192A1}"/>
              </a:ext>
            </a:extLst>
          </p:cNvPr>
          <p:cNvCxnSpPr>
            <a:cxnSpLocks/>
          </p:cNvCxnSpPr>
          <p:nvPr/>
        </p:nvCxnSpPr>
        <p:spPr>
          <a:xfrm>
            <a:off x="973017" y="1053292"/>
            <a:ext cx="10790005" cy="786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991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 7"/>
          <p:cNvGraphicFramePr>
            <a:graphicFrameLocks/>
          </p:cNvGraphicFramePr>
          <p:nvPr>
            <p:extLst>
              <p:ext uri="{D42A27DB-BD31-4B8C-83A1-F6EECF244321}">
                <p14:modId xmlns:p14="http://schemas.microsoft.com/office/powerpoint/2010/main" val="1849058489"/>
              </p:ext>
            </p:extLst>
          </p:nvPr>
        </p:nvGraphicFramePr>
        <p:xfrm>
          <a:off x="838200" y="1653679"/>
          <a:ext cx="5506156" cy="4119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 8"/>
          <p:cNvGraphicFramePr>
            <a:graphicFrameLocks/>
          </p:cNvGraphicFramePr>
          <p:nvPr>
            <p:extLst>
              <p:ext uri="{D42A27DB-BD31-4B8C-83A1-F6EECF244321}">
                <p14:modId xmlns:p14="http://schemas.microsoft.com/office/powerpoint/2010/main" val="4073007738"/>
              </p:ext>
            </p:extLst>
          </p:nvPr>
        </p:nvGraphicFramePr>
        <p:xfrm>
          <a:off x="6588478" y="1653679"/>
          <a:ext cx="5174544" cy="411941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Skupina 9">
            <a:extLst>
              <a:ext uri="{FF2B5EF4-FFF2-40B4-BE49-F238E27FC236}">
                <a16:creationId xmlns:a16="http://schemas.microsoft.com/office/drawing/2014/main" id="{0D5262A7-384A-45EA-A78B-2CA6FE87A53F}"/>
              </a:ext>
            </a:extLst>
          </p:cNvPr>
          <p:cNvGrpSpPr/>
          <p:nvPr/>
        </p:nvGrpSpPr>
        <p:grpSpPr>
          <a:xfrm>
            <a:off x="-1" y="5901415"/>
            <a:ext cx="12176217" cy="873060"/>
            <a:chOff x="-1" y="5901415"/>
            <a:chExt cx="12176217" cy="873060"/>
          </a:xfrm>
        </p:grpSpPr>
        <p:sp>
          <p:nvSpPr>
            <p:cNvPr id="11" name="Obdĺžnik 10">
              <a:extLst>
                <a:ext uri="{FF2B5EF4-FFF2-40B4-BE49-F238E27FC236}">
                  <a16:creationId xmlns:a16="http://schemas.microsoft.com/office/drawing/2014/main" id="{C0E64179-4109-433E-98E4-AA5012097EF5}"/>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Obrázok 11">
              <a:extLst>
                <a:ext uri="{FF2B5EF4-FFF2-40B4-BE49-F238E27FC236}">
                  <a16:creationId xmlns:a16="http://schemas.microsoft.com/office/drawing/2014/main" id="{1F93135D-D3F8-4EED-BFC6-0EC2090DD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3" name="Obrázok 12">
              <a:extLst>
                <a:ext uri="{FF2B5EF4-FFF2-40B4-BE49-F238E27FC236}">
                  <a16:creationId xmlns:a16="http://schemas.microsoft.com/office/drawing/2014/main" id="{3BB74516-9A3F-447A-99E9-90F07DDE7B8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4" name="Nadpis 1">
            <a:extLst>
              <a:ext uri="{FF2B5EF4-FFF2-40B4-BE49-F238E27FC236}">
                <a16:creationId xmlns:a16="http://schemas.microsoft.com/office/drawing/2014/main" id="{0F48F2C5-5C7F-4A69-BEA5-255EF576760B}"/>
              </a:ext>
            </a:extLst>
          </p:cNvPr>
          <p:cNvSpPr>
            <a:spLocks noGrp="1"/>
          </p:cNvSpPr>
          <p:nvPr>
            <p:ph type="title"/>
          </p:nvPr>
        </p:nvSpPr>
        <p:spPr>
          <a:xfrm>
            <a:off x="838200" y="41125"/>
            <a:ext cx="11500556" cy="1020031"/>
          </a:xfrm>
        </p:spPr>
        <p:txBody>
          <a:bodyPr>
            <a:normAutofit/>
          </a:bodyPr>
          <a:lstStyle/>
          <a:p>
            <a:r>
              <a:rPr lang="en-US" sz="3800" dirty="0"/>
              <a:t>E. SUSTAINABLE AGRICULTURE AND FOOD PRODUCTION</a:t>
            </a:r>
            <a:endParaRPr lang="sk-SK" sz="3800" dirty="0"/>
          </a:p>
        </p:txBody>
      </p:sp>
      <p:sp>
        <p:nvSpPr>
          <p:cNvPr id="16" name="Obdĺžnik 15">
            <a:extLst>
              <a:ext uri="{FF2B5EF4-FFF2-40B4-BE49-F238E27FC236}">
                <a16:creationId xmlns:a16="http://schemas.microsoft.com/office/drawing/2014/main" id="{B311D09C-42F1-42F2-82BE-F1309A486E0D}"/>
              </a:ext>
            </a:extLst>
          </p:cNvPr>
          <p:cNvSpPr/>
          <p:nvPr/>
        </p:nvSpPr>
        <p:spPr>
          <a:xfrm>
            <a:off x="973017" y="1200980"/>
            <a:ext cx="5148974" cy="461665"/>
          </a:xfrm>
          <a:prstGeom prst="rect">
            <a:avLst/>
          </a:prstGeom>
        </p:spPr>
        <p:txBody>
          <a:bodyPr wrap="none">
            <a:spAutoFit/>
          </a:bodyPr>
          <a:lstStyle/>
          <a:p>
            <a:r>
              <a:rPr lang="en-GB" sz="2400" dirty="0"/>
              <a:t>Is the farm producing organic products?</a:t>
            </a:r>
          </a:p>
        </p:txBody>
      </p:sp>
      <p:sp>
        <p:nvSpPr>
          <p:cNvPr id="17" name="Obdĺžnik 16">
            <a:extLst>
              <a:ext uri="{FF2B5EF4-FFF2-40B4-BE49-F238E27FC236}">
                <a16:creationId xmlns:a16="http://schemas.microsoft.com/office/drawing/2014/main" id="{212AC9E6-B93E-471F-AE0A-2D669238D852}"/>
              </a:ext>
            </a:extLst>
          </p:cNvPr>
          <p:cNvSpPr/>
          <p:nvPr/>
        </p:nvSpPr>
        <p:spPr>
          <a:xfrm>
            <a:off x="6547555" y="1181611"/>
            <a:ext cx="5148974" cy="461665"/>
          </a:xfrm>
          <a:prstGeom prst="rect">
            <a:avLst/>
          </a:prstGeom>
        </p:spPr>
        <p:txBody>
          <a:bodyPr wrap="square">
            <a:spAutoFit/>
          </a:bodyPr>
          <a:lstStyle/>
          <a:p>
            <a:r>
              <a:rPr lang="en-GB" sz="2400" dirty="0"/>
              <a:t>Do you buy products from the farmer?</a:t>
            </a:r>
          </a:p>
        </p:txBody>
      </p:sp>
      <p:cxnSp>
        <p:nvCxnSpPr>
          <p:cNvPr id="18" name="Rovná spojnica 17">
            <a:extLst>
              <a:ext uri="{FF2B5EF4-FFF2-40B4-BE49-F238E27FC236}">
                <a16:creationId xmlns:a16="http://schemas.microsoft.com/office/drawing/2014/main" id="{BBF29472-0053-469D-B00B-EA5134F774A0}"/>
              </a:ext>
            </a:extLst>
          </p:cNvPr>
          <p:cNvCxnSpPr>
            <a:cxnSpLocks/>
          </p:cNvCxnSpPr>
          <p:nvPr/>
        </p:nvCxnSpPr>
        <p:spPr>
          <a:xfrm>
            <a:off x="973017" y="1053292"/>
            <a:ext cx="10790005" cy="3161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918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838199" y="2756"/>
            <a:ext cx="11116733" cy="1060883"/>
          </a:xfrm>
        </p:spPr>
        <p:txBody>
          <a:bodyPr>
            <a:normAutofit fontScale="90000"/>
          </a:bodyPr>
          <a:lstStyle/>
          <a:p>
            <a:r>
              <a:rPr lang="en-US" dirty="0"/>
              <a:t>F. CIVIC ENGAGEMENT AND POLITICAL AWARENESS</a:t>
            </a:r>
            <a:endParaRPr lang="sk-SK" dirty="0"/>
          </a:p>
        </p:txBody>
      </p:sp>
      <p:graphicFrame>
        <p:nvGraphicFramePr>
          <p:cNvPr id="6" name="Graf 5"/>
          <p:cNvGraphicFramePr>
            <a:graphicFrameLocks/>
          </p:cNvGraphicFramePr>
          <p:nvPr>
            <p:extLst>
              <p:ext uri="{D42A27DB-BD31-4B8C-83A1-F6EECF244321}">
                <p14:modId xmlns:p14="http://schemas.microsoft.com/office/powerpoint/2010/main" val="3301210589"/>
              </p:ext>
            </p:extLst>
          </p:nvPr>
        </p:nvGraphicFramePr>
        <p:xfrm>
          <a:off x="864110" y="1644845"/>
          <a:ext cx="5152867" cy="4156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a:graphicFrameLocks/>
          </p:cNvGraphicFramePr>
          <p:nvPr>
            <p:extLst>
              <p:ext uri="{D42A27DB-BD31-4B8C-83A1-F6EECF244321}">
                <p14:modId xmlns:p14="http://schemas.microsoft.com/office/powerpoint/2010/main" val="2392423748"/>
              </p:ext>
            </p:extLst>
          </p:nvPr>
        </p:nvGraphicFramePr>
        <p:xfrm>
          <a:off x="6622529" y="1752363"/>
          <a:ext cx="5152868" cy="401444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kupina 8">
            <a:extLst>
              <a:ext uri="{FF2B5EF4-FFF2-40B4-BE49-F238E27FC236}">
                <a16:creationId xmlns:a16="http://schemas.microsoft.com/office/drawing/2014/main" id="{813CD6B3-A107-415A-8D1B-BE4C9F40A150}"/>
              </a:ext>
            </a:extLst>
          </p:cNvPr>
          <p:cNvGrpSpPr/>
          <p:nvPr/>
        </p:nvGrpSpPr>
        <p:grpSpPr>
          <a:xfrm>
            <a:off x="-1" y="5901415"/>
            <a:ext cx="12176217" cy="873060"/>
            <a:chOff x="-1" y="5901415"/>
            <a:chExt cx="12176217" cy="873060"/>
          </a:xfrm>
        </p:grpSpPr>
        <p:sp>
          <p:nvSpPr>
            <p:cNvPr id="10" name="Obdĺžnik 9">
              <a:extLst>
                <a:ext uri="{FF2B5EF4-FFF2-40B4-BE49-F238E27FC236}">
                  <a16:creationId xmlns:a16="http://schemas.microsoft.com/office/drawing/2014/main" id="{82B15F37-8DE3-4373-A2F9-C5740BA67D66}"/>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ok 10">
              <a:extLst>
                <a:ext uri="{FF2B5EF4-FFF2-40B4-BE49-F238E27FC236}">
                  <a16:creationId xmlns:a16="http://schemas.microsoft.com/office/drawing/2014/main" id="{A8AE5683-CBBE-4CF4-A6C7-DCC76979F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2" name="Obrázok 11">
              <a:extLst>
                <a:ext uri="{FF2B5EF4-FFF2-40B4-BE49-F238E27FC236}">
                  <a16:creationId xmlns:a16="http://schemas.microsoft.com/office/drawing/2014/main" id="{382984CC-99B7-439F-877B-54ED19BBE8A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4" name="Obdĺžnik 13">
            <a:extLst>
              <a:ext uri="{FF2B5EF4-FFF2-40B4-BE49-F238E27FC236}">
                <a16:creationId xmlns:a16="http://schemas.microsoft.com/office/drawing/2014/main" id="{9C74DF5D-9658-4B66-9068-67B3E873EDC1}"/>
              </a:ext>
            </a:extLst>
          </p:cNvPr>
          <p:cNvSpPr/>
          <p:nvPr/>
        </p:nvSpPr>
        <p:spPr>
          <a:xfrm>
            <a:off x="838199" y="1189178"/>
            <a:ext cx="4595091" cy="830997"/>
          </a:xfrm>
          <a:prstGeom prst="rect">
            <a:avLst/>
          </a:prstGeom>
        </p:spPr>
        <p:txBody>
          <a:bodyPr wrap="square">
            <a:spAutoFit/>
          </a:bodyPr>
          <a:lstStyle/>
          <a:p>
            <a:r>
              <a:rPr lang="en-GB" sz="2400" dirty="0"/>
              <a:t>Is there located a civic association / NGO in your community?</a:t>
            </a:r>
          </a:p>
        </p:txBody>
      </p:sp>
      <p:sp>
        <p:nvSpPr>
          <p:cNvPr id="15" name="Obdĺžnik 14">
            <a:extLst>
              <a:ext uri="{FF2B5EF4-FFF2-40B4-BE49-F238E27FC236}">
                <a16:creationId xmlns:a16="http://schemas.microsoft.com/office/drawing/2014/main" id="{926FE36B-A4D6-434A-91B6-0EB4C10E8BD1}"/>
              </a:ext>
            </a:extLst>
          </p:cNvPr>
          <p:cNvSpPr/>
          <p:nvPr/>
        </p:nvSpPr>
        <p:spPr>
          <a:xfrm>
            <a:off x="6368019" y="1143011"/>
            <a:ext cx="5407377" cy="461665"/>
          </a:xfrm>
          <a:prstGeom prst="rect">
            <a:avLst/>
          </a:prstGeom>
        </p:spPr>
        <p:txBody>
          <a:bodyPr wrap="square">
            <a:spAutoFit/>
          </a:bodyPr>
          <a:lstStyle/>
          <a:p>
            <a:r>
              <a:rPr lang="en-GB" sz="2400" dirty="0"/>
              <a:t>Do you belong into this </a:t>
            </a:r>
            <a:r>
              <a:rPr lang="en-GB" sz="2400" dirty="0" err="1"/>
              <a:t>assocation</a:t>
            </a:r>
            <a:r>
              <a:rPr lang="en-GB" sz="2400" dirty="0"/>
              <a:t> / NGO?</a:t>
            </a:r>
          </a:p>
        </p:txBody>
      </p:sp>
      <p:cxnSp>
        <p:nvCxnSpPr>
          <p:cNvPr id="16" name="Rovná spojnica 15">
            <a:extLst>
              <a:ext uri="{FF2B5EF4-FFF2-40B4-BE49-F238E27FC236}">
                <a16:creationId xmlns:a16="http://schemas.microsoft.com/office/drawing/2014/main" id="{D8C9AC36-3274-471C-B307-53E47A583AF7}"/>
              </a:ext>
            </a:extLst>
          </p:cNvPr>
          <p:cNvCxnSpPr>
            <a:cxnSpLocks/>
          </p:cNvCxnSpPr>
          <p:nvPr/>
        </p:nvCxnSpPr>
        <p:spPr>
          <a:xfrm>
            <a:off x="973017" y="1053292"/>
            <a:ext cx="10380783" cy="103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54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p:cNvGraphicFramePr>
            <a:graphicFrameLocks/>
          </p:cNvGraphicFramePr>
          <p:nvPr>
            <p:extLst>
              <p:ext uri="{D42A27DB-BD31-4B8C-83A1-F6EECF244321}">
                <p14:modId xmlns:p14="http://schemas.microsoft.com/office/powerpoint/2010/main" val="1288517295"/>
              </p:ext>
            </p:extLst>
          </p:nvPr>
        </p:nvGraphicFramePr>
        <p:xfrm>
          <a:off x="973017" y="1650843"/>
          <a:ext cx="4536474" cy="40572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a:graphicFrameLocks/>
          </p:cNvGraphicFramePr>
          <p:nvPr>
            <p:extLst>
              <p:ext uri="{D42A27DB-BD31-4B8C-83A1-F6EECF244321}">
                <p14:modId xmlns:p14="http://schemas.microsoft.com/office/powerpoint/2010/main" val="4294905909"/>
              </p:ext>
            </p:extLst>
          </p:nvPr>
        </p:nvGraphicFramePr>
        <p:xfrm>
          <a:off x="6096000" y="1726626"/>
          <a:ext cx="5541818" cy="410094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kupina 8">
            <a:extLst>
              <a:ext uri="{FF2B5EF4-FFF2-40B4-BE49-F238E27FC236}">
                <a16:creationId xmlns:a16="http://schemas.microsoft.com/office/drawing/2014/main" id="{455E92D4-D6B7-4F21-8AAD-1EB31CAB9CB7}"/>
              </a:ext>
            </a:extLst>
          </p:cNvPr>
          <p:cNvGrpSpPr/>
          <p:nvPr/>
        </p:nvGrpSpPr>
        <p:grpSpPr>
          <a:xfrm>
            <a:off x="-1" y="5901415"/>
            <a:ext cx="12176217" cy="873060"/>
            <a:chOff x="-1" y="5901415"/>
            <a:chExt cx="12176217" cy="873060"/>
          </a:xfrm>
        </p:grpSpPr>
        <p:sp>
          <p:nvSpPr>
            <p:cNvPr id="10" name="Obdĺžnik 9">
              <a:extLst>
                <a:ext uri="{FF2B5EF4-FFF2-40B4-BE49-F238E27FC236}">
                  <a16:creationId xmlns:a16="http://schemas.microsoft.com/office/drawing/2014/main" id="{8808632D-B5B9-4A6E-B372-FD2E9221735D}"/>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ok 10">
              <a:extLst>
                <a:ext uri="{FF2B5EF4-FFF2-40B4-BE49-F238E27FC236}">
                  <a16:creationId xmlns:a16="http://schemas.microsoft.com/office/drawing/2014/main" id="{59B2488C-C10B-4BA0-AE9A-227FE48C9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2" name="Obrázok 11">
              <a:extLst>
                <a:ext uri="{FF2B5EF4-FFF2-40B4-BE49-F238E27FC236}">
                  <a16:creationId xmlns:a16="http://schemas.microsoft.com/office/drawing/2014/main" id="{3EBF18F6-6C51-4B64-AFD1-9789E260BA7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3" name="Nadpis 1">
            <a:extLst>
              <a:ext uri="{FF2B5EF4-FFF2-40B4-BE49-F238E27FC236}">
                <a16:creationId xmlns:a16="http://schemas.microsoft.com/office/drawing/2014/main" id="{CF8CC4FC-CBBC-4721-A424-E4E5D217FC14}"/>
              </a:ext>
            </a:extLst>
          </p:cNvPr>
          <p:cNvSpPr>
            <a:spLocks noGrp="1"/>
          </p:cNvSpPr>
          <p:nvPr>
            <p:ph type="title"/>
          </p:nvPr>
        </p:nvSpPr>
        <p:spPr>
          <a:xfrm>
            <a:off x="838199" y="2756"/>
            <a:ext cx="11116733" cy="1060883"/>
          </a:xfrm>
        </p:spPr>
        <p:txBody>
          <a:bodyPr>
            <a:normAutofit fontScale="90000"/>
          </a:bodyPr>
          <a:lstStyle/>
          <a:p>
            <a:r>
              <a:rPr lang="en-US" dirty="0"/>
              <a:t>F. CIVIC ENGAGEMENT AND POLITICAL AWARENESS</a:t>
            </a:r>
            <a:endParaRPr lang="sk-SK" dirty="0"/>
          </a:p>
        </p:txBody>
      </p:sp>
      <p:sp>
        <p:nvSpPr>
          <p:cNvPr id="15" name="Obdĺžnik 14">
            <a:extLst>
              <a:ext uri="{FF2B5EF4-FFF2-40B4-BE49-F238E27FC236}">
                <a16:creationId xmlns:a16="http://schemas.microsoft.com/office/drawing/2014/main" id="{DFE8618C-CB72-4235-828A-D35D4C4D0758}"/>
              </a:ext>
            </a:extLst>
          </p:cNvPr>
          <p:cNvSpPr/>
          <p:nvPr/>
        </p:nvSpPr>
        <p:spPr>
          <a:xfrm>
            <a:off x="838199" y="1189178"/>
            <a:ext cx="4595091" cy="461665"/>
          </a:xfrm>
          <a:prstGeom prst="rect">
            <a:avLst/>
          </a:prstGeom>
        </p:spPr>
        <p:txBody>
          <a:bodyPr wrap="square">
            <a:spAutoFit/>
          </a:bodyPr>
          <a:lstStyle/>
          <a:p>
            <a:r>
              <a:rPr lang="en-GB" sz="2400" dirty="0"/>
              <a:t>Do you participate in elections?</a:t>
            </a:r>
          </a:p>
        </p:txBody>
      </p:sp>
      <p:sp>
        <p:nvSpPr>
          <p:cNvPr id="16" name="Obdĺžnik 15">
            <a:extLst>
              <a:ext uri="{FF2B5EF4-FFF2-40B4-BE49-F238E27FC236}">
                <a16:creationId xmlns:a16="http://schemas.microsoft.com/office/drawing/2014/main" id="{0A7DF956-184C-4FAE-B0A8-C735BF4449B4}"/>
              </a:ext>
            </a:extLst>
          </p:cNvPr>
          <p:cNvSpPr/>
          <p:nvPr/>
        </p:nvSpPr>
        <p:spPr>
          <a:xfrm>
            <a:off x="5946423" y="1091422"/>
            <a:ext cx="5407377" cy="830997"/>
          </a:xfrm>
          <a:prstGeom prst="rect">
            <a:avLst/>
          </a:prstGeom>
        </p:spPr>
        <p:txBody>
          <a:bodyPr wrap="square">
            <a:spAutoFit/>
          </a:bodyPr>
          <a:lstStyle/>
          <a:p>
            <a:r>
              <a:rPr lang="en-GB" sz="2400" dirty="0"/>
              <a:t>Do you participate in the local decision making / municipal council?</a:t>
            </a:r>
          </a:p>
        </p:txBody>
      </p:sp>
      <p:cxnSp>
        <p:nvCxnSpPr>
          <p:cNvPr id="17" name="Rovná spojnica 16">
            <a:extLst>
              <a:ext uri="{FF2B5EF4-FFF2-40B4-BE49-F238E27FC236}">
                <a16:creationId xmlns:a16="http://schemas.microsoft.com/office/drawing/2014/main" id="{77EF316B-4D91-4E6B-97DF-04E1E229B921}"/>
              </a:ext>
            </a:extLst>
          </p:cNvPr>
          <p:cNvCxnSpPr>
            <a:cxnSpLocks/>
          </p:cNvCxnSpPr>
          <p:nvPr/>
        </p:nvCxnSpPr>
        <p:spPr>
          <a:xfrm>
            <a:off x="973017" y="1053292"/>
            <a:ext cx="10380783" cy="103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23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p:cNvGraphicFramePr>
            <a:graphicFrameLocks/>
          </p:cNvGraphicFramePr>
          <p:nvPr>
            <p:extLst>
              <p:ext uri="{D42A27DB-BD31-4B8C-83A1-F6EECF244321}">
                <p14:modId xmlns:p14="http://schemas.microsoft.com/office/powerpoint/2010/main" val="1742013881"/>
              </p:ext>
            </p:extLst>
          </p:nvPr>
        </p:nvGraphicFramePr>
        <p:xfrm>
          <a:off x="1099127" y="1690687"/>
          <a:ext cx="10254673" cy="4229821"/>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Skupina 7">
            <a:extLst>
              <a:ext uri="{FF2B5EF4-FFF2-40B4-BE49-F238E27FC236}">
                <a16:creationId xmlns:a16="http://schemas.microsoft.com/office/drawing/2014/main" id="{8B5775FE-9019-4BAF-BB43-454E990A630F}"/>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6FCD357D-A212-49E2-8A8D-57C72868F32D}"/>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9E0A7B0D-863F-42FE-A938-E64CFBD12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36E07D3E-0F5E-4D09-A2C8-E0AC5A84C89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2" name="Nadpis 1">
            <a:extLst>
              <a:ext uri="{FF2B5EF4-FFF2-40B4-BE49-F238E27FC236}">
                <a16:creationId xmlns:a16="http://schemas.microsoft.com/office/drawing/2014/main" id="{529A02D7-A0F6-43A9-B959-CA6BECEE81EF}"/>
              </a:ext>
            </a:extLst>
          </p:cNvPr>
          <p:cNvSpPr>
            <a:spLocks noGrp="1"/>
          </p:cNvSpPr>
          <p:nvPr>
            <p:ph type="title"/>
          </p:nvPr>
        </p:nvSpPr>
        <p:spPr>
          <a:xfrm>
            <a:off x="838199" y="2756"/>
            <a:ext cx="11116733" cy="1060883"/>
          </a:xfrm>
        </p:spPr>
        <p:txBody>
          <a:bodyPr>
            <a:normAutofit fontScale="90000"/>
          </a:bodyPr>
          <a:lstStyle/>
          <a:p>
            <a:r>
              <a:rPr lang="en-US" dirty="0"/>
              <a:t>F. CIVIC ENGAGEMENT AND POLITICAL AWARENESS</a:t>
            </a:r>
            <a:endParaRPr lang="sk-SK" dirty="0"/>
          </a:p>
        </p:txBody>
      </p:sp>
      <p:sp>
        <p:nvSpPr>
          <p:cNvPr id="14" name="Obdĺžnik 13">
            <a:extLst>
              <a:ext uri="{FF2B5EF4-FFF2-40B4-BE49-F238E27FC236}">
                <a16:creationId xmlns:a16="http://schemas.microsoft.com/office/drawing/2014/main" id="{A848CAFA-3132-469A-95D3-A0225779E575}"/>
              </a:ext>
            </a:extLst>
          </p:cNvPr>
          <p:cNvSpPr/>
          <p:nvPr/>
        </p:nvSpPr>
        <p:spPr>
          <a:xfrm>
            <a:off x="838199" y="1189178"/>
            <a:ext cx="10778068" cy="830997"/>
          </a:xfrm>
          <a:prstGeom prst="rect">
            <a:avLst/>
          </a:prstGeom>
        </p:spPr>
        <p:txBody>
          <a:bodyPr wrap="square">
            <a:spAutoFit/>
          </a:bodyPr>
          <a:lstStyle/>
          <a:p>
            <a:r>
              <a:rPr lang="en-GB" sz="2400" dirty="0"/>
              <a:t>Do you have in the village committee or youth worker who work to the needs of young people or young families?</a:t>
            </a:r>
          </a:p>
        </p:txBody>
      </p:sp>
      <p:cxnSp>
        <p:nvCxnSpPr>
          <p:cNvPr id="16" name="Rovná spojnica 15">
            <a:extLst>
              <a:ext uri="{FF2B5EF4-FFF2-40B4-BE49-F238E27FC236}">
                <a16:creationId xmlns:a16="http://schemas.microsoft.com/office/drawing/2014/main" id="{444A4219-5BF7-4C00-990B-C575AA4E1D53}"/>
              </a:ext>
            </a:extLst>
          </p:cNvPr>
          <p:cNvCxnSpPr>
            <a:cxnSpLocks/>
          </p:cNvCxnSpPr>
          <p:nvPr/>
        </p:nvCxnSpPr>
        <p:spPr>
          <a:xfrm>
            <a:off x="973017" y="1053292"/>
            <a:ext cx="10380783" cy="103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952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 7"/>
          <p:cNvGraphicFramePr>
            <a:graphicFrameLocks/>
          </p:cNvGraphicFramePr>
          <p:nvPr>
            <p:extLst>
              <p:ext uri="{D42A27DB-BD31-4B8C-83A1-F6EECF244321}">
                <p14:modId xmlns:p14="http://schemas.microsoft.com/office/powerpoint/2010/main" val="2816919005"/>
              </p:ext>
            </p:extLst>
          </p:nvPr>
        </p:nvGraphicFramePr>
        <p:xfrm>
          <a:off x="838199" y="1650843"/>
          <a:ext cx="10236200" cy="4054330"/>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Skupina 8">
            <a:extLst>
              <a:ext uri="{FF2B5EF4-FFF2-40B4-BE49-F238E27FC236}">
                <a16:creationId xmlns:a16="http://schemas.microsoft.com/office/drawing/2014/main" id="{85C32828-B406-421D-84E9-86063B433D4B}"/>
              </a:ext>
            </a:extLst>
          </p:cNvPr>
          <p:cNvGrpSpPr/>
          <p:nvPr/>
        </p:nvGrpSpPr>
        <p:grpSpPr>
          <a:xfrm>
            <a:off x="-1" y="5901415"/>
            <a:ext cx="12176217" cy="873060"/>
            <a:chOff x="-1" y="5901415"/>
            <a:chExt cx="12176217" cy="873060"/>
          </a:xfrm>
        </p:grpSpPr>
        <p:sp>
          <p:nvSpPr>
            <p:cNvPr id="10" name="Obdĺžnik 9">
              <a:extLst>
                <a:ext uri="{FF2B5EF4-FFF2-40B4-BE49-F238E27FC236}">
                  <a16:creationId xmlns:a16="http://schemas.microsoft.com/office/drawing/2014/main" id="{DD788AA6-9B24-42F2-AAE5-D263711B296B}"/>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ok 10">
              <a:extLst>
                <a:ext uri="{FF2B5EF4-FFF2-40B4-BE49-F238E27FC236}">
                  <a16:creationId xmlns:a16="http://schemas.microsoft.com/office/drawing/2014/main" id="{C8D3A5DD-3B1B-475D-B46B-954F23CEB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2" name="Obrázok 11">
              <a:extLst>
                <a:ext uri="{FF2B5EF4-FFF2-40B4-BE49-F238E27FC236}">
                  <a16:creationId xmlns:a16="http://schemas.microsoft.com/office/drawing/2014/main" id="{EC37BFAD-F5EF-42A9-B44D-64CC715F96D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13" name="Nadpis 1">
            <a:extLst>
              <a:ext uri="{FF2B5EF4-FFF2-40B4-BE49-F238E27FC236}">
                <a16:creationId xmlns:a16="http://schemas.microsoft.com/office/drawing/2014/main" id="{3B699CC2-E8E9-4204-8CE4-69274BF9AFE5}"/>
              </a:ext>
            </a:extLst>
          </p:cNvPr>
          <p:cNvSpPr>
            <a:spLocks noGrp="1"/>
          </p:cNvSpPr>
          <p:nvPr>
            <p:ph type="title"/>
          </p:nvPr>
        </p:nvSpPr>
        <p:spPr>
          <a:xfrm>
            <a:off x="838199" y="2756"/>
            <a:ext cx="11116733" cy="1060883"/>
          </a:xfrm>
        </p:spPr>
        <p:txBody>
          <a:bodyPr>
            <a:normAutofit fontScale="90000"/>
          </a:bodyPr>
          <a:lstStyle/>
          <a:p>
            <a:r>
              <a:rPr lang="en-US" dirty="0"/>
              <a:t>F. CIVIC ENGAGEMENT AND POLITICAL AWARENESS</a:t>
            </a:r>
            <a:endParaRPr lang="sk-SK" dirty="0"/>
          </a:p>
        </p:txBody>
      </p:sp>
      <p:cxnSp>
        <p:nvCxnSpPr>
          <p:cNvPr id="14" name="Rovná spojnica 13">
            <a:extLst>
              <a:ext uri="{FF2B5EF4-FFF2-40B4-BE49-F238E27FC236}">
                <a16:creationId xmlns:a16="http://schemas.microsoft.com/office/drawing/2014/main" id="{E22CCA95-B0F0-45B8-BC11-413A5944CB63}"/>
              </a:ext>
            </a:extLst>
          </p:cNvPr>
          <p:cNvCxnSpPr>
            <a:cxnSpLocks/>
          </p:cNvCxnSpPr>
          <p:nvPr/>
        </p:nvCxnSpPr>
        <p:spPr>
          <a:xfrm>
            <a:off x="973017" y="1053292"/>
            <a:ext cx="10380783" cy="103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Obdĺžnik 14">
            <a:extLst>
              <a:ext uri="{FF2B5EF4-FFF2-40B4-BE49-F238E27FC236}">
                <a16:creationId xmlns:a16="http://schemas.microsoft.com/office/drawing/2014/main" id="{C6D8A20F-26FD-4A93-99FB-0D9E6B218C64}"/>
              </a:ext>
            </a:extLst>
          </p:cNvPr>
          <p:cNvSpPr/>
          <p:nvPr/>
        </p:nvSpPr>
        <p:spPr>
          <a:xfrm>
            <a:off x="838199" y="1189178"/>
            <a:ext cx="10778068" cy="461665"/>
          </a:xfrm>
          <a:prstGeom prst="rect">
            <a:avLst/>
          </a:prstGeom>
        </p:spPr>
        <p:txBody>
          <a:bodyPr wrap="square">
            <a:spAutoFit/>
          </a:bodyPr>
          <a:lstStyle/>
          <a:p>
            <a:r>
              <a:rPr lang="en-GB" sz="2400" dirty="0"/>
              <a:t>Have you participated in any EU supported project?</a:t>
            </a:r>
          </a:p>
        </p:txBody>
      </p:sp>
    </p:spTree>
    <p:extLst>
      <p:ext uri="{BB962C8B-B14F-4D97-AF65-F5344CB8AC3E}">
        <p14:creationId xmlns:p14="http://schemas.microsoft.com/office/powerpoint/2010/main" val="257861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838200" y="83525"/>
            <a:ext cx="10515600" cy="1325563"/>
          </a:xfrm>
        </p:spPr>
        <p:txBody>
          <a:bodyPr/>
          <a:lstStyle/>
          <a:p>
            <a:r>
              <a:rPr lang="en-US" dirty="0"/>
              <a:t>G. SHARE YOUR OPINION ON</a:t>
            </a:r>
            <a:endParaRPr lang="sk-SK" dirty="0"/>
          </a:p>
        </p:txBody>
      </p:sp>
      <p:grpSp>
        <p:nvGrpSpPr>
          <p:cNvPr id="8" name="Skupina 7">
            <a:extLst>
              <a:ext uri="{FF2B5EF4-FFF2-40B4-BE49-F238E27FC236}">
                <a16:creationId xmlns:a16="http://schemas.microsoft.com/office/drawing/2014/main" id="{7E68CF2C-DDB5-4085-9587-FC2BBA95CD18}"/>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60D1ED7F-0C06-4AAC-AA2B-F4F7917E567C}"/>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8C995A36-3396-441A-92C4-FA034B28A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C5E4376B-52BF-45A8-9D66-FCDA00CA54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7" name="Rovná spojnica 6">
            <a:extLst>
              <a:ext uri="{FF2B5EF4-FFF2-40B4-BE49-F238E27FC236}">
                <a16:creationId xmlns:a16="http://schemas.microsoft.com/office/drawing/2014/main" id="{9EE84987-51AA-4DC9-AA12-0FB4E7C70BE1}"/>
              </a:ext>
            </a:extLst>
          </p:cNvPr>
          <p:cNvCxnSpPr>
            <a:cxnSpLocks/>
          </p:cNvCxnSpPr>
          <p:nvPr/>
        </p:nvCxnSpPr>
        <p:spPr>
          <a:xfrm>
            <a:off x="973017" y="1053292"/>
            <a:ext cx="10380783" cy="103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BlokTextu 4">
            <a:extLst>
              <a:ext uri="{FF2B5EF4-FFF2-40B4-BE49-F238E27FC236}">
                <a16:creationId xmlns:a16="http://schemas.microsoft.com/office/drawing/2014/main" id="{E30C0CC2-DCC0-424C-BDBE-1DD87F5D5AEB}"/>
              </a:ext>
            </a:extLst>
          </p:cNvPr>
          <p:cNvSpPr txBox="1"/>
          <p:nvPr/>
        </p:nvSpPr>
        <p:spPr>
          <a:xfrm>
            <a:off x="905609" y="1409088"/>
            <a:ext cx="10119946" cy="2062103"/>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GB" dirty="0"/>
              <a:t>It is semi-structured part of the survey</a:t>
            </a:r>
            <a:r>
              <a:rPr lang="sk-SK" dirty="0"/>
              <a:t>.</a:t>
            </a:r>
            <a:endParaRPr lang="en-GB" dirty="0"/>
          </a:p>
          <a:p>
            <a:pPr marL="285750" indent="-285750" algn="just">
              <a:spcBef>
                <a:spcPts val="600"/>
              </a:spcBef>
              <a:spcAft>
                <a:spcPts val="600"/>
              </a:spcAft>
              <a:buFont typeface="Arial" panose="020B0604020202020204" pitchFamily="34" charset="0"/>
              <a:buChar char="•"/>
            </a:pPr>
            <a:r>
              <a:rPr lang="en-GB" dirty="0"/>
              <a:t>After each question a short evaluation of answers is provided in diagrams emphasising the main – </a:t>
            </a:r>
            <a:r>
              <a:rPr lang="en-GB" dirty="0" err="1"/>
              <a:t>lightmotive</a:t>
            </a:r>
            <a:r>
              <a:rPr lang="en-GB" dirty="0"/>
              <a:t>/s of answers </a:t>
            </a:r>
            <a:r>
              <a:rPr lang="sk-SK" dirty="0"/>
              <a:t>(symbol of a </a:t>
            </a:r>
            <a:r>
              <a:rPr lang="sk-SK" dirty="0" err="1"/>
              <a:t>star</a:t>
            </a:r>
            <a:r>
              <a:rPr lang="sk-SK" dirty="0"/>
              <a:t>) </a:t>
            </a:r>
            <a:r>
              <a:rPr lang="en-GB" dirty="0"/>
              <a:t>and </a:t>
            </a:r>
            <a:r>
              <a:rPr lang="sk-SK" dirty="0" err="1"/>
              <a:t>directly</a:t>
            </a:r>
            <a:r>
              <a:rPr lang="sk-SK"/>
              <a:t> </a:t>
            </a:r>
            <a:r>
              <a:rPr lang="en-GB"/>
              <a:t>related </a:t>
            </a:r>
            <a:r>
              <a:rPr lang="en-GB" dirty="0"/>
              <a:t>topics</a:t>
            </a:r>
            <a:r>
              <a:rPr lang="sk-SK" dirty="0"/>
              <a:t> (</a:t>
            </a:r>
            <a:r>
              <a:rPr lang="sk-SK" dirty="0" err="1"/>
              <a:t>clouds</a:t>
            </a:r>
            <a:r>
              <a:rPr lang="sk-SK" dirty="0"/>
              <a:t>). O</a:t>
            </a:r>
            <a:r>
              <a:rPr lang="en-GB" dirty="0" err="1"/>
              <a:t>ther</a:t>
            </a:r>
            <a:r>
              <a:rPr lang="en-GB" dirty="0"/>
              <a:t> topic</a:t>
            </a:r>
            <a:r>
              <a:rPr lang="sk-SK" dirty="0"/>
              <a:t>s</a:t>
            </a:r>
            <a:r>
              <a:rPr lang="en-GB" dirty="0"/>
              <a:t> which </a:t>
            </a:r>
            <a:r>
              <a:rPr lang="sk-SK" dirty="0" err="1"/>
              <a:t>have</a:t>
            </a:r>
            <a:r>
              <a:rPr lang="sk-SK" dirty="0"/>
              <a:t> </a:t>
            </a:r>
            <a:r>
              <a:rPr lang="sk-SK" dirty="0" err="1"/>
              <a:t>partial</a:t>
            </a:r>
            <a:r>
              <a:rPr lang="sk-SK" dirty="0"/>
              <a:t> </a:t>
            </a:r>
            <a:r>
              <a:rPr lang="sk-SK" dirty="0" err="1"/>
              <a:t>relation</a:t>
            </a:r>
            <a:r>
              <a:rPr lang="sk-SK" dirty="0"/>
              <a:t> or </a:t>
            </a:r>
            <a:r>
              <a:rPr lang="en-GB" dirty="0"/>
              <a:t>do not have any relations to each other</a:t>
            </a:r>
            <a:r>
              <a:rPr lang="sk-SK" dirty="0"/>
              <a:t> are </a:t>
            </a:r>
            <a:r>
              <a:rPr lang="sk-SK" dirty="0" err="1"/>
              <a:t>displayed</a:t>
            </a:r>
            <a:r>
              <a:rPr lang="sk-SK" dirty="0"/>
              <a:t> in </a:t>
            </a:r>
            <a:r>
              <a:rPr lang="sk-SK" dirty="0" err="1"/>
              <a:t>green</a:t>
            </a:r>
            <a:r>
              <a:rPr lang="sk-SK" dirty="0"/>
              <a:t> and </a:t>
            </a:r>
            <a:r>
              <a:rPr lang="sk-SK" dirty="0" err="1"/>
              <a:t>grey</a:t>
            </a:r>
            <a:r>
              <a:rPr lang="sk-SK" dirty="0"/>
              <a:t> </a:t>
            </a:r>
            <a:r>
              <a:rPr lang="sk-SK" dirty="0" err="1"/>
              <a:t>squares</a:t>
            </a:r>
            <a:r>
              <a:rPr lang="sk-SK" dirty="0"/>
              <a:t>.</a:t>
            </a:r>
            <a:endParaRPr lang="en-GB" dirty="0"/>
          </a:p>
          <a:p>
            <a:pPr marL="285750" indent="-285750" algn="just">
              <a:spcBef>
                <a:spcPts val="600"/>
              </a:spcBef>
              <a:spcAft>
                <a:spcPts val="600"/>
              </a:spcAft>
              <a:buFont typeface="Arial" panose="020B0604020202020204" pitchFamily="34" charset="0"/>
              <a:buChar char="•"/>
            </a:pPr>
            <a:r>
              <a:rPr lang="en-GB" dirty="0"/>
              <a:t>Number of answers includes only different ones. Analogical or even the same answers were joined together into one point.</a:t>
            </a:r>
          </a:p>
        </p:txBody>
      </p:sp>
    </p:spTree>
    <p:extLst>
      <p:ext uri="{BB962C8B-B14F-4D97-AF65-F5344CB8AC3E}">
        <p14:creationId xmlns:p14="http://schemas.microsoft.com/office/powerpoint/2010/main" val="286597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838200" y="83526"/>
            <a:ext cx="10515600" cy="777816"/>
          </a:xfrm>
        </p:spPr>
        <p:txBody>
          <a:bodyPr/>
          <a:lstStyle/>
          <a:p>
            <a:r>
              <a:rPr lang="en-US" dirty="0"/>
              <a:t>G. SHARE YOUR OPINION ON</a:t>
            </a:r>
            <a:endParaRPr lang="sk-SK" dirty="0"/>
          </a:p>
        </p:txBody>
      </p:sp>
      <p:grpSp>
        <p:nvGrpSpPr>
          <p:cNvPr id="8" name="Skupina 7">
            <a:extLst>
              <a:ext uri="{FF2B5EF4-FFF2-40B4-BE49-F238E27FC236}">
                <a16:creationId xmlns:a16="http://schemas.microsoft.com/office/drawing/2014/main" id="{7E68CF2C-DDB5-4085-9587-FC2BBA95CD18}"/>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60D1ED7F-0C06-4AAC-AA2B-F4F7917E567C}"/>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8C995A36-3396-441A-92C4-FA034B28A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C5E4376B-52BF-45A8-9D66-FCDA00CA54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7" name="Rovná spojnica 6">
            <a:extLst>
              <a:ext uri="{FF2B5EF4-FFF2-40B4-BE49-F238E27FC236}">
                <a16:creationId xmlns:a16="http://schemas.microsoft.com/office/drawing/2014/main" id="{9EE84987-51AA-4DC9-AA12-0FB4E7C70BE1}"/>
              </a:ext>
            </a:extLst>
          </p:cNvPr>
          <p:cNvCxnSpPr>
            <a:cxnSpLocks/>
          </p:cNvCxnSpPr>
          <p:nvPr/>
        </p:nvCxnSpPr>
        <p:spPr>
          <a:xfrm flipV="1">
            <a:off x="973015" y="861342"/>
            <a:ext cx="10958147" cy="713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Obdĺžnik 3">
            <a:extLst>
              <a:ext uri="{FF2B5EF4-FFF2-40B4-BE49-F238E27FC236}">
                <a16:creationId xmlns:a16="http://schemas.microsoft.com/office/drawing/2014/main" id="{8466DF72-6062-47DB-8BEE-4F6C6CC34C11}"/>
              </a:ext>
            </a:extLst>
          </p:cNvPr>
          <p:cNvSpPr/>
          <p:nvPr/>
        </p:nvSpPr>
        <p:spPr>
          <a:xfrm>
            <a:off x="3298116" y="953342"/>
            <a:ext cx="6108120" cy="369332"/>
          </a:xfrm>
          <a:prstGeom prst="rect">
            <a:avLst/>
          </a:prstGeom>
        </p:spPr>
        <p:txBody>
          <a:bodyPr wrap="square">
            <a:spAutoFit/>
          </a:bodyPr>
          <a:lstStyle/>
          <a:p>
            <a:r>
              <a:rPr lang="en-GB" dirty="0"/>
              <a:t>Can you explain the discrimination?</a:t>
            </a:r>
            <a:r>
              <a:rPr lang="sk-SK" dirty="0"/>
              <a:t> (11 </a:t>
            </a:r>
            <a:r>
              <a:rPr lang="sk-SK" dirty="0" err="1"/>
              <a:t>different</a:t>
            </a:r>
            <a:r>
              <a:rPr lang="sk-SK" dirty="0"/>
              <a:t> </a:t>
            </a:r>
            <a:r>
              <a:rPr lang="sk-SK" dirty="0" err="1"/>
              <a:t>answers</a:t>
            </a:r>
            <a:r>
              <a:rPr lang="sk-SK" dirty="0"/>
              <a:t>)</a:t>
            </a:r>
            <a:endParaRPr lang="en-US" dirty="0"/>
          </a:p>
        </p:txBody>
      </p:sp>
      <p:sp>
        <p:nvSpPr>
          <p:cNvPr id="6" name="BlokTextu 5">
            <a:extLst>
              <a:ext uri="{FF2B5EF4-FFF2-40B4-BE49-F238E27FC236}">
                <a16:creationId xmlns:a16="http://schemas.microsoft.com/office/drawing/2014/main" id="{BC5D9638-4311-4A9D-9C7F-72D09BFBC49B}"/>
              </a:ext>
            </a:extLst>
          </p:cNvPr>
          <p:cNvSpPr txBox="1"/>
          <p:nvPr/>
        </p:nvSpPr>
        <p:spPr>
          <a:xfrm>
            <a:off x="3242898" y="1320760"/>
            <a:ext cx="8793771" cy="4524315"/>
          </a:xfrm>
          <a:prstGeom prst="rect">
            <a:avLst/>
          </a:prstGeom>
          <a:noFill/>
        </p:spPr>
        <p:txBody>
          <a:bodyPr wrap="square" rtlCol="0">
            <a:spAutoFit/>
          </a:bodyPr>
          <a:lstStyle/>
          <a:p>
            <a:pPr marL="228600" indent="-228600" algn="just">
              <a:buFont typeface="+mj-lt"/>
              <a:buAutoNum type="arabicPeriod"/>
            </a:pPr>
            <a:r>
              <a:rPr lang="sk-SK" sz="1200" dirty="0"/>
              <a:t>P</a:t>
            </a:r>
            <a:r>
              <a:rPr lang="en-GB" sz="1200" dirty="0" err="1"/>
              <a:t>eople</a:t>
            </a:r>
            <a:r>
              <a:rPr lang="en-GB" sz="1200" dirty="0"/>
              <a:t> still think of women as more depending on the others than men are, that includes career building as we</a:t>
            </a:r>
            <a:r>
              <a:rPr lang="sk-SK" sz="1200" dirty="0"/>
              <a:t>l</a:t>
            </a:r>
            <a:r>
              <a:rPr lang="en-GB" sz="1200" dirty="0"/>
              <a:t>l</a:t>
            </a:r>
            <a:r>
              <a:rPr lang="sk-SK" sz="1200" dirty="0"/>
              <a:t>, </a:t>
            </a:r>
            <a:r>
              <a:rPr lang="en-GB" sz="1200" dirty="0"/>
              <a:t>patriarchal society found</a:t>
            </a:r>
            <a:r>
              <a:rPr lang="sk-SK" sz="1200" dirty="0"/>
              <a:t> </a:t>
            </a:r>
            <a:endParaRPr lang="en-GB" sz="1200" dirty="0"/>
          </a:p>
          <a:p>
            <a:pPr marL="228600" indent="-228600" algn="just">
              <a:buFont typeface="+mj-lt"/>
              <a:buAutoNum type="arabicPeriod"/>
            </a:pPr>
            <a:r>
              <a:rPr lang="sk-SK" sz="1200" dirty="0"/>
              <a:t>S</a:t>
            </a:r>
            <a:r>
              <a:rPr lang="en-GB" sz="1200" dirty="0"/>
              <a:t>alary/wage</a:t>
            </a:r>
          </a:p>
          <a:p>
            <a:pPr marL="228600" indent="-228600" algn="just">
              <a:buFont typeface="+mj-lt"/>
              <a:buAutoNum type="arabicPeriod"/>
            </a:pPr>
            <a:r>
              <a:rPr lang="en-GB" sz="1200" dirty="0"/>
              <a:t>This is not a direct discrimination, but rather a tacit one. If a family has kids, most probably it will be the woman who will choose/will have to work part-time or during traditional office hours to be able to take care of the kids when they are not in school/kindergarten. Also, the best paying jobs in the village are usually done in shifts and require a set of skills (including technical skills and physical strength) usually owned by a man while all the care-taking jobs that can also be physically demanding (like working with sick and disabled elderly people), but do not involve being able to manipulate machinery, pay just the bare minimum. This is not to say that a woman could never do those technical jobs, there are the exceptions, it is just that from what I've seen a man will be the first choice as women are considered incompetent by nature in all matters technical and logical, at least in this community. So, I do not see most women being comfortable pursuing such a career. I would really be happy to be proven wrong on this.</a:t>
            </a:r>
            <a:endParaRPr lang="sk-SK" sz="1200" dirty="0"/>
          </a:p>
          <a:p>
            <a:pPr marL="228600" indent="-228600" algn="just">
              <a:buFont typeface="+mj-lt"/>
              <a:buAutoNum type="arabicPeriod"/>
            </a:pPr>
            <a:r>
              <a:rPr lang="en-GB" sz="1200" dirty="0"/>
              <a:t>I think the is a sense of exclusion of women from business activities which is assimilated also by women themselves. More importantly, young women work in business and are those who do not benefit from. They provide a valuable support, but men earn the profit. It´s not a clear one but the environment makes it indirectly more difficult. Usually the minds about women in the farming and rural environment are not that open or advanced.</a:t>
            </a:r>
          </a:p>
          <a:p>
            <a:pPr marL="228600" indent="-228600" algn="just">
              <a:buFont typeface="+mj-lt"/>
              <a:buAutoNum type="arabicPeriod"/>
            </a:pPr>
            <a:r>
              <a:rPr lang="en-GB" sz="1200" dirty="0"/>
              <a:t>It is traditional opinion of population at mine community. Women are housewives and men difficult adopt that woman can be useful in business. Men are often  non-cultural to the women and they often flirting (they are not professional with the women college in job). Usually word is "you can't do it". </a:t>
            </a:r>
          </a:p>
          <a:p>
            <a:pPr marL="228600" indent="-228600" algn="just">
              <a:buFont typeface="+mj-lt"/>
              <a:buAutoNum type="arabicPeriod"/>
            </a:pPr>
            <a:r>
              <a:rPr lang="sk-SK" sz="1200" dirty="0"/>
              <a:t>I</a:t>
            </a:r>
            <a:r>
              <a:rPr lang="en-GB" sz="1200" dirty="0" err="1"/>
              <a:t>nsufficient</a:t>
            </a:r>
            <a:r>
              <a:rPr lang="en-GB" sz="1200" dirty="0"/>
              <a:t> infrastructures,  badness to service</a:t>
            </a:r>
          </a:p>
          <a:p>
            <a:pPr marL="228600" indent="-228600" algn="just">
              <a:buFont typeface="+mj-lt"/>
              <a:buAutoNum type="arabicPeriod"/>
            </a:pPr>
            <a:r>
              <a:rPr lang="en-GB" sz="1200" dirty="0"/>
              <a:t>Unequal treatment and access to guaranteed rights because of certain aspects that differentiate you from others.</a:t>
            </a:r>
          </a:p>
          <a:p>
            <a:pPr marL="228600" indent="-228600" algn="just">
              <a:buFont typeface="+mj-lt"/>
              <a:buAutoNum type="arabicPeriod"/>
            </a:pPr>
            <a:r>
              <a:rPr lang="sk-SK" sz="1200" dirty="0"/>
              <a:t>T</a:t>
            </a:r>
            <a:r>
              <a:rPr lang="en-GB" sz="1200" dirty="0"/>
              <a:t>he first problem is that they could not find help for financial funds also opportunity  for training to gain their knowledge</a:t>
            </a:r>
            <a:r>
              <a:rPr lang="sk-SK" sz="1200" dirty="0"/>
              <a:t>.</a:t>
            </a:r>
            <a:endParaRPr lang="en-GB" sz="1200" dirty="0"/>
          </a:p>
          <a:p>
            <a:pPr marL="228600" indent="-228600" algn="just">
              <a:buFont typeface="+mj-lt"/>
              <a:buAutoNum type="arabicPeriod"/>
            </a:pPr>
            <a:r>
              <a:rPr lang="en-GB" sz="1200" dirty="0"/>
              <a:t>There is no discrimination against women</a:t>
            </a:r>
          </a:p>
          <a:p>
            <a:pPr marL="228600" indent="-228600" algn="just">
              <a:buFont typeface="+mj-lt"/>
              <a:buAutoNum type="arabicPeriod"/>
            </a:pPr>
            <a:r>
              <a:rPr lang="en-GB" sz="1200" dirty="0"/>
              <a:t>Stereotypes</a:t>
            </a:r>
          </a:p>
          <a:p>
            <a:pPr marL="228600" indent="-228600" algn="just">
              <a:buFont typeface="+mj-lt"/>
              <a:buAutoNum type="arabicPeriod"/>
            </a:pPr>
            <a:r>
              <a:rPr lang="en-GB" sz="1200" dirty="0"/>
              <a:t>Family duties to care for children first </a:t>
            </a:r>
            <a:endParaRPr lang="en-US" sz="1200" dirty="0"/>
          </a:p>
        </p:txBody>
      </p:sp>
      <p:graphicFrame>
        <p:nvGraphicFramePr>
          <p:cNvPr id="14" name="Graf 13">
            <a:extLst>
              <a:ext uri="{FF2B5EF4-FFF2-40B4-BE49-F238E27FC236}">
                <a16:creationId xmlns:a16="http://schemas.microsoft.com/office/drawing/2014/main" id="{BA942D90-4330-4CAF-9350-E001CECA85FF}"/>
              </a:ext>
            </a:extLst>
          </p:cNvPr>
          <p:cNvGraphicFramePr>
            <a:graphicFrameLocks/>
          </p:cNvGraphicFramePr>
          <p:nvPr>
            <p:extLst>
              <p:ext uri="{D42A27DB-BD31-4B8C-83A1-F6EECF244321}">
                <p14:modId xmlns:p14="http://schemas.microsoft.com/office/powerpoint/2010/main" val="4130109202"/>
              </p:ext>
            </p:extLst>
          </p:nvPr>
        </p:nvGraphicFramePr>
        <p:xfrm>
          <a:off x="518412" y="3082871"/>
          <a:ext cx="2655277" cy="2484285"/>
        </p:xfrm>
        <a:graphic>
          <a:graphicData uri="http://schemas.openxmlformats.org/drawingml/2006/chart">
            <c:chart xmlns:c="http://schemas.openxmlformats.org/drawingml/2006/chart" xmlns:r="http://schemas.openxmlformats.org/officeDocument/2006/relationships" r:id="rId4"/>
          </a:graphicData>
        </a:graphic>
      </p:graphicFrame>
      <p:sp>
        <p:nvSpPr>
          <p:cNvPr id="15" name="Obdĺžnik 14">
            <a:extLst>
              <a:ext uri="{FF2B5EF4-FFF2-40B4-BE49-F238E27FC236}">
                <a16:creationId xmlns:a16="http://schemas.microsoft.com/office/drawing/2014/main" id="{E755BB30-64D1-4212-974B-9718F674AEC3}"/>
              </a:ext>
            </a:extLst>
          </p:cNvPr>
          <p:cNvSpPr/>
          <p:nvPr/>
        </p:nvSpPr>
        <p:spPr>
          <a:xfrm>
            <a:off x="973015" y="977702"/>
            <a:ext cx="2025162" cy="2031325"/>
          </a:xfrm>
          <a:prstGeom prst="rect">
            <a:avLst/>
          </a:prstGeom>
        </p:spPr>
        <p:txBody>
          <a:bodyPr wrap="square">
            <a:spAutoFit/>
          </a:bodyPr>
          <a:lstStyle/>
          <a:p>
            <a:r>
              <a:rPr lang="en-GB" dirty="0"/>
              <a:t>1. Do you think that there is any discrimination of women in your region to set up their own business or find a job? </a:t>
            </a:r>
            <a:endParaRPr lang="en-US" dirty="0"/>
          </a:p>
        </p:txBody>
      </p:sp>
    </p:spTree>
    <p:extLst>
      <p:ext uri="{BB962C8B-B14F-4D97-AF65-F5344CB8AC3E}">
        <p14:creationId xmlns:p14="http://schemas.microsoft.com/office/powerpoint/2010/main" val="375084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ývojový diagram: spojnica mimo strany 3">
            <a:extLst>
              <a:ext uri="{FF2B5EF4-FFF2-40B4-BE49-F238E27FC236}">
                <a16:creationId xmlns:a16="http://schemas.microsoft.com/office/drawing/2014/main" id="{F7A93492-5265-4492-897F-9B749A06EF6F}"/>
              </a:ext>
            </a:extLst>
          </p:cNvPr>
          <p:cNvSpPr/>
          <p:nvPr/>
        </p:nvSpPr>
        <p:spPr>
          <a:xfrm rot="16200000">
            <a:off x="1611485" y="-1294955"/>
            <a:ext cx="1418491" cy="46414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748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748 h 10000"/>
              <a:gd name="connsiteX3" fmla="*/ 5000 w 10000"/>
              <a:gd name="connsiteY3" fmla="*/ 10000 h 10000"/>
              <a:gd name="connsiteX4" fmla="*/ 297 w 10000"/>
              <a:gd name="connsiteY4" fmla="*/ 8839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748"/>
                </a:lnTo>
                <a:lnTo>
                  <a:pt x="5000" y="10000"/>
                </a:lnTo>
                <a:lnTo>
                  <a:pt x="297" y="883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1">
            <a:extLst>
              <a:ext uri="{FF2B5EF4-FFF2-40B4-BE49-F238E27FC236}">
                <a16:creationId xmlns:a16="http://schemas.microsoft.com/office/drawing/2014/main" id="{159ED2A5-58A0-4BDB-9A10-74DF5C170CB0}"/>
              </a:ext>
            </a:extLst>
          </p:cNvPr>
          <p:cNvSpPr txBox="1">
            <a:spLocks/>
          </p:cNvSpPr>
          <p:nvPr/>
        </p:nvSpPr>
        <p:spPr>
          <a:xfrm>
            <a:off x="243068" y="382892"/>
            <a:ext cx="4120588" cy="1189892"/>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3600" dirty="0">
                <a:solidFill>
                  <a:schemeClr val="bg1"/>
                </a:solidFill>
                <a:latin typeface="+mn-lt"/>
              </a:rPr>
              <a:t>SUMMARY </a:t>
            </a:r>
            <a:br>
              <a:rPr lang="sk-SK" sz="3600" dirty="0">
                <a:solidFill>
                  <a:schemeClr val="bg1"/>
                </a:solidFill>
                <a:latin typeface="+mn-lt"/>
              </a:rPr>
            </a:br>
            <a:r>
              <a:rPr lang="sk-SK" sz="3600" dirty="0">
                <a:solidFill>
                  <a:schemeClr val="bg1"/>
                </a:solidFill>
                <a:latin typeface="+mn-lt"/>
              </a:rPr>
              <a:t>OF SURVEY RESULTS</a:t>
            </a:r>
            <a:endParaRPr lang="en-US" sz="3600" dirty="0">
              <a:solidFill>
                <a:schemeClr val="bg1"/>
              </a:solidFill>
              <a:latin typeface="+mn-lt"/>
            </a:endParaRPr>
          </a:p>
        </p:txBody>
      </p:sp>
      <p:pic>
        <p:nvPicPr>
          <p:cNvPr id="6" name="Obrázok 5">
            <a:extLst>
              <a:ext uri="{FF2B5EF4-FFF2-40B4-BE49-F238E27FC236}">
                <a16:creationId xmlns:a16="http://schemas.microsoft.com/office/drawing/2014/main" id="{E1CB04AB-C9E0-4967-A5DD-8A04E1D8061B}"/>
              </a:ext>
            </a:extLst>
          </p:cNvPr>
          <p:cNvPicPr>
            <a:picLocks noChangeAspect="1"/>
          </p:cNvPicPr>
          <p:nvPr/>
        </p:nvPicPr>
        <p:blipFill rotWithShape="1">
          <a:blip r:embed="rId2"/>
          <a:srcRect l="29209" t="12452" r="23901" b="31265"/>
          <a:stretch/>
        </p:blipFill>
        <p:spPr>
          <a:xfrm>
            <a:off x="3009418" y="1623701"/>
            <a:ext cx="5220820" cy="35249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Obrázok 10" descr="Obrázok, na ktorom je kvet&#10;&#10;Automaticky generovaný popis">
            <a:extLst>
              <a:ext uri="{FF2B5EF4-FFF2-40B4-BE49-F238E27FC236}">
                <a16:creationId xmlns:a16="http://schemas.microsoft.com/office/drawing/2014/main" id="{540BB4EF-4C16-4550-A1DB-AAD227678D2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20421" y="199293"/>
            <a:ext cx="2297151" cy="1418492"/>
          </a:xfrm>
          <a:prstGeom prst="rect">
            <a:avLst/>
          </a:prstGeom>
        </p:spPr>
      </p:pic>
      <p:sp>
        <p:nvSpPr>
          <p:cNvPr id="12" name="Kosodĺžnik 4">
            <a:extLst>
              <a:ext uri="{FF2B5EF4-FFF2-40B4-BE49-F238E27FC236}">
                <a16:creationId xmlns:a16="http://schemas.microsoft.com/office/drawing/2014/main" id="{8EDA0830-1BCB-4854-9C88-9C636D9BA1EC}"/>
              </a:ext>
            </a:extLst>
          </p:cNvPr>
          <p:cNvSpPr/>
          <p:nvPr/>
        </p:nvSpPr>
        <p:spPr>
          <a:xfrm>
            <a:off x="6704189" y="5637851"/>
            <a:ext cx="5496602" cy="1224099"/>
          </a:xfrm>
          <a:custGeom>
            <a:avLst/>
            <a:gdLst>
              <a:gd name="connsiteX0" fmla="*/ 0 w 5222848"/>
              <a:gd name="connsiteY0" fmla="*/ 1409374 h 1409374"/>
              <a:gd name="connsiteX1" fmla="*/ 352344 w 5222848"/>
              <a:gd name="connsiteY1" fmla="*/ 0 h 1409374"/>
              <a:gd name="connsiteX2" fmla="*/ 5222848 w 5222848"/>
              <a:gd name="connsiteY2" fmla="*/ 0 h 1409374"/>
              <a:gd name="connsiteX3" fmla="*/ 4870505 w 5222848"/>
              <a:gd name="connsiteY3" fmla="*/ 1409374 h 1409374"/>
              <a:gd name="connsiteX4" fmla="*/ 0 w 5222848"/>
              <a:gd name="connsiteY4" fmla="*/ 1409374 h 1409374"/>
              <a:gd name="connsiteX0" fmla="*/ 0 w 5911470"/>
              <a:gd name="connsiteY0" fmla="*/ 1398086 h 1409374"/>
              <a:gd name="connsiteX1" fmla="*/ 1040966 w 5911470"/>
              <a:gd name="connsiteY1" fmla="*/ 0 h 1409374"/>
              <a:gd name="connsiteX2" fmla="*/ 5911470 w 5911470"/>
              <a:gd name="connsiteY2" fmla="*/ 0 h 1409374"/>
              <a:gd name="connsiteX3" fmla="*/ 5559127 w 5911470"/>
              <a:gd name="connsiteY3" fmla="*/ 1409374 h 1409374"/>
              <a:gd name="connsiteX4" fmla="*/ 0 w 5911470"/>
              <a:gd name="connsiteY4" fmla="*/ 1398086 h 1409374"/>
              <a:gd name="connsiteX0" fmla="*/ 0 w 5911470"/>
              <a:gd name="connsiteY0" fmla="*/ 1443241 h 1454529"/>
              <a:gd name="connsiteX1" fmla="*/ 679721 w 5911470"/>
              <a:gd name="connsiteY1" fmla="*/ 0 h 1454529"/>
              <a:gd name="connsiteX2" fmla="*/ 5911470 w 5911470"/>
              <a:gd name="connsiteY2" fmla="*/ 45155 h 1454529"/>
              <a:gd name="connsiteX3" fmla="*/ 5559127 w 5911470"/>
              <a:gd name="connsiteY3" fmla="*/ 1454529 h 1454529"/>
              <a:gd name="connsiteX4" fmla="*/ 0 w 5911470"/>
              <a:gd name="connsiteY4" fmla="*/ 1443241 h 1454529"/>
              <a:gd name="connsiteX0" fmla="*/ 0 w 5931660"/>
              <a:gd name="connsiteY0" fmla="*/ 1443241 h 1454529"/>
              <a:gd name="connsiteX1" fmla="*/ 679721 w 5931660"/>
              <a:gd name="connsiteY1" fmla="*/ 0 h 1454529"/>
              <a:gd name="connsiteX2" fmla="*/ 5911470 w 5931660"/>
              <a:gd name="connsiteY2" fmla="*/ 45155 h 1454529"/>
              <a:gd name="connsiteX3" fmla="*/ 5931660 w 5931660"/>
              <a:gd name="connsiteY3" fmla="*/ 1454529 h 1454529"/>
              <a:gd name="connsiteX4" fmla="*/ 0 w 593166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63926 w 5911470"/>
              <a:gd name="connsiteY3" fmla="*/ 1420663 h 1443241"/>
              <a:gd name="connsiteX4" fmla="*/ 0 w 5911470"/>
              <a:gd name="connsiteY4" fmla="*/ 1443241 h 1443241"/>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75215 w 5911470"/>
              <a:gd name="connsiteY3" fmla="*/ 1420663 h 1443241"/>
              <a:gd name="connsiteX4" fmla="*/ 0 w 5911470"/>
              <a:gd name="connsiteY4" fmla="*/ 1443241 h 1443241"/>
              <a:gd name="connsiteX0" fmla="*/ 0 w 5911470"/>
              <a:gd name="connsiteY0" fmla="*/ 1443241 h 1454530"/>
              <a:gd name="connsiteX1" fmla="*/ 679721 w 5911470"/>
              <a:gd name="connsiteY1" fmla="*/ 0 h 1454530"/>
              <a:gd name="connsiteX2" fmla="*/ 5911470 w 5911470"/>
              <a:gd name="connsiteY2" fmla="*/ 45155 h 1454530"/>
              <a:gd name="connsiteX3" fmla="*/ 5886504 w 5911470"/>
              <a:gd name="connsiteY3" fmla="*/ 1454530 h 1454530"/>
              <a:gd name="connsiteX4" fmla="*/ 0 w 5911470"/>
              <a:gd name="connsiteY4" fmla="*/ 1443241 h 1454530"/>
              <a:gd name="connsiteX0" fmla="*/ 0 w 5886504"/>
              <a:gd name="connsiteY0" fmla="*/ 1443241 h 1454530"/>
              <a:gd name="connsiteX1" fmla="*/ 679721 w 5886504"/>
              <a:gd name="connsiteY1" fmla="*/ 0 h 1454530"/>
              <a:gd name="connsiteX2" fmla="*/ 5877603 w 5886504"/>
              <a:gd name="connsiteY2" fmla="*/ 67732 h 1454530"/>
              <a:gd name="connsiteX3" fmla="*/ 5886504 w 5886504"/>
              <a:gd name="connsiteY3" fmla="*/ 1454530 h 1454530"/>
              <a:gd name="connsiteX4" fmla="*/ 0 w 5886504"/>
              <a:gd name="connsiteY4" fmla="*/ 1443241 h 1454530"/>
              <a:gd name="connsiteX0" fmla="*/ 0 w 5918243"/>
              <a:gd name="connsiteY0" fmla="*/ 1443241 h 1454530"/>
              <a:gd name="connsiteX1" fmla="*/ 679721 w 5918243"/>
              <a:gd name="connsiteY1" fmla="*/ 0 h 1454530"/>
              <a:gd name="connsiteX2" fmla="*/ 5918243 w 5918243"/>
              <a:gd name="connsiteY2" fmla="*/ 52492 h 1454530"/>
              <a:gd name="connsiteX3" fmla="*/ 5886504 w 5918243"/>
              <a:gd name="connsiteY3" fmla="*/ 1454530 h 1454530"/>
              <a:gd name="connsiteX4" fmla="*/ 0 w 5918243"/>
              <a:gd name="connsiteY4" fmla="*/ 1443241 h 1454530"/>
              <a:gd name="connsiteX0" fmla="*/ 0 w 5932224"/>
              <a:gd name="connsiteY0" fmla="*/ 1443241 h 1454530"/>
              <a:gd name="connsiteX1" fmla="*/ 679721 w 5932224"/>
              <a:gd name="connsiteY1" fmla="*/ 0 h 1454530"/>
              <a:gd name="connsiteX2" fmla="*/ 5918243 w 5932224"/>
              <a:gd name="connsiteY2" fmla="*/ 52492 h 1454530"/>
              <a:gd name="connsiteX3" fmla="*/ 5932224 w 5932224"/>
              <a:gd name="connsiteY3" fmla="*/ 1454530 h 1454530"/>
              <a:gd name="connsiteX4" fmla="*/ 0 w 5932224"/>
              <a:gd name="connsiteY4" fmla="*/ 1443241 h 1454530"/>
              <a:gd name="connsiteX0" fmla="*/ 0 w 5918243"/>
              <a:gd name="connsiteY0" fmla="*/ 1443241 h 1444370"/>
              <a:gd name="connsiteX1" fmla="*/ 679721 w 5918243"/>
              <a:gd name="connsiteY1" fmla="*/ 0 h 1444370"/>
              <a:gd name="connsiteX2" fmla="*/ 5918243 w 5918243"/>
              <a:gd name="connsiteY2" fmla="*/ 52492 h 1444370"/>
              <a:gd name="connsiteX3" fmla="*/ 5916984 w 5918243"/>
              <a:gd name="connsiteY3" fmla="*/ 1444370 h 1444370"/>
              <a:gd name="connsiteX4" fmla="*/ 0 w 5918243"/>
              <a:gd name="connsiteY4" fmla="*/ 1443241 h 1444370"/>
              <a:gd name="connsiteX0" fmla="*/ 0 w 5918243"/>
              <a:gd name="connsiteY0" fmla="*/ 1443241 h 1444370"/>
              <a:gd name="connsiteX1" fmla="*/ 679721 w 5918243"/>
              <a:gd name="connsiteY1" fmla="*/ 0 h 1444370"/>
              <a:gd name="connsiteX2" fmla="*/ 5918243 w 5918243"/>
              <a:gd name="connsiteY2" fmla="*/ 57572 h 1444370"/>
              <a:gd name="connsiteX3" fmla="*/ 5916984 w 5918243"/>
              <a:gd name="connsiteY3" fmla="*/ 1444370 h 1444370"/>
              <a:gd name="connsiteX4" fmla="*/ 0 w 5918243"/>
              <a:gd name="connsiteY4" fmla="*/ 1443241 h 1444370"/>
              <a:gd name="connsiteX0" fmla="*/ 0 w 5916996"/>
              <a:gd name="connsiteY0" fmla="*/ 1456789 h 1457918"/>
              <a:gd name="connsiteX1" fmla="*/ 679721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56789 h 1457918"/>
              <a:gd name="connsiteX1" fmla="*/ 745118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43241 h 1444370"/>
              <a:gd name="connsiteX1" fmla="*/ 745118 w 5916996"/>
              <a:gd name="connsiteY1" fmla="*/ 0 h 1444370"/>
              <a:gd name="connsiteX2" fmla="*/ 5907310 w 5916996"/>
              <a:gd name="connsiteY2" fmla="*/ 6772 h 1444370"/>
              <a:gd name="connsiteX3" fmla="*/ 5916984 w 5916996"/>
              <a:gd name="connsiteY3" fmla="*/ 1444370 h 1444370"/>
              <a:gd name="connsiteX4" fmla="*/ 0 w 5916996"/>
              <a:gd name="connsiteY4" fmla="*/ 1443241 h 1444370"/>
              <a:gd name="connsiteX0" fmla="*/ 0 w 5916996"/>
              <a:gd name="connsiteY0" fmla="*/ 1436469 h 1437598"/>
              <a:gd name="connsiteX1" fmla="*/ 734219 w 5916996"/>
              <a:gd name="connsiteY1" fmla="*/ 13548 h 1437598"/>
              <a:gd name="connsiteX2" fmla="*/ 5907310 w 5916996"/>
              <a:gd name="connsiteY2" fmla="*/ 0 h 1437598"/>
              <a:gd name="connsiteX3" fmla="*/ 5916984 w 5916996"/>
              <a:gd name="connsiteY3" fmla="*/ 1437598 h 1437598"/>
              <a:gd name="connsiteX4" fmla="*/ 0 w 5916996"/>
              <a:gd name="connsiteY4" fmla="*/ 1436469 h 1437598"/>
              <a:gd name="connsiteX0" fmla="*/ 0 w 5916988"/>
              <a:gd name="connsiteY0" fmla="*/ 1436469 h 1437598"/>
              <a:gd name="connsiteX1" fmla="*/ 734219 w 5916988"/>
              <a:gd name="connsiteY1" fmla="*/ 13548 h 1437598"/>
              <a:gd name="connsiteX2" fmla="*/ 5885511 w 5916988"/>
              <a:gd name="connsiteY2" fmla="*/ 0 h 1437598"/>
              <a:gd name="connsiteX3" fmla="*/ 5916984 w 5916988"/>
              <a:gd name="connsiteY3" fmla="*/ 1437598 h 1437598"/>
              <a:gd name="connsiteX4" fmla="*/ 0 w 5916988"/>
              <a:gd name="connsiteY4" fmla="*/ 1436469 h 1437598"/>
              <a:gd name="connsiteX0" fmla="*/ 0 w 5918210"/>
              <a:gd name="connsiteY0" fmla="*/ 1422921 h 1424050"/>
              <a:gd name="connsiteX1" fmla="*/ 734219 w 5918210"/>
              <a:gd name="connsiteY1" fmla="*/ 0 h 1424050"/>
              <a:gd name="connsiteX2" fmla="*/ 5918210 w 5918210"/>
              <a:gd name="connsiteY2" fmla="*/ 16932 h 1424050"/>
              <a:gd name="connsiteX3" fmla="*/ 5916984 w 5918210"/>
              <a:gd name="connsiteY3" fmla="*/ 1424050 h 1424050"/>
              <a:gd name="connsiteX4" fmla="*/ 0 w 5918210"/>
              <a:gd name="connsiteY4" fmla="*/ 1422921 h 1424050"/>
              <a:gd name="connsiteX0" fmla="*/ 0 w 5918210"/>
              <a:gd name="connsiteY0" fmla="*/ 1416825 h 1417954"/>
              <a:gd name="connsiteX1" fmla="*/ 727679 w 5918210"/>
              <a:gd name="connsiteY1" fmla="*/ 0 h 1417954"/>
              <a:gd name="connsiteX2" fmla="*/ 5918210 w 5918210"/>
              <a:gd name="connsiteY2" fmla="*/ 10836 h 1417954"/>
              <a:gd name="connsiteX3" fmla="*/ 5916984 w 5918210"/>
              <a:gd name="connsiteY3" fmla="*/ 1417954 h 1417954"/>
              <a:gd name="connsiteX4" fmla="*/ 0 w 5918210"/>
              <a:gd name="connsiteY4" fmla="*/ 1416825 h 1417954"/>
              <a:gd name="connsiteX0" fmla="*/ 0 w 5906099"/>
              <a:gd name="connsiteY0" fmla="*/ 1416825 h 1417954"/>
              <a:gd name="connsiteX1" fmla="*/ 715568 w 5906099"/>
              <a:gd name="connsiteY1" fmla="*/ 0 h 1417954"/>
              <a:gd name="connsiteX2" fmla="*/ 5906099 w 5906099"/>
              <a:gd name="connsiteY2" fmla="*/ 10836 h 1417954"/>
              <a:gd name="connsiteX3" fmla="*/ 5904873 w 5906099"/>
              <a:gd name="connsiteY3" fmla="*/ 1417954 h 1417954"/>
              <a:gd name="connsiteX4" fmla="*/ 0 w 5906099"/>
              <a:gd name="connsiteY4" fmla="*/ 1416825 h 1417954"/>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25574 h 1432065"/>
              <a:gd name="connsiteX4" fmla="*/ 0 w 5897924"/>
              <a:gd name="connsiteY4" fmla="*/ 1432065 h 1432065"/>
              <a:gd name="connsiteX0" fmla="*/ 0 w 5896718"/>
              <a:gd name="connsiteY0" fmla="*/ 1432065 h 1432065"/>
              <a:gd name="connsiteX1" fmla="*/ 707393 w 5896718"/>
              <a:gd name="connsiteY1" fmla="*/ 0 h 1432065"/>
              <a:gd name="connsiteX2" fmla="*/ 5891384 w 5896718"/>
              <a:gd name="connsiteY2" fmla="*/ 16932 h 1432065"/>
              <a:gd name="connsiteX3" fmla="*/ 5896698 w 5896718"/>
              <a:gd name="connsiteY3" fmla="*/ 1425574 h 1432065"/>
              <a:gd name="connsiteX4" fmla="*/ 0 w 5896718"/>
              <a:gd name="connsiteY4" fmla="*/ 1432065 h 1432065"/>
              <a:gd name="connsiteX0" fmla="*/ 0 w 5896708"/>
              <a:gd name="connsiteY0" fmla="*/ 1432065 h 1432065"/>
              <a:gd name="connsiteX1" fmla="*/ 707393 w 5896708"/>
              <a:gd name="connsiteY1" fmla="*/ 0 h 1432065"/>
              <a:gd name="connsiteX2" fmla="*/ 5884844 w 5896708"/>
              <a:gd name="connsiteY2" fmla="*/ 10836 h 1432065"/>
              <a:gd name="connsiteX3" fmla="*/ 5896698 w 5896708"/>
              <a:gd name="connsiteY3" fmla="*/ 1425574 h 1432065"/>
              <a:gd name="connsiteX4" fmla="*/ 0 w 5896708"/>
              <a:gd name="connsiteY4" fmla="*/ 1432065 h 1432065"/>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32065 h 1432065"/>
              <a:gd name="connsiteX1" fmla="*/ 707393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 name="connsiteX0" fmla="*/ 0 w 5896708"/>
              <a:gd name="connsiteY0" fmla="*/ 1427325 h 1427325"/>
              <a:gd name="connsiteX1" fmla="*/ 707393 w 5896708"/>
              <a:gd name="connsiteY1" fmla="*/ 7452 h 1427325"/>
              <a:gd name="connsiteX2" fmla="*/ 5884844 w 5896708"/>
              <a:gd name="connsiteY2" fmla="*/ 0 h 1427325"/>
              <a:gd name="connsiteX3" fmla="*/ 5896698 w 5896708"/>
              <a:gd name="connsiteY3" fmla="*/ 1420834 h 1427325"/>
              <a:gd name="connsiteX4" fmla="*/ 0 w 5896708"/>
              <a:gd name="connsiteY4" fmla="*/ 1427325 h 1427325"/>
              <a:gd name="connsiteX0" fmla="*/ 0 w 5896708"/>
              <a:gd name="connsiteY0" fmla="*/ 1456449 h 1456449"/>
              <a:gd name="connsiteX1" fmla="*/ 746632 w 5896708"/>
              <a:gd name="connsiteY1" fmla="*/ 0 h 1456449"/>
              <a:gd name="connsiteX2" fmla="*/ 5884844 w 5896708"/>
              <a:gd name="connsiteY2" fmla="*/ 29124 h 1456449"/>
              <a:gd name="connsiteX3" fmla="*/ 5896698 w 5896708"/>
              <a:gd name="connsiteY3" fmla="*/ 1449958 h 1456449"/>
              <a:gd name="connsiteX4" fmla="*/ 0 w 5896708"/>
              <a:gd name="connsiteY4" fmla="*/ 1456449 h 1456449"/>
              <a:gd name="connsiteX0" fmla="*/ 0 w 5896708"/>
              <a:gd name="connsiteY0" fmla="*/ 1438161 h 1438161"/>
              <a:gd name="connsiteX1" fmla="*/ 740092 w 5896708"/>
              <a:gd name="connsiteY1" fmla="*/ 0 h 1438161"/>
              <a:gd name="connsiteX2" fmla="*/ 5884844 w 5896708"/>
              <a:gd name="connsiteY2" fmla="*/ 10836 h 1438161"/>
              <a:gd name="connsiteX3" fmla="*/ 5896698 w 5896708"/>
              <a:gd name="connsiteY3" fmla="*/ 1431670 h 1438161"/>
              <a:gd name="connsiteX4" fmla="*/ 0 w 5896708"/>
              <a:gd name="connsiteY4" fmla="*/ 1438161 h 1438161"/>
              <a:gd name="connsiteX0" fmla="*/ 0 w 5896708"/>
              <a:gd name="connsiteY0" fmla="*/ 1432065 h 1432065"/>
              <a:gd name="connsiteX1" fmla="*/ 733552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6708" h="1432065">
                <a:moveTo>
                  <a:pt x="0" y="1432065"/>
                </a:moveTo>
                <a:lnTo>
                  <a:pt x="733552" y="0"/>
                </a:lnTo>
                <a:lnTo>
                  <a:pt x="5884844" y="4740"/>
                </a:lnTo>
                <a:cubicBezTo>
                  <a:pt x="5884424" y="468699"/>
                  <a:pt x="5897118" y="961615"/>
                  <a:pt x="5896698" y="1425574"/>
                </a:cubicBezTo>
                <a:lnTo>
                  <a:pt x="0" y="1432065"/>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Kosodĺžnik 3">
            <a:extLst>
              <a:ext uri="{FF2B5EF4-FFF2-40B4-BE49-F238E27FC236}">
                <a16:creationId xmlns:a16="http://schemas.microsoft.com/office/drawing/2014/main" id="{659D805E-C6E8-4704-9665-6CAADEB7FA4B}"/>
              </a:ext>
            </a:extLst>
          </p:cNvPr>
          <p:cNvSpPr/>
          <p:nvPr/>
        </p:nvSpPr>
        <p:spPr>
          <a:xfrm>
            <a:off x="0" y="5637852"/>
            <a:ext cx="7244080" cy="1231438"/>
          </a:xfrm>
          <a:custGeom>
            <a:avLst/>
            <a:gdLst>
              <a:gd name="connsiteX0" fmla="*/ 0 w 6437147"/>
              <a:gd name="connsiteY0" fmla="*/ 1409374 h 1409374"/>
              <a:gd name="connsiteX1" fmla="*/ 451549 w 6437147"/>
              <a:gd name="connsiteY1" fmla="*/ 0 h 1409374"/>
              <a:gd name="connsiteX2" fmla="*/ 6437147 w 6437147"/>
              <a:gd name="connsiteY2" fmla="*/ 0 h 1409374"/>
              <a:gd name="connsiteX3" fmla="*/ 5985598 w 6437147"/>
              <a:gd name="connsiteY3" fmla="*/ 1409374 h 1409374"/>
              <a:gd name="connsiteX4" fmla="*/ 0 w 6437147"/>
              <a:gd name="connsiteY4" fmla="*/ 1409374 h 1409374"/>
              <a:gd name="connsiteX0" fmla="*/ 0 w 6741947"/>
              <a:gd name="connsiteY0" fmla="*/ 1409374 h 1409374"/>
              <a:gd name="connsiteX1" fmla="*/ 451549 w 6741947"/>
              <a:gd name="connsiteY1" fmla="*/ 0 h 1409374"/>
              <a:gd name="connsiteX2" fmla="*/ 6741947 w 6741947"/>
              <a:gd name="connsiteY2" fmla="*/ 0 h 1409374"/>
              <a:gd name="connsiteX3" fmla="*/ 5985598 w 6741947"/>
              <a:gd name="connsiteY3" fmla="*/ 1409374 h 1409374"/>
              <a:gd name="connsiteX4" fmla="*/ 0 w 6741947"/>
              <a:gd name="connsiteY4" fmla="*/ 1409374 h 1409374"/>
              <a:gd name="connsiteX0" fmla="*/ 0 w 6741947"/>
              <a:gd name="connsiteY0" fmla="*/ 1409374 h 1431951"/>
              <a:gd name="connsiteX1" fmla="*/ 451549 w 6741947"/>
              <a:gd name="connsiteY1" fmla="*/ 0 h 1431951"/>
              <a:gd name="connsiteX2" fmla="*/ 6741947 w 6741947"/>
              <a:gd name="connsiteY2" fmla="*/ 0 h 1431951"/>
              <a:gd name="connsiteX3" fmla="*/ 6098487 w 6741947"/>
              <a:gd name="connsiteY3" fmla="*/ 1431951 h 1431951"/>
              <a:gd name="connsiteX4" fmla="*/ 0 w 6741947"/>
              <a:gd name="connsiteY4" fmla="*/ 1409374 h 1431951"/>
              <a:gd name="connsiteX0" fmla="*/ 33873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33873 w 6775820"/>
              <a:gd name="connsiteY4" fmla="*/ 1420662 h 1443239"/>
              <a:gd name="connsiteX0" fmla="*/ 11295 w 6775820"/>
              <a:gd name="connsiteY0" fmla="*/ 1409373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09373 h 1443239"/>
              <a:gd name="connsiteX0" fmla="*/ 11295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20662 h 1443239"/>
              <a:gd name="connsiteX0" fmla="*/ 11295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11295 w 6775820"/>
              <a:gd name="connsiteY4" fmla="*/ 1454528 h 1454528"/>
              <a:gd name="connsiteX0" fmla="*/ 4168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4168 w 6775820"/>
              <a:gd name="connsiteY4" fmla="*/ 1454528 h 145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820" h="1454528">
                <a:moveTo>
                  <a:pt x="4168" y="1454528"/>
                </a:moveTo>
                <a:cubicBezTo>
                  <a:pt x="2779" y="969685"/>
                  <a:pt x="1389" y="484843"/>
                  <a:pt x="0" y="0"/>
                </a:cubicBezTo>
                <a:lnTo>
                  <a:pt x="6775820" y="11288"/>
                </a:lnTo>
                <a:lnTo>
                  <a:pt x="6132360" y="1443239"/>
                </a:lnTo>
                <a:lnTo>
                  <a:pt x="4168" y="1454528"/>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Skupina 13">
            <a:extLst>
              <a:ext uri="{FF2B5EF4-FFF2-40B4-BE49-F238E27FC236}">
                <a16:creationId xmlns:a16="http://schemas.microsoft.com/office/drawing/2014/main" id="{F06B1859-0B1D-48E8-91DB-D58F10EF1CCB}"/>
              </a:ext>
            </a:extLst>
          </p:cNvPr>
          <p:cNvGrpSpPr/>
          <p:nvPr/>
        </p:nvGrpSpPr>
        <p:grpSpPr>
          <a:xfrm>
            <a:off x="8792" y="5792450"/>
            <a:ext cx="12183208" cy="873060"/>
            <a:chOff x="8792" y="5901415"/>
            <a:chExt cx="12158632" cy="873060"/>
          </a:xfrm>
        </p:grpSpPr>
        <p:sp>
          <p:nvSpPr>
            <p:cNvPr id="15" name="Obdĺžnik 14">
              <a:extLst>
                <a:ext uri="{FF2B5EF4-FFF2-40B4-BE49-F238E27FC236}">
                  <a16:creationId xmlns:a16="http://schemas.microsoft.com/office/drawing/2014/main" id="{09F941D5-271B-40FB-953D-33D728B6BE15}"/>
                </a:ext>
              </a:extLst>
            </p:cNvPr>
            <p:cNvSpPr/>
            <p:nvPr/>
          </p:nvSpPr>
          <p:spPr>
            <a:xfrm>
              <a:off x="8792"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Obrázok 15">
              <a:extLst>
                <a:ext uri="{FF2B5EF4-FFF2-40B4-BE49-F238E27FC236}">
                  <a16:creationId xmlns:a16="http://schemas.microsoft.com/office/drawing/2014/main" id="{A41393AA-36E5-4387-BC27-B300FB643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3" y="6049102"/>
              <a:ext cx="6946321" cy="625167"/>
            </a:xfrm>
            <a:prstGeom prst="rect">
              <a:avLst/>
            </a:prstGeom>
          </p:spPr>
        </p:pic>
        <p:pic>
          <p:nvPicPr>
            <p:cNvPr id="17" name="Obrázok 16">
              <a:extLst>
                <a:ext uri="{FF2B5EF4-FFF2-40B4-BE49-F238E27FC236}">
                  <a16:creationId xmlns:a16="http://schemas.microsoft.com/office/drawing/2014/main" id="{11522624-ECA3-4C7E-B1DD-6AE590F9668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Tree>
    <p:extLst>
      <p:ext uri="{BB962C8B-B14F-4D97-AF65-F5344CB8AC3E}">
        <p14:creationId xmlns:p14="http://schemas.microsoft.com/office/powerpoint/2010/main" val="2897764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838200" y="83526"/>
            <a:ext cx="10515600" cy="777816"/>
          </a:xfrm>
        </p:spPr>
        <p:txBody>
          <a:bodyPr/>
          <a:lstStyle/>
          <a:p>
            <a:r>
              <a:rPr lang="en-US" dirty="0"/>
              <a:t>G. SHARE YOUR OPINION ON</a:t>
            </a:r>
            <a:endParaRPr lang="sk-SK" dirty="0"/>
          </a:p>
        </p:txBody>
      </p:sp>
      <p:grpSp>
        <p:nvGrpSpPr>
          <p:cNvPr id="8" name="Skupina 7">
            <a:extLst>
              <a:ext uri="{FF2B5EF4-FFF2-40B4-BE49-F238E27FC236}">
                <a16:creationId xmlns:a16="http://schemas.microsoft.com/office/drawing/2014/main" id="{7E68CF2C-DDB5-4085-9587-FC2BBA95CD18}"/>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60D1ED7F-0C06-4AAC-AA2B-F4F7917E567C}"/>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8C995A36-3396-441A-92C4-FA034B28A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C5E4376B-52BF-45A8-9D66-FCDA00CA54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7" name="Rovná spojnica 6">
            <a:extLst>
              <a:ext uri="{FF2B5EF4-FFF2-40B4-BE49-F238E27FC236}">
                <a16:creationId xmlns:a16="http://schemas.microsoft.com/office/drawing/2014/main" id="{9EE84987-51AA-4DC9-AA12-0FB4E7C70BE1}"/>
              </a:ext>
            </a:extLst>
          </p:cNvPr>
          <p:cNvCxnSpPr>
            <a:cxnSpLocks/>
          </p:cNvCxnSpPr>
          <p:nvPr/>
        </p:nvCxnSpPr>
        <p:spPr>
          <a:xfrm>
            <a:off x="973015" y="868481"/>
            <a:ext cx="10380783" cy="103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Bublina myšlienky: obláčik 2">
            <a:extLst>
              <a:ext uri="{FF2B5EF4-FFF2-40B4-BE49-F238E27FC236}">
                <a16:creationId xmlns:a16="http://schemas.microsoft.com/office/drawing/2014/main" id="{C53F089E-B5F6-4988-90A2-3A5E4D057847}"/>
              </a:ext>
            </a:extLst>
          </p:cNvPr>
          <p:cNvSpPr/>
          <p:nvPr/>
        </p:nvSpPr>
        <p:spPr>
          <a:xfrm>
            <a:off x="416170" y="1462363"/>
            <a:ext cx="2344616" cy="1518230"/>
          </a:xfrm>
          <a:prstGeom prst="cloudCallout">
            <a:avLst>
              <a:gd name="adj1" fmla="val 89792"/>
              <a:gd name="adj2" fmla="val 39335"/>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stereotyps</a:t>
            </a:r>
            <a:r>
              <a:rPr lang="sk-SK" dirty="0"/>
              <a:t>:</a:t>
            </a:r>
          </a:p>
          <a:p>
            <a:pPr algn="ctr"/>
            <a:r>
              <a:rPr lang="sk-SK" dirty="0"/>
              <a:t> </a:t>
            </a:r>
            <a:r>
              <a:rPr lang="sk-SK" dirty="0" err="1"/>
              <a:t>woman</a:t>
            </a:r>
            <a:r>
              <a:rPr lang="sk-SK" dirty="0"/>
              <a:t> = </a:t>
            </a:r>
            <a:r>
              <a:rPr lang="sk-SK" dirty="0" err="1"/>
              <a:t>family</a:t>
            </a:r>
            <a:r>
              <a:rPr lang="sk-SK" dirty="0"/>
              <a:t> and </a:t>
            </a:r>
            <a:r>
              <a:rPr lang="sk-SK" dirty="0" err="1"/>
              <a:t>children</a:t>
            </a:r>
            <a:r>
              <a:rPr lang="sk-SK" dirty="0"/>
              <a:t> </a:t>
            </a:r>
            <a:r>
              <a:rPr lang="sk-SK" dirty="0" err="1"/>
              <a:t>care</a:t>
            </a:r>
            <a:endParaRPr lang="en-US" dirty="0"/>
          </a:p>
        </p:txBody>
      </p:sp>
      <p:sp>
        <p:nvSpPr>
          <p:cNvPr id="12" name="Bublina myšlienky: obláčik 11">
            <a:extLst>
              <a:ext uri="{FF2B5EF4-FFF2-40B4-BE49-F238E27FC236}">
                <a16:creationId xmlns:a16="http://schemas.microsoft.com/office/drawing/2014/main" id="{5036108B-E829-4DAD-A821-98C4D862DB00}"/>
              </a:ext>
            </a:extLst>
          </p:cNvPr>
          <p:cNvSpPr/>
          <p:nvPr/>
        </p:nvSpPr>
        <p:spPr>
          <a:xfrm>
            <a:off x="8273429" y="1304771"/>
            <a:ext cx="2769577" cy="1907931"/>
          </a:xfrm>
          <a:prstGeom prst="cloudCallout">
            <a:avLst>
              <a:gd name="adj1" fmla="val -89722"/>
              <a:gd name="adj2" fmla="val 15035"/>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patriarchal</a:t>
            </a:r>
            <a:r>
              <a:rPr lang="sk-SK" dirty="0"/>
              <a:t> society</a:t>
            </a:r>
            <a:endParaRPr lang="en-US" dirty="0"/>
          </a:p>
        </p:txBody>
      </p:sp>
      <p:sp>
        <p:nvSpPr>
          <p:cNvPr id="13" name="Bublina myšlienky: obláčik 12">
            <a:extLst>
              <a:ext uri="{FF2B5EF4-FFF2-40B4-BE49-F238E27FC236}">
                <a16:creationId xmlns:a16="http://schemas.microsoft.com/office/drawing/2014/main" id="{F4F779E7-01EA-428C-8E03-8B2662CFD3E5}"/>
              </a:ext>
            </a:extLst>
          </p:cNvPr>
          <p:cNvSpPr/>
          <p:nvPr/>
        </p:nvSpPr>
        <p:spPr>
          <a:xfrm>
            <a:off x="838200" y="3598612"/>
            <a:ext cx="2769577" cy="1907931"/>
          </a:xfrm>
          <a:prstGeom prst="cloudCallout">
            <a:avLst>
              <a:gd name="adj1" fmla="val 66786"/>
              <a:gd name="adj2" fmla="val -49021"/>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better</a:t>
            </a:r>
            <a:r>
              <a:rPr lang="sk-SK" dirty="0"/>
              <a:t> </a:t>
            </a:r>
            <a:r>
              <a:rPr lang="sk-SK" dirty="0" err="1"/>
              <a:t>paid</a:t>
            </a:r>
            <a:r>
              <a:rPr lang="sk-SK" dirty="0"/>
              <a:t> </a:t>
            </a:r>
            <a:r>
              <a:rPr lang="sk-SK" dirty="0" err="1"/>
              <a:t>jobs</a:t>
            </a:r>
            <a:r>
              <a:rPr lang="sk-SK" dirty="0"/>
              <a:t> </a:t>
            </a:r>
            <a:r>
              <a:rPr lang="sk-SK" dirty="0" err="1"/>
              <a:t>for</a:t>
            </a:r>
            <a:r>
              <a:rPr lang="sk-SK" dirty="0"/>
              <a:t> </a:t>
            </a:r>
            <a:r>
              <a:rPr lang="sk-SK" dirty="0" err="1"/>
              <a:t>men</a:t>
            </a:r>
            <a:r>
              <a:rPr lang="sk-SK" dirty="0"/>
              <a:t> </a:t>
            </a:r>
            <a:r>
              <a:rPr lang="sk-SK" dirty="0" err="1"/>
              <a:t>than</a:t>
            </a:r>
            <a:r>
              <a:rPr lang="sk-SK" dirty="0"/>
              <a:t> </a:t>
            </a:r>
            <a:r>
              <a:rPr lang="sk-SK" dirty="0" err="1"/>
              <a:t>for</a:t>
            </a:r>
            <a:r>
              <a:rPr lang="sk-SK" dirty="0"/>
              <a:t> </a:t>
            </a:r>
            <a:r>
              <a:rPr lang="sk-SK" dirty="0" err="1"/>
              <a:t>women</a:t>
            </a:r>
            <a:endParaRPr lang="en-US" dirty="0"/>
          </a:p>
        </p:txBody>
      </p:sp>
      <p:sp>
        <p:nvSpPr>
          <p:cNvPr id="14" name="Bublina myšlienky: obláčik 13">
            <a:extLst>
              <a:ext uri="{FF2B5EF4-FFF2-40B4-BE49-F238E27FC236}">
                <a16:creationId xmlns:a16="http://schemas.microsoft.com/office/drawing/2014/main" id="{1F7CAEA4-A3A3-41DB-A571-3CD1D6753549}"/>
              </a:ext>
            </a:extLst>
          </p:cNvPr>
          <p:cNvSpPr/>
          <p:nvPr/>
        </p:nvSpPr>
        <p:spPr>
          <a:xfrm>
            <a:off x="8669209" y="3719146"/>
            <a:ext cx="2769577" cy="1907931"/>
          </a:xfrm>
          <a:prstGeom prst="cloudCallout">
            <a:avLst>
              <a:gd name="adj1" fmla="val -104008"/>
              <a:gd name="adj2" fmla="val -31048"/>
            </a:avLst>
          </a:prstGeom>
          <a:solidFill>
            <a:schemeClr val="accent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 </a:t>
            </a:r>
            <a:r>
              <a:rPr lang="sk-SK" dirty="0" err="1"/>
              <a:t>unequal</a:t>
            </a:r>
            <a:r>
              <a:rPr lang="sk-SK" dirty="0"/>
              <a:t> </a:t>
            </a:r>
            <a:r>
              <a:rPr lang="sk-SK" dirty="0" err="1"/>
              <a:t>rights</a:t>
            </a:r>
            <a:r>
              <a:rPr lang="sk-SK" dirty="0"/>
              <a:t>, </a:t>
            </a:r>
            <a:r>
              <a:rPr lang="sk-SK" dirty="0" err="1"/>
              <a:t>treatment</a:t>
            </a:r>
            <a:r>
              <a:rPr lang="sk-SK" dirty="0"/>
              <a:t>, </a:t>
            </a:r>
            <a:r>
              <a:rPr lang="sk-SK" dirty="0" err="1"/>
              <a:t>weak</a:t>
            </a:r>
            <a:r>
              <a:rPr lang="sk-SK" dirty="0"/>
              <a:t> </a:t>
            </a:r>
            <a:r>
              <a:rPr lang="sk-SK" dirty="0" err="1"/>
              <a:t>funding</a:t>
            </a:r>
            <a:r>
              <a:rPr lang="sk-SK" dirty="0"/>
              <a:t> </a:t>
            </a:r>
            <a:r>
              <a:rPr lang="sk-SK" dirty="0" err="1"/>
              <a:t>support</a:t>
            </a:r>
            <a:endParaRPr lang="en-US" dirty="0"/>
          </a:p>
        </p:txBody>
      </p:sp>
      <p:sp>
        <p:nvSpPr>
          <p:cNvPr id="15" name="Hviezda: 10-cípa 14">
            <a:extLst>
              <a:ext uri="{FF2B5EF4-FFF2-40B4-BE49-F238E27FC236}">
                <a16:creationId xmlns:a16="http://schemas.microsoft.com/office/drawing/2014/main" id="{CA059255-FE95-49BD-BE8A-A2FE36508BF3}"/>
              </a:ext>
            </a:extLst>
          </p:cNvPr>
          <p:cNvSpPr/>
          <p:nvPr/>
        </p:nvSpPr>
        <p:spPr>
          <a:xfrm>
            <a:off x="4299877" y="1794494"/>
            <a:ext cx="2769577" cy="2540977"/>
          </a:xfrm>
          <a:prstGeom prst="star10">
            <a:avLst/>
          </a:prstGeom>
          <a:solidFill>
            <a:srgbClr val="FFC000"/>
          </a:solidFill>
          <a:ln>
            <a:noFill/>
          </a:ln>
          <a:effectLst>
            <a:glow rad="63500">
              <a:schemeClr val="accent4">
                <a:satMod val="175000"/>
                <a:alpha val="40000"/>
              </a:schemeClr>
            </a:glow>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kTextu 16">
            <a:extLst>
              <a:ext uri="{FF2B5EF4-FFF2-40B4-BE49-F238E27FC236}">
                <a16:creationId xmlns:a16="http://schemas.microsoft.com/office/drawing/2014/main" id="{1499E863-8540-4F68-B301-C0A61A8A0077}"/>
              </a:ext>
            </a:extLst>
          </p:cNvPr>
          <p:cNvSpPr txBox="1"/>
          <p:nvPr/>
        </p:nvSpPr>
        <p:spPr>
          <a:xfrm>
            <a:off x="4307535" y="5508738"/>
            <a:ext cx="3294620" cy="369332"/>
          </a:xfrm>
          <a:prstGeom prst="rect">
            <a:avLst/>
          </a:prstGeom>
          <a:solidFill>
            <a:schemeClr val="bg1">
              <a:lumMod val="50000"/>
            </a:schemeClr>
          </a:solidFill>
          <a:ln>
            <a:solidFill>
              <a:schemeClr val="bg1">
                <a:lumMod val="50000"/>
              </a:schemeClr>
            </a:solidFill>
          </a:ln>
        </p:spPr>
        <p:txBody>
          <a:bodyPr wrap="none" rtlCol="0">
            <a:spAutoFit/>
          </a:bodyPr>
          <a:lstStyle/>
          <a:p>
            <a:r>
              <a:rPr lang="sk-SK" dirty="0">
                <a:solidFill>
                  <a:schemeClr val="bg1"/>
                </a:solidFill>
              </a:rPr>
              <a:t>no </a:t>
            </a:r>
            <a:r>
              <a:rPr lang="sk-SK" dirty="0" err="1">
                <a:solidFill>
                  <a:schemeClr val="bg1"/>
                </a:solidFill>
              </a:rPr>
              <a:t>discrimination</a:t>
            </a:r>
            <a:r>
              <a:rPr lang="sk-SK" dirty="0">
                <a:solidFill>
                  <a:schemeClr val="bg1"/>
                </a:solidFill>
              </a:rPr>
              <a:t> </a:t>
            </a:r>
            <a:r>
              <a:rPr lang="sk-SK" dirty="0" err="1">
                <a:solidFill>
                  <a:schemeClr val="bg1"/>
                </a:solidFill>
              </a:rPr>
              <a:t>against</a:t>
            </a:r>
            <a:r>
              <a:rPr lang="sk-SK" dirty="0">
                <a:solidFill>
                  <a:schemeClr val="bg1"/>
                </a:solidFill>
              </a:rPr>
              <a:t> </a:t>
            </a:r>
            <a:r>
              <a:rPr lang="sk-SK" dirty="0" err="1">
                <a:solidFill>
                  <a:schemeClr val="bg1"/>
                </a:solidFill>
              </a:rPr>
              <a:t>women</a:t>
            </a:r>
            <a:endParaRPr lang="en-US" dirty="0">
              <a:solidFill>
                <a:schemeClr val="bg1"/>
              </a:solidFill>
            </a:endParaRPr>
          </a:p>
        </p:txBody>
      </p:sp>
      <p:sp>
        <p:nvSpPr>
          <p:cNvPr id="18" name="Obdĺžnik 17">
            <a:extLst>
              <a:ext uri="{FF2B5EF4-FFF2-40B4-BE49-F238E27FC236}">
                <a16:creationId xmlns:a16="http://schemas.microsoft.com/office/drawing/2014/main" id="{466ABA6F-865A-4CFD-A8C8-7E607CB6FFD6}"/>
              </a:ext>
            </a:extLst>
          </p:cNvPr>
          <p:cNvSpPr/>
          <p:nvPr/>
        </p:nvSpPr>
        <p:spPr>
          <a:xfrm>
            <a:off x="4504763" y="2675282"/>
            <a:ext cx="2295710" cy="923330"/>
          </a:xfrm>
          <a:prstGeom prst="rect">
            <a:avLst/>
          </a:prstGeom>
        </p:spPr>
        <p:txBody>
          <a:bodyPr wrap="square">
            <a:spAutoFit/>
          </a:bodyPr>
          <a:lstStyle/>
          <a:p>
            <a:pPr algn="ctr"/>
            <a:r>
              <a:rPr lang="sk-SK" dirty="0"/>
              <a:t>no </a:t>
            </a:r>
            <a:r>
              <a:rPr lang="sk-SK" dirty="0" err="1"/>
              <a:t>equal</a:t>
            </a:r>
            <a:r>
              <a:rPr lang="sk-SK" dirty="0"/>
              <a:t> role of </a:t>
            </a:r>
            <a:r>
              <a:rPr lang="sk-SK" dirty="0" err="1"/>
              <a:t>women</a:t>
            </a:r>
            <a:r>
              <a:rPr lang="sk-SK" dirty="0"/>
              <a:t> and </a:t>
            </a:r>
            <a:r>
              <a:rPr lang="sk-SK" dirty="0" err="1"/>
              <a:t>men</a:t>
            </a:r>
            <a:r>
              <a:rPr lang="sk-SK" dirty="0"/>
              <a:t> in society </a:t>
            </a:r>
            <a:endParaRPr lang="en-US" dirty="0"/>
          </a:p>
        </p:txBody>
      </p:sp>
      <p:sp>
        <p:nvSpPr>
          <p:cNvPr id="19" name="BlokTextu 18">
            <a:extLst>
              <a:ext uri="{FF2B5EF4-FFF2-40B4-BE49-F238E27FC236}">
                <a16:creationId xmlns:a16="http://schemas.microsoft.com/office/drawing/2014/main" id="{1BB46B4C-F101-4AA7-AAE8-96B2B2FF977E}"/>
              </a:ext>
            </a:extLst>
          </p:cNvPr>
          <p:cNvSpPr txBox="1"/>
          <p:nvPr/>
        </p:nvSpPr>
        <p:spPr>
          <a:xfrm>
            <a:off x="7241678" y="4757304"/>
            <a:ext cx="1342547" cy="369332"/>
          </a:xfrm>
          <a:prstGeom prst="rect">
            <a:avLst/>
          </a:prstGeom>
          <a:solidFill>
            <a:srgbClr val="00CC00"/>
          </a:solidFill>
          <a:ln>
            <a:noFill/>
          </a:ln>
        </p:spPr>
        <p:txBody>
          <a:bodyPr wrap="none" rtlCol="0">
            <a:spAutoFit/>
          </a:bodyPr>
          <a:lstStyle/>
          <a:p>
            <a:r>
              <a:rPr lang="sk-SK" dirty="0" err="1">
                <a:solidFill>
                  <a:schemeClr val="bg1"/>
                </a:solidFill>
              </a:rPr>
              <a:t>bad</a:t>
            </a:r>
            <a:r>
              <a:rPr lang="sk-SK" dirty="0">
                <a:solidFill>
                  <a:schemeClr val="bg1"/>
                </a:solidFill>
              </a:rPr>
              <a:t> </a:t>
            </a:r>
            <a:r>
              <a:rPr lang="sk-SK" dirty="0" err="1">
                <a:solidFill>
                  <a:schemeClr val="bg1"/>
                </a:solidFill>
              </a:rPr>
              <a:t>services</a:t>
            </a:r>
            <a:endParaRPr lang="en-US" dirty="0">
              <a:solidFill>
                <a:schemeClr val="bg1"/>
              </a:solidFill>
            </a:endParaRPr>
          </a:p>
        </p:txBody>
      </p:sp>
      <p:sp>
        <p:nvSpPr>
          <p:cNvPr id="20" name="BlokTextu 19">
            <a:extLst>
              <a:ext uri="{FF2B5EF4-FFF2-40B4-BE49-F238E27FC236}">
                <a16:creationId xmlns:a16="http://schemas.microsoft.com/office/drawing/2014/main" id="{775FF746-DE3D-4C88-A459-4D5F75EB2C7C}"/>
              </a:ext>
            </a:extLst>
          </p:cNvPr>
          <p:cNvSpPr txBox="1"/>
          <p:nvPr/>
        </p:nvSpPr>
        <p:spPr>
          <a:xfrm>
            <a:off x="3770716" y="4114866"/>
            <a:ext cx="734047" cy="369332"/>
          </a:xfrm>
          <a:prstGeom prst="rect">
            <a:avLst/>
          </a:prstGeom>
          <a:solidFill>
            <a:srgbClr val="00CC00"/>
          </a:solidFill>
          <a:ln>
            <a:noFill/>
          </a:ln>
        </p:spPr>
        <p:txBody>
          <a:bodyPr wrap="none" rtlCol="0">
            <a:spAutoFit/>
          </a:bodyPr>
          <a:lstStyle/>
          <a:p>
            <a:r>
              <a:rPr lang="sk-SK" dirty="0" err="1">
                <a:solidFill>
                  <a:schemeClr val="bg1"/>
                </a:solidFill>
              </a:rPr>
              <a:t>salary</a:t>
            </a:r>
            <a:endParaRPr lang="en-US" dirty="0">
              <a:solidFill>
                <a:schemeClr val="bg1"/>
              </a:solidFill>
            </a:endParaRPr>
          </a:p>
        </p:txBody>
      </p:sp>
      <p:sp>
        <p:nvSpPr>
          <p:cNvPr id="22" name="Obdĺžnik 21">
            <a:extLst>
              <a:ext uri="{FF2B5EF4-FFF2-40B4-BE49-F238E27FC236}">
                <a16:creationId xmlns:a16="http://schemas.microsoft.com/office/drawing/2014/main" id="{87259FDE-E752-4941-82B0-23A68431242E}"/>
              </a:ext>
            </a:extLst>
          </p:cNvPr>
          <p:cNvSpPr/>
          <p:nvPr/>
        </p:nvSpPr>
        <p:spPr>
          <a:xfrm>
            <a:off x="892731" y="913777"/>
            <a:ext cx="4422556" cy="43088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200" b="1" dirty="0">
                <a:ln/>
                <a:solidFill>
                  <a:schemeClr val="accent4"/>
                </a:solidFill>
              </a:rPr>
              <a:t>Can you explain the discrimination? </a:t>
            </a:r>
          </a:p>
        </p:txBody>
      </p:sp>
    </p:spTree>
    <p:extLst>
      <p:ext uri="{BB962C8B-B14F-4D97-AF65-F5344CB8AC3E}">
        <p14:creationId xmlns:p14="http://schemas.microsoft.com/office/powerpoint/2010/main" val="2766486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838200" y="13188"/>
            <a:ext cx="10515600" cy="901668"/>
          </a:xfrm>
        </p:spPr>
        <p:txBody>
          <a:bodyPr/>
          <a:lstStyle/>
          <a:p>
            <a:r>
              <a:rPr lang="en-US" dirty="0"/>
              <a:t>G. SHARE YOUR OPINION ON</a:t>
            </a:r>
            <a:endParaRPr lang="sk-SK" dirty="0"/>
          </a:p>
        </p:txBody>
      </p:sp>
      <p:grpSp>
        <p:nvGrpSpPr>
          <p:cNvPr id="8" name="Skupina 7">
            <a:extLst>
              <a:ext uri="{FF2B5EF4-FFF2-40B4-BE49-F238E27FC236}">
                <a16:creationId xmlns:a16="http://schemas.microsoft.com/office/drawing/2014/main" id="{7E68CF2C-DDB5-4085-9587-FC2BBA95CD18}"/>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60D1ED7F-0C06-4AAC-AA2B-F4F7917E567C}"/>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8C995A36-3396-441A-92C4-FA034B28A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C5E4376B-52BF-45A8-9D66-FCDA00CA54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7" name="Rovná spojnica 6">
            <a:extLst>
              <a:ext uri="{FF2B5EF4-FFF2-40B4-BE49-F238E27FC236}">
                <a16:creationId xmlns:a16="http://schemas.microsoft.com/office/drawing/2014/main" id="{9EE84987-51AA-4DC9-AA12-0FB4E7C70BE1}"/>
              </a:ext>
            </a:extLst>
          </p:cNvPr>
          <p:cNvCxnSpPr>
            <a:cxnSpLocks/>
          </p:cNvCxnSpPr>
          <p:nvPr/>
        </p:nvCxnSpPr>
        <p:spPr>
          <a:xfrm>
            <a:off x="973017" y="827217"/>
            <a:ext cx="10380783" cy="103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Obdĺžnik 3">
            <a:extLst>
              <a:ext uri="{FF2B5EF4-FFF2-40B4-BE49-F238E27FC236}">
                <a16:creationId xmlns:a16="http://schemas.microsoft.com/office/drawing/2014/main" id="{7561BE4F-8AE8-44C9-BCD8-8A732A328681}"/>
              </a:ext>
            </a:extLst>
          </p:cNvPr>
          <p:cNvSpPr/>
          <p:nvPr/>
        </p:nvSpPr>
        <p:spPr>
          <a:xfrm>
            <a:off x="906935" y="960932"/>
            <a:ext cx="10720357" cy="646331"/>
          </a:xfrm>
          <a:prstGeom prst="rect">
            <a:avLst/>
          </a:prstGeom>
        </p:spPr>
        <p:txBody>
          <a:bodyPr wrap="square">
            <a:spAutoFit/>
          </a:bodyPr>
          <a:lstStyle/>
          <a:p>
            <a:r>
              <a:rPr lang="en-GB" dirty="0"/>
              <a:t>2. Do you feel discrimination in certain situations just because you are based in rural area (like limited access to your requirements, needs, etc.)?</a:t>
            </a:r>
            <a:r>
              <a:rPr lang="sk-SK" dirty="0"/>
              <a:t> (30 </a:t>
            </a:r>
            <a:r>
              <a:rPr lang="sk-SK" dirty="0" err="1"/>
              <a:t>different</a:t>
            </a:r>
            <a:r>
              <a:rPr lang="sk-SK" dirty="0"/>
              <a:t> </a:t>
            </a:r>
            <a:r>
              <a:rPr lang="sk-SK" dirty="0" err="1"/>
              <a:t>responses</a:t>
            </a:r>
            <a:r>
              <a:rPr lang="sk-SK" dirty="0"/>
              <a:t>)</a:t>
            </a:r>
            <a:endParaRPr lang="en-US" dirty="0"/>
          </a:p>
        </p:txBody>
      </p:sp>
      <p:sp>
        <p:nvSpPr>
          <p:cNvPr id="5" name="BlokTextu 4">
            <a:extLst>
              <a:ext uri="{FF2B5EF4-FFF2-40B4-BE49-F238E27FC236}">
                <a16:creationId xmlns:a16="http://schemas.microsoft.com/office/drawing/2014/main" id="{9B70EFA8-474E-43D5-A1F8-B18CEB65F95B}"/>
              </a:ext>
            </a:extLst>
          </p:cNvPr>
          <p:cNvSpPr txBox="1"/>
          <p:nvPr/>
        </p:nvSpPr>
        <p:spPr>
          <a:xfrm>
            <a:off x="883688" y="1660246"/>
            <a:ext cx="5212312" cy="4770537"/>
          </a:xfrm>
          <a:prstGeom prst="rect">
            <a:avLst/>
          </a:prstGeom>
          <a:noFill/>
        </p:spPr>
        <p:txBody>
          <a:bodyPr wrap="square" rtlCol="0">
            <a:spAutoFit/>
          </a:bodyPr>
          <a:lstStyle/>
          <a:p>
            <a:pPr marL="228600" indent="-228600" algn="just">
              <a:buFont typeface="+mj-lt"/>
              <a:buAutoNum type="arabicPeriod"/>
            </a:pPr>
            <a:r>
              <a:rPr lang="en-GB" sz="950" dirty="0"/>
              <a:t>No</a:t>
            </a:r>
          </a:p>
          <a:p>
            <a:pPr marL="228600" indent="-228600" algn="just">
              <a:buFont typeface="+mj-lt"/>
              <a:buAutoNum type="arabicPeriod"/>
            </a:pPr>
            <a:r>
              <a:rPr lang="en-GB" sz="950" dirty="0"/>
              <a:t>Not in my case because I live in city, but I see some rural communities which have difficulties regarding transport communication or even if they want to go to main supermarkets (oil costs, transport). There are some problems with Internet too.</a:t>
            </a:r>
          </a:p>
          <a:p>
            <a:pPr marL="228600" indent="-228600" algn="just">
              <a:buFont typeface="+mj-lt"/>
              <a:buAutoNum type="arabicPeriod"/>
            </a:pPr>
            <a:r>
              <a:rPr lang="en-GB" sz="950" dirty="0"/>
              <a:t>Without a car, you can not efficiently go to work, </a:t>
            </a:r>
            <a:r>
              <a:rPr lang="en-GB" sz="950" dirty="0" err="1"/>
              <a:t>tp</a:t>
            </a:r>
            <a:r>
              <a:rPr lang="en-GB" sz="950" dirty="0"/>
              <a:t> the supermarkets, to sports or to leisure activities</a:t>
            </a:r>
          </a:p>
          <a:p>
            <a:pPr marL="228600" indent="-228600" algn="just">
              <a:buFont typeface="+mj-lt"/>
              <a:buAutoNum type="arabicPeriod"/>
            </a:pPr>
            <a:r>
              <a:rPr lang="en-GB" sz="950" dirty="0"/>
              <a:t>Sometimes</a:t>
            </a:r>
          </a:p>
          <a:p>
            <a:pPr marL="228600" indent="-228600" algn="just">
              <a:buFont typeface="+mj-lt"/>
              <a:buAutoNum type="arabicPeriod"/>
            </a:pPr>
            <a:r>
              <a:rPr lang="en-GB" sz="950" dirty="0"/>
              <a:t>Not really because the area where </a:t>
            </a:r>
            <a:r>
              <a:rPr lang="sk-SK" sz="950" dirty="0"/>
              <a:t>I</a:t>
            </a:r>
            <a:r>
              <a:rPr lang="en-GB" sz="950" dirty="0"/>
              <a:t> come from is not that isolated like some other parts of region/country</a:t>
            </a:r>
          </a:p>
          <a:p>
            <a:pPr marL="228600" indent="-228600" algn="just">
              <a:buFont typeface="+mj-lt"/>
              <a:buAutoNum type="arabicPeriod"/>
            </a:pPr>
            <a:r>
              <a:rPr lang="en-GB" sz="950" dirty="0"/>
              <a:t>Sometimes you have to go to the nearest city to get specific services. </a:t>
            </a:r>
          </a:p>
          <a:p>
            <a:pPr marL="228600" indent="-228600" algn="just">
              <a:buFont typeface="+mj-lt"/>
              <a:buAutoNum type="arabicPeriod"/>
            </a:pPr>
            <a:r>
              <a:rPr lang="en-GB" sz="950" dirty="0"/>
              <a:t>yes, but this problem is in cities too</a:t>
            </a:r>
          </a:p>
          <a:p>
            <a:pPr marL="228600" indent="-228600" algn="just">
              <a:buFont typeface="+mj-lt"/>
              <a:buAutoNum type="arabicPeriod"/>
            </a:pPr>
            <a:r>
              <a:rPr lang="en-GB" sz="950" dirty="0"/>
              <a:t>sometimes</a:t>
            </a:r>
          </a:p>
          <a:p>
            <a:pPr marL="228600" indent="-228600" algn="just">
              <a:buFont typeface="+mj-lt"/>
              <a:buAutoNum type="arabicPeriod"/>
            </a:pPr>
            <a:r>
              <a:rPr lang="en-GB" sz="950" dirty="0"/>
              <a:t>My grandparents live in village. I live in city. But, people that live in village here have limited access to internet, civil society activities and that needs to be changed.</a:t>
            </a:r>
          </a:p>
          <a:p>
            <a:pPr marL="228600" indent="-228600" algn="just">
              <a:buFont typeface="+mj-lt"/>
              <a:buAutoNum type="arabicPeriod"/>
            </a:pPr>
            <a:r>
              <a:rPr lang="en-GB" sz="950" dirty="0"/>
              <a:t>Yes. When it comes to art, music, festival, fun.</a:t>
            </a:r>
          </a:p>
          <a:p>
            <a:pPr marL="228600" indent="-228600" algn="just">
              <a:buFont typeface="+mj-lt"/>
              <a:buAutoNum type="arabicPeriod"/>
            </a:pPr>
            <a:r>
              <a:rPr lang="en-GB" sz="950" dirty="0"/>
              <a:t>Yes. As </a:t>
            </a:r>
            <a:r>
              <a:rPr lang="sk-SK" sz="950" dirty="0"/>
              <a:t>I</a:t>
            </a:r>
            <a:r>
              <a:rPr lang="en-GB" sz="950" dirty="0"/>
              <a:t> am self-employed </a:t>
            </a:r>
            <a:r>
              <a:rPr lang="en-GB" sz="950" dirty="0" err="1"/>
              <a:t>i</a:t>
            </a:r>
            <a:r>
              <a:rPr lang="en-GB" sz="950" dirty="0"/>
              <a:t> need to buy supplies and materials which are not available in my town.</a:t>
            </a:r>
          </a:p>
          <a:p>
            <a:pPr marL="228600" indent="-228600" algn="just">
              <a:buFont typeface="+mj-lt"/>
              <a:buAutoNum type="arabicPeriod"/>
            </a:pPr>
            <a:r>
              <a:rPr lang="en-GB" sz="950" dirty="0"/>
              <a:t>limited internet access, public transport, employment opportunities and free time</a:t>
            </a:r>
          </a:p>
          <a:p>
            <a:pPr marL="228600" indent="-228600" algn="just">
              <a:buFont typeface="+mj-lt"/>
              <a:buAutoNum type="arabicPeriod"/>
            </a:pPr>
            <a:r>
              <a:rPr lang="en-GB" sz="950" dirty="0"/>
              <a:t>Maybe and probably. It´s always a little bit more difficult for communications and always having to move among other aspects. </a:t>
            </a:r>
            <a:endParaRPr lang="sk-SK" sz="950" dirty="0"/>
          </a:p>
          <a:p>
            <a:pPr marL="228600" indent="-228600" algn="just">
              <a:buFont typeface="+mj-lt"/>
              <a:buAutoNum type="arabicPeriod"/>
            </a:pPr>
            <a:r>
              <a:rPr lang="en-GB" sz="950" dirty="0"/>
              <a:t>Yes, one of my NGO's are located near to the sea and that makes some things different and difficult, and also a lot of rich people have their houses there</a:t>
            </a:r>
          </a:p>
          <a:p>
            <a:pPr marL="228600" indent="-228600" algn="just">
              <a:buFont typeface="+mj-lt"/>
              <a:buAutoNum type="arabicPeriod"/>
            </a:pPr>
            <a:r>
              <a:rPr lang="en-GB" sz="950" dirty="0"/>
              <a:t>Yes - poor broadband and public transport hinder development in our village.  Towns are better, but still far removed from the centre of power</a:t>
            </a:r>
          </a:p>
          <a:p>
            <a:pPr marL="228600" indent="-228600" algn="just">
              <a:buFont typeface="+mj-lt"/>
              <a:buAutoNum type="arabicPeriod"/>
            </a:pPr>
            <a:r>
              <a:rPr lang="en-GB" sz="950" dirty="0"/>
              <a:t>Yes limited access to career progression.. Less opportunity for career advancement.. Will need to move to city for better paid jobs and promotions in my sector </a:t>
            </a:r>
          </a:p>
          <a:p>
            <a:pPr marL="228600" indent="-228600" algn="just">
              <a:buFont typeface="+mj-lt"/>
              <a:buAutoNum type="arabicPeriod"/>
            </a:pPr>
            <a:r>
              <a:rPr lang="en-GB" sz="950" dirty="0"/>
              <a:t>yes, access to certain health care opportunities</a:t>
            </a:r>
            <a:endParaRPr lang="sk-SK" sz="950" dirty="0"/>
          </a:p>
          <a:p>
            <a:pPr marL="228600" indent="-228600" algn="just">
              <a:buFont typeface="+mj-lt"/>
              <a:buAutoNum type="arabicPeriod"/>
            </a:pPr>
            <a:r>
              <a:rPr lang="en-GB" sz="950" dirty="0"/>
              <a:t>Yes, limited resources </a:t>
            </a:r>
          </a:p>
          <a:p>
            <a:pPr marL="228600" indent="-228600" algn="just">
              <a:buFont typeface="+mj-lt"/>
              <a:buAutoNum type="arabicPeriod"/>
            </a:pPr>
            <a:r>
              <a:rPr lang="en-GB" sz="950" dirty="0"/>
              <a:t>Yes because of transportation. We have no water supply and no </a:t>
            </a:r>
            <a:r>
              <a:rPr lang="en-GB" sz="950" dirty="0" err="1"/>
              <a:t>pubblic</a:t>
            </a:r>
            <a:r>
              <a:rPr lang="en-GB" sz="950" dirty="0"/>
              <a:t> transportation</a:t>
            </a:r>
          </a:p>
          <a:p>
            <a:pPr algn="just"/>
            <a:endParaRPr lang="en-US" sz="950" dirty="0"/>
          </a:p>
          <a:p>
            <a:pPr algn="just"/>
            <a:endParaRPr lang="en-GB" sz="950" dirty="0"/>
          </a:p>
          <a:p>
            <a:pPr marL="228600" indent="-228600" algn="just">
              <a:buFont typeface="+mj-lt"/>
              <a:buAutoNum type="arabicPeriod"/>
            </a:pPr>
            <a:endParaRPr lang="en-US" sz="950" dirty="0"/>
          </a:p>
        </p:txBody>
      </p:sp>
      <p:sp>
        <p:nvSpPr>
          <p:cNvPr id="12" name="Obdĺžnik 11">
            <a:extLst>
              <a:ext uri="{FF2B5EF4-FFF2-40B4-BE49-F238E27FC236}">
                <a16:creationId xmlns:a16="http://schemas.microsoft.com/office/drawing/2014/main" id="{E39A4EA4-DD8E-49C7-8934-A24277E22179}"/>
              </a:ext>
            </a:extLst>
          </p:cNvPr>
          <p:cNvSpPr/>
          <p:nvPr/>
        </p:nvSpPr>
        <p:spPr>
          <a:xfrm>
            <a:off x="6267114" y="1807652"/>
            <a:ext cx="5155223" cy="4039567"/>
          </a:xfrm>
          <a:prstGeom prst="rect">
            <a:avLst/>
          </a:prstGeom>
        </p:spPr>
        <p:txBody>
          <a:bodyPr wrap="square">
            <a:spAutoFit/>
          </a:bodyPr>
          <a:lstStyle/>
          <a:p>
            <a:pPr marL="228600" indent="-228600" algn="just">
              <a:buFont typeface="+mj-lt"/>
              <a:buAutoNum type="arabicPeriod" startAt="20"/>
            </a:pPr>
            <a:r>
              <a:rPr lang="en-GB" sz="950" dirty="0"/>
              <a:t>Yes. The city-dwellers constantly (both in private and publicly) refer to the rural population as less-than people and thus justify the hardships that are common in rural areas like school and medicine quality and accessibility, infrastructure quality, lower wages than in the city etc. One such instance would be nothing, but it is a recurring pattern where city based and well off economists and politicians etc. believe they are qualified to speak about rural life just because they have numbers and stats. But they never cite any anthropology or sociological study. The signals we get from this kind of arrogance are that rural communities are not needed. At all. Just a few large scale farms and natural resource companies operated by a selected crew and automatization should stay there, but the rest of it should move to cities at once and be done with it. I get a feeling that they consider such scenario an ideal and efficient one and therefore make decisions and issue legislation that create incentives (sticks, not carrots) for rural population to transfer to cities as soon as possible or else face additional expenses, taxes and limitations.</a:t>
            </a:r>
          </a:p>
          <a:p>
            <a:pPr marL="228600" indent="-228600" algn="just">
              <a:buFont typeface="+mj-lt"/>
              <a:buAutoNum type="arabicPeriod" startAt="20"/>
            </a:pPr>
            <a:r>
              <a:rPr lang="en-GB" sz="950" dirty="0"/>
              <a:t>I felt when I was younger. But now, though is difficult, I don't feel because I have more self-confidence and I love nature.</a:t>
            </a:r>
          </a:p>
          <a:p>
            <a:pPr marL="228600" indent="-228600" algn="just">
              <a:buFont typeface="+mj-lt"/>
              <a:buAutoNum type="arabicPeriod" startAt="20"/>
            </a:pPr>
            <a:r>
              <a:rPr lang="en-GB" sz="950" dirty="0"/>
              <a:t>Y</a:t>
            </a:r>
            <a:r>
              <a:rPr lang="sk-SK" sz="950" dirty="0"/>
              <a:t>es.</a:t>
            </a:r>
            <a:endParaRPr lang="en-GB" sz="950" dirty="0"/>
          </a:p>
          <a:p>
            <a:pPr marL="228600" indent="-228600" algn="just">
              <a:buFont typeface="+mj-lt"/>
              <a:buAutoNum type="arabicPeriod" startAt="20"/>
            </a:pPr>
            <a:r>
              <a:rPr lang="en-GB" sz="950" dirty="0"/>
              <a:t>yes for access to public transport and for all convenience</a:t>
            </a:r>
          </a:p>
          <a:p>
            <a:pPr marL="228600" indent="-228600" algn="just">
              <a:buFont typeface="+mj-lt"/>
              <a:buAutoNum type="arabicPeriod" startAt="20"/>
            </a:pPr>
            <a:r>
              <a:rPr lang="en-GB" sz="950" dirty="0"/>
              <a:t>Not necessarily discrimination in full sense of the word, but a kind of a unfair level playing field compared to those living in urban areas. However, I find it reasonable that due to financial reasons not all rural areas can have entire sets of services that would make citizens' lives easier.</a:t>
            </a:r>
          </a:p>
          <a:p>
            <a:pPr marL="228600" indent="-228600" algn="just">
              <a:buFont typeface="+mj-lt"/>
              <a:buAutoNum type="arabicPeriod" startAt="20"/>
            </a:pPr>
            <a:r>
              <a:rPr lang="en-GB" sz="950" dirty="0"/>
              <a:t>Yes, little bit.</a:t>
            </a:r>
          </a:p>
          <a:p>
            <a:pPr marL="228600" indent="-228600" algn="just">
              <a:buFont typeface="+mj-lt"/>
              <a:buAutoNum type="arabicPeriod" startAt="20"/>
            </a:pPr>
            <a:r>
              <a:rPr lang="en-GB" sz="950" dirty="0"/>
              <a:t>Discrimination refers to the ability to travel to big </a:t>
            </a:r>
            <a:r>
              <a:rPr lang="en-GB" sz="950" dirty="0" err="1"/>
              <a:t>centers</a:t>
            </a:r>
            <a:r>
              <a:rPr lang="en-GB" sz="950" dirty="0"/>
              <a:t> to find a job.</a:t>
            </a:r>
          </a:p>
          <a:p>
            <a:pPr marL="228600" indent="-228600" algn="just">
              <a:buFont typeface="+mj-lt"/>
              <a:buAutoNum type="arabicPeriod" startAt="20"/>
            </a:pPr>
            <a:r>
              <a:rPr lang="en-GB" sz="950" dirty="0"/>
              <a:t>No, because rural is rural town is town, is 2 different places and </a:t>
            </a:r>
            <a:r>
              <a:rPr lang="en-GB" sz="950" dirty="0" err="1" smtClean="0"/>
              <a:t>somethin</a:t>
            </a:r>
            <a:r>
              <a:rPr lang="sk-SK" sz="950" dirty="0" smtClean="0"/>
              <a:t>g</a:t>
            </a:r>
            <a:r>
              <a:rPr lang="en-GB" sz="950" dirty="0" smtClean="0"/>
              <a:t> </a:t>
            </a:r>
            <a:r>
              <a:rPr lang="en-GB" sz="950" dirty="0"/>
              <a:t>what is </a:t>
            </a:r>
            <a:r>
              <a:rPr lang="en-GB" sz="950" dirty="0" err="1" smtClean="0"/>
              <a:t>pos</a:t>
            </a:r>
            <a:r>
              <a:rPr lang="sk-SK" sz="950" dirty="0" smtClean="0"/>
              <a:t>s</a:t>
            </a:r>
            <a:r>
              <a:rPr lang="en-GB" sz="950" dirty="0" err="1" smtClean="0"/>
              <a:t>ible</a:t>
            </a:r>
            <a:r>
              <a:rPr lang="en-GB" sz="950" dirty="0" smtClean="0"/>
              <a:t> </a:t>
            </a:r>
            <a:r>
              <a:rPr lang="en-GB" sz="950" dirty="0"/>
              <a:t>in rural is not possible in town and vice versa. </a:t>
            </a:r>
          </a:p>
          <a:p>
            <a:pPr marL="228600" indent="-228600" algn="just">
              <a:buFont typeface="+mj-lt"/>
              <a:buAutoNum type="arabicPeriod" startAt="20"/>
            </a:pPr>
            <a:r>
              <a:rPr lang="en-GB" sz="950" dirty="0"/>
              <a:t>No, I can not feel it.</a:t>
            </a:r>
          </a:p>
          <a:p>
            <a:pPr marL="228600" indent="-228600" algn="just">
              <a:buFont typeface="+mj-lt"/>
              <a:buAutoNum type="arabicPeriod" startAt="20"/>
            </a:pPr>
            <a:r>
              <a:rPr lang="en-GB" sz="950" dirty="0"/>
              <a:t>Not sure.</a:t>
            </a:r>
          </a:p>
          <a:p>
            <a:pPr marL="228600" indent="-228600" algn="just">
              <a:buFont typeface="+mj-lt"/>
              <a:buAutoNum type="arabicPeriod" startAt="20"/>
            </a:pPr>
            <a:r>
              <a:rPr lang="en-GB" sz="950" dirty="0"/>
              <a:t>Somehow yes; lack of references is a problem. City dwellers have more networks.</a:t>
            </a:r>
          </a:p>
        </p:txBody>
      </p:sp>
    </p:spTree>
    <p:extLst>
      <p:ext uri="{BB962C8B-B14F-4D97-AF65-F5344CB8AC3E}">
        <p14:creationId xmlns:p14="http://schemas.microsoft.com/office/powerpoint/2010/main" val="3624223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838200" y="83526"/>
            <a:ext cx="10515600" cy="777816"/>
          </a:xfrm>
        </p:spPr>
        <p:txBody>
          <a:bodyPr/>
          <a:lstStyle/>
          <a:p>
            <a:r>
              <a:rPr lang="en-US" dirty="0"/>
              <a:t>G. SHARE YOUR OPINION ON</a:t>
            </a:r>
            <a:endParaRPr lang="sk-SK" dirty="0"/>
          </a:p>
        </p:txBody>
      </p:sp>
      <p:grpSp>
        <p:nvGrpSpPr>
          <p:cNvPr id="8" name="Skupina 7">
            <a:extLst>
              <a:ext uri="{FF2B5EF4-FFF2-40B4-BE49-F238E27FC236}">
                <a16:creationId xmlns:a16="http://schemas.microsoft.com/office/drawing/2014/main" id="{7E68CF2C-DDB5-4085-9587-FC2BBA95CD18}"/>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60D1ED7F-0C06-4AAC-AA2B-F4F7917E567C}"/>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8C995A36-3396-441A-92C4-FA034B28A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C5E4376B-52BF-45A8-9D66-FCDA00CA54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7" name="Rovná spojnica 6">
            <a:extLst>
              <a:ext uri="{FF2B5EF4-FFF2-40B4-BE49-F238E27FC236}">
                <a16:creationId xmlns:a16="http://schemas.microsoft.com/office/drawing/2014/main" id="{9EE84987-51AA-4DC9-AA12-0FB4E7C70BE1}"/>
              </a:ext>
            </a:extLst>
          </p:cNvPr>
          <p:cNvCxnSpPr>
            <a:cxnSpLocks/>
          </p:cNvCxnSpPr>
          <p:nvPr/>
        </p:nvCxnSpPr>
        <p:spPr>
          <a:xfrm>
            <a:off x="973015" y="868481"/>
            <a:ext cx="10380783" cy="103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Bublina myšlienky: obláčik 2">
            <a:extLst>
              <a:ext uri="{FF2B5EF4-FFF2-40B4-BE49-F238E27FC236}">
                <a16:creationId xmlns:a16="http://schemas.microsoft.com/office/drawing/2014/main" id="{C53F089E-B5F6-4988-90A2-3A5E4D057847}"/>
              </a:ext>
            </a:extLst>
          </p:cNvPr>
          <p:cNvSpPr/>
          <p:nvPr/>
        </p:nvSpPr>
        <p:spPr>
          <a:xfrm>
            <a:off x="376047" y="1632140"/>
            <a:ext cx="1632438" cy="873060"/>
          </a:xfrm>
          <a:prstGeom prst="cloudCallout">
            <a:avLst>
              <a:gd name="adj1" fmla="val 95178"/>
              <a:gd name="adj2" fmla="val 40342"/>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internet</a:t>
            </a:r>
            <a:endParaRPr lang="en-US" dirty="0"/>
          </a:p>
        </p:txBody>
      </p:sp>
      <p:sp>
        <p:nvSpPr>
          <p:cNvPr id="12" name="Bublina myšlienky: obláčik 11">
            <a:extLst>
              <a:ext uri="{FF2B5EF4-FFF2-40B4-BE49-F238E27FC236}">
                <a16:creationId xmlns:a16="http://schemas.microsoft.com/office/drawing/2014/main" id="{5036108B-E829-4DAD-A821-98C4D862DB00}"/>
              </a:ext>
            </a:extLst>
          </p:cNvPr>
          <p:cNvSpPr/>
          <p:nvPr/>
        </p:nvSpPr>
        <p:spPr>
          <a:xfrm>
            <a:off x="9961685" y="1461079"/>
            <a:ext cx="1600200" cy="925642"/>
          </a:xfrm>
          <a:prstGeom prst="cloudCallout">
            <a:avLst>
              <a:gd name="adj1" fmla="val -81315"/>
              <a:gd name="adj2" fmla="val 50230"/>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solidFill>
                  <a:schemeClr val="bg1"/>
                </a:solidFill>
              </a:rPr>
              <a:t>bad</a:t>
            </a:r>
            <a:r>
              <a:rPr lang="sk-SK" dirty="0">
                <a:solidFill>
                  <a:schemeClr val="bg1"/>
                </a:solidFill>
              </a:rPr>
              <a:t> </a:t>
            </a:r>
            <a:r>
              <a:rPr lang="sk-SK" dirty="0" err="1">
                <a:solidFill>
                  <a:schemeClr val="bg1"/>
                </a:solidFill>
              </a:rPr>
              <a:t>services</a:t>
            </a:r>
            <a:endParaRPr lang="en-US" dirty="0">
              <a:solidFill>
                <a:schemeClr val="bg1"/>
              </a:solidFill>
            </a:endParaRPr>
          </a:p>
        </p:txBody>
      </p:sp>
      <p:sp>
        <p:nvSpPr>
          <p:cNvPr id="13" name="Bublina myšlienky: obláčik 12">
            <a:extLst>
              <a:ext uri="{FF2B5EF4-FFF2-40B4-BE49-F238E27FC236}">
                <a16:creationId xmlns:a16="http://schemas.microsoft.com/office/drawing/2014/main" id="{F4F779E7-01EA-428C-8E03-8B2662CFD3E5}"/>
              </a:ext>
            </a:extLst>
          </p:cNvPr>
          <p:cNvSpPr/>
          <p:nvPr/>
        </p:nvSpPr>
        <p:spPr>
          <a:xfrm>
            <a:off x="376047" y="2737955"/>
            <a:ext cx="1781908" cy="873061"/>
          </a:xfrm>
          <a:prstGeom prst="cloudCallout">
            <a:avLst>
              <a:gd name="adj1" fmla="val 74187"/>
              <a:gd name="adj2" fmla="val -46000"/>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roads</a:t>
            </a:r>
            <a:endParaRPr lang="en-US" dirty="0"/>
          </a:p>
        </p:txBody>
      </p:sp>
      <p:sp>
        <p:nvSpPr>
          <p:cNvPr id="14" name="Bublina myšlienky: obláčik 13">
            <a:extLst>
              <a:ext uri="{FF2B5EF4-FFF2-40B4-BE49-F238E27FC236}">
                <a16:creationId xmlns:a16="http://schemas.microsoft.com/office/drawing/2014/main" id="{1F7CAEA4-A3A3-41DB-A571-3CD1D6753549}"/>
              </a:ext>
            </a:extLst>
          </p:cNvPr>
          <p:cNvSpPr/>
          <p:nvPr/>
        </p:nvSpPr>
        <p:spPr>
          <a:xfrm>
            <a:off x="9961685" y="3788741"/>
            <a:ext cx="1828800" cy="1494691"/>
          </a:xfrm>
          <a:prstGeom prst="cloudCallout">
            <a:avLst>
              <a:gd name="adj1" fmla="val -81184"/>
              <a:gd name="adj2" fmla="val -38727"/>
            </a:avLst>
          </a:prstGeom>
          <a:solidFill>
            <a:schemeClr val="accent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lack</a:t>
            </a:r>
            <a:r>
              <a:rPr lang="sk-SK" dirty="0"/>
              <a:t> of </a:t>
            </a:r>
            <a:r>
              <a:rPr lang="sk-SK" dirty="0" err="1"/>
              <a:t>jobs</a:t>
            </a:r>
            <a:r>
              <a:rPr lang="sk-SK" dirty="0"/>
              <a:t> in </a:t>
            </a:r>
            <a:r>
              <a:rPr lang="sk-SK" dirty="0" err="1"/>
              <a:t>villages</a:t>
            </a:r>
            <a:endParaRPr lang="en-US" dirty="0"/>
          </a:p>
        </p:txBody>
      </p:sp>
      <p:sp>
        <p:nvSpPr>
          <p:cNvPr id="15" name="Hviezda: 10-cípa 14">
            <a:extLst>
              <a:ext uri="{FF2B5EF4-FFF2-40B4-BE49-F238E27FC236}">
                <a16:creationId xmlns:a16="http://schemas.microsoft.com/office/drawing/2014/main" id="{CA059255-FE95-49BD-BE8A-A2FE36508BF3}"/>
              </a:ext>
            </a:extLst>
          </p:cNvPr>
          <p:cNvSpPr/>
          <p:nvPr/>
        </p:nvSpPr>
        <p:spPr>
          <a:xfrm>
            <a:off x="2481679" y="1584113"/>
            <a:ext cx="1982960" cy="1870180"/>
          </a:xfrm>
          <a:prstGeom prst="star10">
            <a:avLst/>
          </a:prstGeom>
          <a:solidFill>
            <a:srgbClr val="FFC000"/>
          </a:solidFill>
          <a:ln>
            <a:noFill/>
          </a:ln>
          <a:effectLst>
            <a:glow rad="63500">
              <a:schemeClr val="accent4">
                <a:satMod val="175000"/>
                <a:alpha val="40000"/>
              </a:schemeClr>
            </a:glow>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BlokTextu 16">
            <a:extLst>
              <a:ext uri="{FF2B5EF4-FFF2-40B4-BE49-F238E27FC236}">
                <a16:creationId xmlns:a16="http://schemas.microsoft.com/office/drawing/2014/main" id="{1499E863-8540-4F68-B301-C0A61A8A0077}"/>
              </a:ext>
            </a:extLst>
          </p:cNvPr>
          <p:cNvSpPr txBox="1"/>
          <p:nvPr/>
        </p:nvSpPr>
        <p:spPr>
          <a:xfrm>
            <a:off x="5254599" y="5399923"/>
            <a:ext cx="1817613" cy="369332"/>
          </a:xfrm>
          <a:prstGeom prst="rect">
            <a:avLst/>
          </a:prstGeom>
          <a:solidFill>
            <a:schemeClr val="bg1">
              <a:lumMod val="50000"/>
            </a:schemeClr>
          </a:solidFill>
          <a:ln>
            <a:solidFill>
              <a:schemeClr val="bg1">
                <a:lumMod val="50000"/>
              </a:schemeClr>
            </a:solidFill>
          </a:ln>
        </p:spPr>
        <p:txBody>
          <a:bodyPr wrap="none" rtlCol="0">
            <a:spAutoFit/>
          </a:bodyPr>
          <a:lstStyle/>
          <a:p>
            <a:r>
              <a:rPr lang="sk-SK" dirty="0">
                <a:solidFill>
                  <a:schemeClr val="bg1"/>
                </a:solidFill>
              </a:rPr>
              <a:t>no </a:t>
            </a:r>
            <a:r>
              <a:rPr lang="sk-SK" dirty="0" err="1">
                <a:solidFill>
                  <a:schemeClr val="bg1"/>
                </a:solidFill>
              </a:rPr>
              <a:t>discrimination</a:t>
            </a:r>
            <a:endParaRPr lang="en-US" dirty="0">
              <a:solidFill>
                <a:schemeClr val="bg1"/>
              </a:solidFill>
            </a:endParaRPr>
          </a:p>
        </p:txBody>
      </p:sp>
      <p:sp>
        <p:nvSpPr>
          <p:cNvPr id="18" name="Obdĺžnik 17">
            <a:extLst>
              <a:ext uri="{FF2B5EF4-FFF2-40B4-BE49-F238E27FC236}">
                <a16:creationId xmlns:a16="http://schemas.microsoft.com/office/drawing/2014/main" id="{466ABA6F-865A-4CFD-A8C8-7E607CB6FFD6}"/>
              </a:ext>
            </a:extLst>
          </p:cNvPr>
          <p:cNvSpPr/>
          <p:nvPr/>
        </p:nvSpPr>
        <p:spPr>
          <a:xfrm>
            <a:off x="2355323" y="2086763"/>
            <a:ext cx="2295710" cy="923330"/>
          </a:xfrm>
          <a:prstGeom prst="rect">
            <a:avLst/>
          </a:prstGeom>
        </p:spPr>
        <p:txBody>
          <a:bodyPr wrap="square">
            <a:spAutoFit/>
          </a:bodyPr>
          <a:lstStyle/>
          <a:p>
            <a:pPr algn="ctr"/>
            <a:r>
              <a:rPr lang="sk-SK" dirty="0" err="1"/>
              <a:t>difficult</a:t>
            </a:r>
            <a:r>
              <a:rPr lang="sk-SK" dirty="0"/>
              <a:t> </a:t>
            </a:r>
            <a:r>
              <a:rPr lang="sk-SK" dirty="0" err="1"/>
              <a:t>access</a:t>
            </a:r>
            <a:r>
              <a:rPr lang="sk-SK" dirty="0"/>
              <a:t> to </a:t>
            </a:r>
            <a:r>
              <a:rPr lang="sk-SK" dirty="0" err="1"/>
              <a:t>services</a:t>
            </a:r>
            <a:r>
              <a:rPr lang="sk-SK" dirty="0"/>
              <a:t> , </a:t>
            </a:r>
            <a:r>
              <a:rPr lang="sk-SK" dirty="0" err="1"/>
              <a:t>bad</a:t>
            </a:r>
            <a:r>
              <a:rPr lang="sk-SK" dirty="0"/>
              <a:t> </a:t>
            </a:r>
            <a:r>
              <a:rPr lang="sk-SK" dirty="0" err="1"/>
              <a:t>infrastructure</a:t>
            </a:r>
            <a:endParaRPr lang="en-US" dirty="0"/>
          </a:p>
        </p:txBody>
      </p:sp>
      <p:sp>
        <p:nvSpPr>
          <p:cNvPr id="20" name="BlokTextu 19">
            <a:extLst>
              <a:ext uri="{FF2B5EF4-FFF2-40B4-BE49-F238E27FC236}">
                <a16:creationId xmlns:a16="http://schemas.microsoft.com/office/drawing/2014/main" id="{775FF746-DE3D-4C88-A459-4D5F75EB2C7C}"/>
              </a:ext>
            </a:extLst>
          </p:cNvPr>
          <p:cNvSpPr txBox="1"/>
          <p:nvPr/>
        </p:nvSpPr>
        <p:spPr>
          <a:xfrm>
            <a:off x="517660" y="3859666"/>
            <a:ext cx="984052" cy="369332"/>
          </a:xfrm>
          <a:prstGeom prst="rect">
            <a:avLst/>
          </a:prstGeom>
          <a:solidFill>
            <a:srgbClr val="00CC00"/>
          </a:solidFill>
          <a:ln>
            <a:noFill/>
          </a:ln>
        </p:spPr>
        <p:txBody>
          <a:bodyPr wrap="none" rtlCol="0">
            <a:spAutoFit/>
          </a:bodyPr>
          <a:lstStyle/>
          <a:p>
            <a:r>
              <a:rPr lang="sk-SK" dirty="0" err="1">
                <a:solidFill>
                  <a:schemeClr val="bg1"/>
                </a:solidFill>
              </a:rPr>
              <a:t>isolation</a:t>
            </a:r>
            <a:endParaRPr lang="en-US" dirty="0">
              <a:solidFill>
                <a:schemeClr val="bg1"/>
              </a:solidFill>
            </a:endParaRPr>
          </a:p>
        </p:txBody>
      </p:sp>
      <p:sp>
        <p:nvSpPr>
          <p:cNvPr id="22" name="Obdĺžnik 21">
            <a:extLst>
              <a:ext uri="{FF2B5EF4-FFF2-40B4-BE49-F238E27FC236}">
                <a16:creationId xmlns:a16="http://schemas.microsoft.com/office/drawing/2014/main" id="{87259FDE-E752-4941-82B0-23A68431242E}"/>
              </a:ext>
            </a:extLst>
          </p:cNvPr>
          <p:cNvSpPr/>
          <p:nvPr/>
        </p:nvSpPr>
        <p:spPr>
          <a:xfrm>
            <a:off x="838200" y="901468"/>
            <a:ext cx="9643024" cy="40011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000" b="1" dirty="0">
                <a:ln/>
                <a:solidFill>
                  <a:schemeClr val="accent4"/>
                </a:solidFill>
              </a:rPr>
              <a:t>Do you feel discrimination in certain situations just because you are based in rural area ? </a:t>
            </a:r>
          </a:p>
        </p:txBody>
      </p:sp>
      <p:sp>
        <p:nvSpPr>
          <p:cNvPr id="23" name="Bublina myšlienky: obláčik 22">
            <a:extLst>
              <a:ext uri="{FF2B5EF4-FFF2-40B4-BE49-F238E27FC236}">
                <a16:creationId xmlns:a16="http://schemas.microsoft.com/office/drawing/2014/main" id="{A8A1F65A-612B-49CB-8C69-CD775EC29887}"/>
              </a:ext>
            </a:extLst>
          </p:cNvPr>
          <p:cNvSpPr/>
          <p:nvPr/>
        </p:nvSpPr>
        <p:spPr>
          <a:xfrm>
            <a:off x="1735095" y="3489222"/>
            <a:ext cx="1240456" cy="873061"/>
          </a:xfrm>
          <a:prstGeom prst="cloudCallout">
            <a:avLst>
              <a:gd name="adj1" fmla="val 46231"/>
              <a:gd name="adj2" fmla="val -75204"/>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shops</a:t>
            </a:r>
            <a:endParaRPr lang="en-US" dirty="0"/>
          </a:p>
        </p:txBody>
      </p:sp>
      <p:sp>
        <p:nvSpPr>
          <p:cNvPr id="24" name="Bublina myšlienky: obláčik 23">
            <a:extLst>
              <a:ext uri="{FF2B5EF4-FFF2-40B4-BE49-F238E27FC236}">
                <a16:creationId xmlns:a16="http://schemas.microsoft.com/office/drawing/2014/main" id="{7497CE1D-3C31-4C75-9EEC-BAC0E7E8107F}"/>
              </a:ext>
            </a:extLst>
          </p:cNvPr>
          <p:cNvSpPr/>
          <p:nvPr/>
        </p:nvSpPr>
        <p:spPr>
          <a:xfrm flipH="1">
            <a:off x="3727389" y="3550725"/>
            <a:ext cx="1595795" cy="873061"/>
          </a:xfrm>
          <a:prstGeom prst="cloudCallout">
            <a:avLst>
              <a:gd name="adj1" fmla="val 44658"/>
              <a:gd name="adj2" fmla="val -80240"/>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services</a:t>
            </a:r>
            <a:r>
              <a:rPr lang="sk-SK" dirty="0"/>
              <a:t>, </a:t>
            </a:r>
            <a:r>
              <a:rPr lang="sk-SK" dirty="0" err="1"/>
              <a:t>material</a:t>
            </a:r>
            <a:endParaRPr lang="en-US" dirty="0"/>
          </a:p>
        </p:txBody>
      </p:sp>
      <p:sp>
        <p:nvSpPr>
          <p:cNvPr id="25" name="Bublina myšlienky: obláčik 24">
            <a:extLst>
              <a:ext uri="{FF2B5EF4-FFF2-40B4-BE49-F238E27FC236}">
                <a16:creationId xmlns:a16="http://schemas.microsoft.com/office/drawing/2014/main" id="{77705B31-F378-4C49-9851-6F94131D134A}"/>
              </a:ext>
            </a:extLst>
          </p:cNvPr>
          <p:cNvSpPr/>
          <p:nvPr/>
        </p:nvSpPr>
        <p:spPr>
          <a:xfrm flipH="1">
            <a:off x="4664600" y="2551302"/>
            <a:ext cx="1529022" cy="813314"/>
          </a:xfrm>
          <a:prstGeom prst="cloudCallout">
            <a:avLst>
              <a:gd name="adj1" fmla="val 64586"/>
              <a:gd name="adj2" fmla="val -37709"/>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cultural</a:t>
            </a:r>
            <a:r>
              <a:rPr lang="sk-SK" dirty="0"/>
              <a:t> </a:t>
            </a:r>
            <a:r>
              <a:rPr lang="sk-SK" dirty="0" err="1"/>
              <a:t>events</a:t>
            </a:r>
            <a:endParaRPr lang="en-US" dirty="0"/>
          </a:p>
        </p:txBody>
      </p:sp>
      <p:sp>
        <p:nvSpPr>
          <p:cNvPr id="26" name="Hviezda: 10-cípa 25">
            <a:extLst>
              <a:ext uri="{FF2B5EF4-FFF2-40B4-BE49-F238E27FC236}">
                <a16:creationId xmlns:a16="http://schemas.microsoft.com/office/drawing/2014/main" id="{34D56F90-61FD-41DE-BBCD-0009F59F0FD6}"/>
              </a:ext>
            </a:extLst>
          </p:cNvPr>
          <p:cNvSpPr/>
          <p:nvPr/>
        </p:nvSpPr>
        <p:spPr>
          <a:xfrm>
            <a:off x="6773008" y="1756533"/>
            <a:ext cx="2850501" cy="2833051"/>
          </a:xfrm>
          <a:prstGeom prst="star10">
            <a:avLst/>
          </a:prstGeom>
          <a:solidFill>
            <a:srgbClr val="FFC000"/>
          </a:solidFill>
          <a:ln>
            <a:noFill/>
          </a:ln>
          <a:effectLst>
            <a:glow rad="63500">
              <a:schemeClr val="accent4">
                <a:satMod val="175000"/>
                <a:alpha val="40000"/>
              </a:schemeClr>
            </a:glow>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bdĺžnik 26">
            <a:extLst>
              <a:ext uri="{FF2B5EF4-FFF2-40B4-BE49-F238E27FC236}">
                <a16:creationId xmlns:a16="http://schemas.microsoft.com/office/drawing/2014/main" id="{32BD8994-6D66-411E-A261-3C343FC102C9}"/>
              </a:ext>
            </a:extLst>
          </p:cNvPr>
          <p:cNvSpPr/>
          <p:nvPr/>
        </p:nvSpPr>
        <p:spPr>
          <a:xfrm>
            <a:off x="6970376" y="2599200"/>
            <a:ext cx="2295710" cy="1200329"/>
          </a:xfrm>
          <a:prstGeom prst="rect">
            <a:avLst/>
          </a:prstGeom>
        </p:spPr>
        <p:txBody>
          <a:bodyPr wrap="square">
            <a:spAutoFit/>
          </a:bodyPr>
          <a:lstStyle/>
          <a:p>
            <a:pPr algn="ctr"/>
            <a:r>
              <a:rPr lang="sk-SK" dirty="0" err="1"/>
              <a:t>ignorance</a:t>
            </a:r>
            <a:r>
              <a:rPr lang="sk-SK" dirty="0"/>
              <a:t> of </a:t>
            </a:r>
            <a:r>
              <a:rPr lang="sk-SK" dirty="0" err="1"/>
              <a:t>rural</a:t>
            </a:r>
            <a:r>
              <a:rPr lang="sk-SK" dirty="0"/>
              <a:t> </a:t>
            </a:r>
            <a:r>
              <a:rPr lang="sk-SK" dirty="0" err="1"/>
              <a:t>problems</a:t>
            </a:r>
            <a:r>
              <a:rPr lang="sk-SK" dirty="0"/>
              <a:t> by </a:t>
            </a:r>
            <a:r>
              <a:rPr lang="sk-SK" dirty="0" err="1"/>
              <a:t>decission</a:t>
            </a:r>
            <a:r>
              <a:rPr lang="sk-SK" dirty="0"/>
              <a:t> </a:t>
            </a:r>
            <a:r>
              <a:rPr lang="sk-SK" dirty="0" err="1"/>
              <a:t>makers</a:t>
            </a:r>
            <a:r>
              <a:rPr lang="sk-SK" dirty="0"/>
              <a:t> at </a:t>
            </a:r>
            <a:r>
              <a:rPr lang="sk-SK" dirty="0" err="1"/>
              <a:t>national</a:t>
            </a:r>
            <a:r>
              <a:rPr lang="sk-SK" dirty="0"/>
              <a:t> level</a:t>
            </a:r>
            <a:endParaRPr lang="en-US" dirty="0"/>
          </a:p>
        </p:txBody>
      </p:sp>
      <p:cxnSp>
        <p:nvCxnSpPr>
          <p:cNvPr id="5" name="Rovná spojnica 4">
            <a:extLst>
              <a:ext uri="{FF2B5EF4-FFF2-40B4-BE49-F238E27FC236}">
                <a16:creationId xmlns:a16="http://schemas.microsoft.com/office/drawing/2014/main" id="{BE9C302C-2221-4243-B87B-B30B56E1AFB8}"/>
              </a:ext>
            </a:extLst>
          </p:cNvPr>
          <p:cNvCxnSpPr>
            <a:cxnSpLocks/>
            <a:endCxn id="15" idx="0"/>
          </p:cNvCxnSpPr>
          <p:nvPr/>
        </p:nvCxnSpPr>
        <p:spPr>
          <a:xfrm flipH="1">
            <a:off x="4464641" y="2230241"/>
            <a:ext cx="2912105" cy="0"/>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9" name="Bublina myšlienky: obláčik 28">
            <a:extLst>
              <a:ext uri="{FF2B5EF4-FFF2-40B4-BE49-F238E27FC236}">
                <a16:creationId xmlns:a16="http://schemas.microsoft.com/office/drawing/2014/main" id="{801E3D76-8FB2-4994-8746-1A837C0D205C}"/>
              </a:ext>
            </a:extLst>
          </p:cNvPr>
          <p:cNvSpPr/>
          <p:nvPr/>
        </p:nvSpPr>
        <p:spPr>
          <a:xfrm>
            <a:off x="10087707" y="2505200"/>
            <a:ext cx="1914947" cy="1243500"/>
          </a:xfrm>
          <a:prstGeom prst="cloudCallout">
            <a:avLst>
              <a:gd name="adj1" fmla="val -73136"/>
              <a:gd name="adj2" fmla="val 7647"/>
            </a:avLst>
          </a:prstGeom>
          <a:solidFill>
            <a:schemeClr val="accent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limited</a:t>
            </a:r>
            <a:r>
              <a:rPr lang="sk-SK" dirty="0"/>
              <a:t> </a:t>
            </a:r>
            <a:r>
              <a:rPr lang="sk-SK" dirty="0" err="1"/>
              <a:t>career</a:t>
            </a:r>
            <a:r>
              <a:rPr lang="sk-SK" dirty="0"/>
              <a:t> </a:t>
            </a:r>
            <a:r>
              <a:rPr lang="sk-SK" dirty="0" err="1"/>
              <a:t>progress</a:t>
            </a:r>
            <a:endParaRPr lang="en-US" dirty="0"/>
          </a:p>
        </p:txBody>
      </p:sp>
    </p:spTree>
    <p:extLst>
      <p:ext uri="{BB962C8B-B14F-4D97-AF65-F5344CB8AC3E}">
        <p14:creationId xmlns:p14="http://schemas.microsoft.com/office/powerpoint/2010/main" val="1634837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838200" y="13188"/>
            <a:ext cx="10515600" cy="901668"/>
          </a:xfrm>
        </p:spPr>
        <p:txBody>
          <a:bodyPr/>
          <a:lstStyle/>
          <a:p>
            <a:r>
              <a:rPr lang="en-US" dirty="0"/>
              <a:t>G. SHARE YOUR OPINION ON</a:t>
            </a:r>
            <a:endParaRPr lang="sk-SK" dirty="0"/>
          </a:p>
        </p:txBody>
      </p:sp>
      <p:grpSp>
        <p:nvGrpSpPr>
          <p:cNvPr id="8" name="Skupina 7">
            <a:extLst>
              <a:ext uri="{FF2B5EF4-FFF2-40B4-BE49-F238E27FC236}">
                <a16:creationId xmlns:a16="http://schemas.microsoft.com/office/drawing/2014/main" id="{7E68CF2C-DDB5-4085-9587-FC2BBA95CD18}"/>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60D1ED7F-0C06-4AAC-AA2B-F4F7917E567C}"/>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8C995A36-3396-441A-92C4-FA034B28A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C5E4376B-52BF-45A8-9D66-FCDA00CA54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7" name="Rovná spojnica 6">
            <a:extLst>
              <a:ext uri="{FF2B5EF4-FFF2-40B4-BE49-F238E27FC236}">
                <a16:creationId xmlns:a16="http://schemas.microsoft.com/office/drawing/2014/main" id="{9EE84987-51AA-4DC9-AA12-0FB4E7C70BE1}"/>
              </a:ext>
            </a:extLst>
          </p:cNvPr>
          <p:cNvCxnSpPr>
            <a:cxnSpLocks/>
          </p:cNvCxnSpPr>
          <p:nvPr/>
        </p:nvCxnSpPr>
        <p:spPr>
          <a:xfrm>
            <a:off x="973017" y="807926"/>
            <a:ext cx="10380783" cy="103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Obdĺžnik 3">
            <a:extLst>
              <a:ext uri="{FF2B5EF4-FFF2-40B4-BE49-F238E27FC236}">
                <a16:creationId xmlns:a16="http://schemas.microsoft.com/office/drawing/2014/main" id="{7561BE4F-8AE8-44C9-BCD8-8A732A328681}"/>
              </a:ext>
            </a:extLst>
          </p:cNvPr>
          <p:cNvSpPr/>
          <p:nvPr/>
        </p:nvSpPr>
        <p:spPr>
          <a:xfrm>
            <a:off x="906935" y="912048"/>
            <a:ext cx="10865965" cy="646331"/>
          </a:xfrm>
          <a:prstGeom prst="rect">
            <a:avLst/>
          </a:prstGeom>
        </p:spPr>
        <p:txBody>
          <a:bodyPr wrap="square">
            <a:spAutoFit/>
          </a:bodyPr>
          <a:lstStyle/>
          <a:p>
            <a:r>
              <a:rPr lang="en-GB" dirty="0"/>
              <a:t>4. What is the main factor which helps in providing, usability improve services and infrastructure in rural areas?</a:t>
            </a:r>
            <a:endParaRPr lang="sk-SK" dirty="0"/>
          </a:p>
          <a:p>
            <a:r>
              <a:rPr lang="sk-SK" dirty="0"/>
              <a:t>(33 </a:t>
            </a:r>
            <a:r>
              <a:rPr lang="sk-SK" dirty="0" err="1"/>
              <a:t>different</a:t>
            </a:r>
            <a:r>
              <a:rPr lang="sk-SK" dirty="0"/>
              <a:t> </a:t>
            </a:r>
            <a:r>
              <a:rPr lang="sk-SK" dirty="0" err="1"/>
              <a:t>answers</a:t>
            </a:r>
            <a:r>
              <a:rPr lang="sk-SK" dirty="0"/>
              <a:t>)</a:t>
            </a:r>
            <a:endParaRPr lang="en-US" dirty="0"/>
          </a:p>
        </p:txBody>
      </p:sp>
      <p:sp>
        <p:nvSpPr>
          <p:cNvPr id="5" name="BlokTextu 4">
            <a:extLst>
              <a:ext uri="{FF2B5EF4-FFF2-40B4-BE49-F238E27FC236}">
                <a16:creationId xmlns:a16="http://schemas.microsoft.com/office/drawing/2014/main" id="{9B70EFA8-474E-43D5-A1F8-B18CEB65F95B}"/>
              </a:ext>
            </a:extLst>
          </p:cNvPr>
          <p:cNvSpPr txBox="1"/>
          <p:nvPr/>
        </p:nvSpPr>
        <p:spPr>
          <a:xfrm>
            <a:off x="906935" y="1764837"/>
            <a:ext cx="4869611" cy="3747180"/>
          </a:xfrm>
          <a:prstGeom prst="rect">
            <a:avLst/>
          </a:prstGeom>
          <a:noFill/>
        </p:spPr>
        <p:txBody>
          <a:bodyPr wrap="square" rtlCol="0">
            <a:spAutoFit/>
          </a:bodyPr>
          <a:lstStyle/>
          <a:p>
            <a:pPr marL="228600" indent="-228600" algn="just">
              <a:buFont typeface="+mj-lt"/>
              <a:buAutoNum type="arabicPeriod"/>
            </a:pPr>
            <a:r>
              <a:rPr lang="en-GB" sz="950" dirty="0"/>
              <a:t>Maybe all the help by our eleven Local Action Groups, they are always open-minded to listen people and communities requirement in order to help them, and provide grants to support their local initiatives.</a:t>
            </a:r>
          </a:p>
          <a:p>
            <a:pPr marL="228600" indent="-228600" algn="just">
              <a:buFont typeface="+mj-lt"/>
              <a:buAutoNum type="arabicPeriod"/>
            </a:pPr>
            <a:r>
              <a:rPr lang="en-GB" sz="950" dirty="0"/>
              <a:t>There are still transportation for pupils to go to schools. But after this, there is nothing.</a:t>
            </a:r>
          </a:p>
          <a:p>
            <a:pPr marL="228600" indent="-228600" algn="just">
              <a:buFont typeface="+mj-lt"/>
              <a:buAutoNum type="arabicPeriod"/>
            </a:pPr>
            <a:r>
              <a:rPr lang="en-GB" sz="950" dirty="0"/>
              <a:t>Finance, money, support and smart planning, public and private investment</a:t>
            </a:r>
          </a:p>
          <a:p>
            <a:pPr marL="228600" indent="-228600" algn="just">
              <a:buFont typeface="+mj-lt"/>
              <a:buAutoNum type="arabicPeriod"/>
            </a:pPr>
            <a:r>
              <a:rPr lang="en-GB" sz="950" dirty="0"/>
              <a:t>A fair market</a:t>
            </a:r>
          </a:p>
          <a:p>
            <a:pPr marL="228600" indent="-228600" algn="just">
              <a:buFont typeface="+mj-lt"/>
              <a:buAutoNum type="arabicPeriod"/>
            </a:pPr>
            <a:r>
              <a:rPr lang="en-GB" sz="950" dirty="0"/>
              <a:t>Long term thinking, new technologies, EU funds. </a:t>
            </a:r>
          </a:p>
          <a:p>
            <a:pPr marL="228600" indent="-228600" algn="just">
              <a:buFont typeface="+mj-lt"/>
              <a:buAutoNum type="arabicPeriod"/>
            </a:pPr>
            <a:r>
              <a:rPr lang="en-GB" sz="950" dirty="0"/>
              <a:t>EU funds, making the countryside more attractive - for businesses and living</a:t>
            </a:r>
          </a:p>
          <a:p>
            <a:pPr marL="228600" indent="-228600" algn="just">
              <a:buFont typeface="+mj-lt"/>
              <a:buAutoNum type="arabicPeriod"/>
            </a:pPr>
            <a:r>
              <a:rPr lang="en-GB" sz="950" dirty="0"/>
              <a:t>Support to youth.</a:t>
            </a:r>
          </a:p>
          <a:p>
            <a:pPr marL="228600" indent="-228600" algn="just">
              <a:buFont typeface="+mj-lt"/>
              <a:buAutoNum type="arabicPeriod"/>
            </a:pPr>
            <a:r>
              <a:rPr lang="en-GB" sz="950" dirty="0"/>
              <a:t>In Bosnia and Herzegovina donations from European Union, USAID and other organizations.</a:t>
            </a:r>
          </a:p>
          <a:p>
            <a:pPr marL="228600" indent="-228600" algn="just">
              <a:buFont typeface="+mj-lt"/>
              <a:buAutoNum type="arabicPeriod"/>
            </a:pPr>
            <a:r>
              <a:rPr lang="en-GB" sz="950" dirty="0"/>
              <a:t>Improvements in technology and accessibility of technological advances, as well as networking of services in rural areas with those in urban areas, digitalization, youth return to rural areas, availability of digital services, better broadband on digital connectivity, digital connection</a:t>
            </a:r>
          </a:p>
          <a:p>
            <a:pPr marL="228600" indent="-228600" algn="just">
              <a:buFont typeface="+mj-lt"/>
              <a:buAutoNum type="arabicPeriod"/>
            </a:pPr>
            <a:r>
              <a:rPr lang="en-GB" sz="950" dirty="0"/>
              <a:t>The agricultural factor with temporary employment</a:t>
            </a:r>
          </a:p>
          <a:p>
            <a:pPr marL="228600" indent="-228600" algn="just">
              <a:buFont typeface="+mj-lt"/>
              <a:buAutoNum type="arabicPeriod"/>
            </a:pPr>
            <a:r>
              <a:rPr lang="en-GB" sz="950" dirty="0"/>
              <a:t> Communications and a lack of people involved in improving it </a:t>
            </a:r>
          </a:p>
          <a:p>
            <a:pPr marL="228600" indent="-228600" algn="just">
              <a:buFont typeface="+mj-lt"/>
              <a:buAutoNum type="arabicPeriod"/>
            </a:pPr>
            <a:r>
              <a:rPr lang="en-GB" sz="950" dirty="0"/>
              <a:t> Smart planning. Getting the infrastructure in the communication in order and being active in supporting local businesses. If there are roads, people and businesses can reach whoever they need. If there are satisfying and decently paid jobs, people feel more inclined to live here. If people live there long term, they have kids and society can grow, the governmental services get a decent use, shops and other businesses have customers and are not shut down. So, roads and attitude first.</a:t>
            </a:r>
          </a:p>
          <a:p>
            <a:pPr marL="228600" indent="-228600" algn="just">
              <a:buFont typeface="+mj-lt"/>
              <a:buAutoNum type="arabicPeriod"/>
            </a:pPr>
            <a:r>
              <a:rPr lang="en-GB" sz="950" dirty="0"/>
              <a:t>Young or older actors who are able to start with some new project or activity. In last two years we have a good leader (the mayor) who wants to develop rural areas.</a:t>
            </a:r>
          </a:p>
        </p:txBody>
      </p:sp>
      <p:sp>
        <p:nvSpPr>
          <p:cNvPr id="12" name="Obdĺžnik 11">
            <a:extLst>
              <a:ext uri="{FF2B5EF4-FFF2-40B4-BE49-F238E27FC236}">
                <a16:creationId xmlns:a16="http://schemas.microsoft.com/office/drawing/2014/main" id="{E39A4EA4-DD8E-49C7-8934-A24277E22179}"/>
              </a:ext>
            </a:extLst>
          </p:cNvPr>
          <p:cNvSpPr/>
          <p:nvPr/>
        </p:nvSpPr>
        <p:spPr>
          <a:xfrm>
            <a:off x="6198577" y="1813716"/>
            <a:ext cx="5155223" cy="3308598"/>
          </a:xfrm>
          <a:prstGeom prst="rect">
            <a:avLst/>
          </a:prstGeom>
        </p:spPr>
        <p:txBody>
          <a:bodyPr wrap="square">
            <a:spAutoFit/>
          </a:bodyPr>
          <a:lstStyle/>
          <a:p>
            <a:pPr marL="228600" indent="-228600" algn="just">
              <a:buFont typeface="+mj-lt"/>
              <a:buAutoNum type="arabicPeriod" startAt="14"/>
            </a:pPr>
            <a:r>
              <a:rPr lang="en-GB" sz="950" dirty="0"/>
              <a:t> Humans</a:t>
            </a:r>
          </a:p>
          <a:p>
            <a:pPr marL="228600" indent="-228600" algn="just">
              <a:buFont typeface="+mj-lt"/>
              <a:buAutoNum type="arabicPeriod" startAt="14"/>
            </a:pPr>
            <a:r>
              <a:rPr lang="en-GB" sz="950" dirty="0"/>
              <a:t> Create jobs to create conditions for rural tourism</a:t>
            </a:r>
            <a:endParaRPr lang="sk-SK" sz="950" dirty="0"/>
          </a:p>
          <a:p>
            <a:pPr marL="228600" indent="-228600" algn="just">
              <a:buFont typeface="+mj-lt"/>
              <a:buAutoNum type="arabicPeriod" startAt="16"/>
            </a:pPr>
            <a:r>
              <a:rPr lang="en-GB" sz="950" dirty="0"/>
              <a:t>I do not know</a:t>
            </a:r>
          </a:p>
          <a:p>
            <a:pPr marL="228600" indent="-228600" algn="just">
              <a:buFont typeface="+mj-lt"/>
              <a:buAutoNum type="arabicPeriod" startAt="16"/>
            </a:pPr>
            <a:r>
              <a:rPr lang="en-GB" sz="950" dirty="0"/>
              <a:t>Personal transport </a:t>
            </a:r>
          </a:p>
          <a:p>
            <a:pPr marL="228600" indent="-228600" algn="just">
              <a:buFont typeface="+mj-lt"/>
              <a:buAutoNum type="arabicPeriod" startAt="16"/>
            </a:pPr>
            <a:r>
              <a:rPr lang="en-GB" sz="950" dirty="0"/>
              <a:t>Training and better knowledge of diversification of activities </a:t>
            </a:r>
          </a:p>
          <a:p>
            <a:pPr marL="228600" indent="-228600" algn="just">
              <a:buFont typeface="+mj-lt"/>
              <a:buAutoNum type="arabicPeriod" startAt="16"/>
            </a:pPr>
            <a:r>
              <a:rPr lang="en-GB" sz="950" dirty="0"/>
              <a:t>Availability of all resources (</a:t>
            </a:r>
            <a:r>
              <a:rPr lang="en-GB" sz="950" dirty="0" err="1"/>
              <a:t>ptt</a:t>
            </a:r>
            <a:r>
              <a:rPr lang="en-GB" sz="950" dirty="0"/>
              <a:t>, internet, social capital, water resources) which can be applied in rural areas</a:t>
            </a:r>
          </a:p>
          <a:p>
            <a:pPr marL="228600" indent="-228600" algn="just">
              <a:buFont typeface="+mj-lt"/>
              <a:buAutoNum type="arabicPeriod" startAt="16"/>
            </a:pPr>
            <a:r>
              <a:rPr lang="en-GB" sz="950" dirty="0"/>
              <a:t>Solve the problem and find a way by making different innovative products</a:t>
            </a:r>
          </a:p>
          <a:p>
            <a:pPr marL="228600" indent="-228600" algn="just">
              <a:buFont typeface="+mj-lt"/>
              <a:buAutoNum type="arabicPeriod" startAt="16"/>
            </a:pPr>
            <a:r>
              <a:rPr lang="en-GB" sz="950" dirty="0"/>
              <a:t>Friendly people, good Teams and working groups. Information for people, they have to know all information about options in their areas.</a:t>
            </a:r>
          </a:p>
          <a:p>
            <a:pPr marL="228600" indent="-228600" algn="just">
              <a:buFont typeface="+mj-lt"/>
              <a:buAutoNum type="arabicPeriod" startAt="16"/>
            </a:pPr>
            <a:r>
              <a:rPr lang="en-GB" sz="950" dirty="0"/>
              <a:t>Building new job places in rural areas which will cause migrations from towns to village.</a:t>
            </a:r>
          </a:p>
          <a:p>
            <a:pPr marL="228600" indent="-228600" algn="just">
              <a:buFont typeface="+mj-lt"/>
              <a:buAutoNum type="arabicPeriod" startAt="16"/>
            </a:pPr>
            <a:r>
              <a:rPr lang="en-GB" sz="950" dirty="0"/>
              <a:t>Contacts, support from municipality</a:t>
            </a:r>
          </a:p>
          <a:p>
            <a:pPr marL="228600" indent="-228600" algn="just">
              <a:buFont typeface="+mj-lt"/>
              <a:buAutoNum type="arabicPeriod" startAt="16"/>
            </a:pPr>
            <a:r>
              <a:rPr lang="en-GB" sz="950" dirty="0"/>
              <a:t>Scale economies, optimisation</a:t>
            </a:r>
          </a:p>
          <a:p>
            <a:pPr marL="228600" indent="-228600" algn="just">
              <a:buFont typeface="+mj-lt"/>
              <a:buAutoNum type="arabicPeriod" startAt="16"/>
            </a:pPr>
            <a:r>
              <a:rPr lang="en-GB" sz="950" dirty="0"/>
              <a:t>Mobile service, roads and water supply</a:t>
            </a:r>
          </a:p>
          <a:p>
            <a:pPr marL="228600" indent="-228600" algn="just">
              <a:buFont typeface="+mj-lt"/>
              <a:buAutoNum type="arabicPeriod" startAt="16"/>
            </a:pPr>
            <a:r>
              <a:rPr lang="en-GB" sz="950" dirty="0"/>
              <a:t>Rising population</a:t>
            </a:r>
          </a:p>
          <a:p>
            <a:pPr marL="228600" indent="-228600" algn="just">
              <a:buFont typeface="+mj-lt"/>
              <a:buAutoNum type="arabicPeriod" startAt="16"/>
            </a:pPr>
            <a:r>
              <a:rPr lang="en-GB" sz="950" dirty="0"/>
              <a:t>Local tax </a:t>
            </a:r>
          </a:p>
          <a:p>
            <a:pPr marL="228600" indent="-228600" algn="just">
              <a:buFont typeface="+mj-lt"/>
              <a:buAutoNum type="arabicPeriod" startAt="16"/>
            </a:pPr>
            <a:r>
              <a:rPr lang="en-GB" sz="950" dirty="0"/>
              <a:t>Interest </a:t>
            </a:r>
          </a:p>
          <a:p>
            <a:pPr marL="228600" indent="-228600" algn="just">
              <a:buFont typeface="+mj-lt"/>
              <a:buAutoNum type="arabicPeriod" startAt="16"/>
            </a:pPr>
            <a:r>
              <a:rPr lang="en-GB" sz="950" dirty="0"/>
              <a:t>Better prices</a:t>
            </a:r>
          </a:p>
          <a:p>
            <a:pPr marL="228600" indent="-228600" algn="just">
              <a:buFont typeface="+mj-lt"/>
              <a:buAutoNum type="arabicPeriod" startAt="16"/>
            </a:pPr>
            <a:r>
              <a:rPr lang="en-GB" sz="950" dirty="0"/>
              <a:t>Transport and infrastructure </a:t>
            </a:r>
          </a:p>
          <a:p>
            <a:pPr marL="228600" indent="-228600" algn="just">
              <a:buFont typeface="+mj-lt"/>
              <a:buAutoNum type="arabicPeriod" startAt="16"/>
            </a:pPr>
            <a:r>
              <a:rPr lang="en-GB" sz="950" dirty="0"/>
              <a:t>Active citizens</a:t>
            </a:r>
          </a:p>
          <a:p>
            <a:pPr marL="228600" indent="-228600" algn="just">
              <a:buFont typeface="+mj-lt"/>
              <a:buAutoNum type="arabicPeriod" startAt="16"/>
            </a:pPr>
            <a:r>
              <a:rPr lang="en-GB" sz="950" dirty="0"/>
              <a:t>To know community needs; fund accessibility</a:t>
            </a:r>
          </a:p>
          <a:p>
            <a:pPr marL="228600" indent="-228600" algn="just">
              <a:buFont typeface="+mj-lt"/>
              <a:buAutoNum type="arabicPeriod" startAt="16"/>
            </a:pPr>
            <a:r>
              <a:rPr lang="en-GB" sz="950" dirty="0"/>
              <a:t>People who are ready to take action</a:t>
            </a:r>
          </a:p>
        </p:txBody>
      </p:sp>
    </p:spTree>
    <p:extLst>
      <p:ext uri="{BB962C8B-B14F-4D97-AF65-F5344CB8AC3E}">
        <p14:creationId xmlns:p14="http://schemas.microsoft.com/office/powerpoint/2010/main" val="1304594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838200" y="83526"/>
            <a:ext cx="10515600" cy="777816"/>
          </a:xfrm>
        </p:spPr>
        <p:txBody>
          <a:bodyPr/>
          <a:lstStyle/>
          <a:p>
            <a:r>
              <a:rPr lang="en-US" dirty="0"/>
              <a:t>G. SHARE YOUR OPINION ON</a:t>
            </a:r>
            <a:endParaRPr lang="sk-SK" dirty="0"/>
          </a:p>
        </p:txBody>
      </p:sp>
      <p:grpSp>
        <p:nvGrpSpPr>
          <p:cNvPr id="8" name="Skupina 7">
            <a:extLst>
              <a:ext uri="{FF2B5EF4-FFF2-40B4-BE49-F238E27FC236}">
                <a16:creationId xmlns:a16="http://schemas.microsoft.com/office/drawing/2014/main" id="{7E68CF2C-DDB5-4085-9587-FC2BBA95CD18}"/>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60D1ED7F-0C06-4AAC-AA2B-F4F7917E567C}"/>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8C995A36-3396-441A-92C4-FA034B28A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C5E4376B-52BF-45A8-9D66-FCDA00CA54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7" name="Rovná spojnica 6">
            <a:extLst>
              <a:ext uri="{FF2B5EF4-FFF2-40B4-BE49-F238E27FC236}">
                <a16:creationId xmlns:a16="http://schemas.microsoft.com/office/drawing/2014/main" id="{9EE84987-51AA-4DC9-AA12-0FB4E7C70BE1}"/>
              </a:ext>
            </a:extLst>
          </p:cNvPr>
          <p:cNvCxnSpPr>
            <a:cxnSpLocks/>
          </p:cNvCxnSpPr>
          <p:nvPr/>
        </p:nvCxnSpPr>
        <p:spPr>
          <a:xfrm>
            <a:off x="973015" y="868481"/>
            <a:ext cx="10380783" cy="103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Bublina myšlienky: obláčik 2">
            <a:extLst>
              <a:ext uri="{FF2B5EF4-FFF2-40B4-BE49-F238E27FC236}">
                <a16:creationId xmlns:a16="http://schemas.microsoft.com/office/drawing/2014/main" id="{C53F089E-B5F6-4988-90A2-3A5E4D057847}"/>
              </a:ext>
            </a:extLst>
          </p:cNvPr>
          <p:cNvSpPr/>
          <p:nvPr/>
        </p:nvSpPr>
        <p:spPr>
          <a:xfrm>
            <a:off x="287712" y="1788572"/>
            <a:ext cx="2207581" cy="1121166"/>
          </a:xfrm>
          <a:prstGeom prst="cloudCallout">
            <a:avLst>
              <a:gd name="adj1" fmla="val 95178"/>
              <a:gd name="adj2" fmla="val 40342"/>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available</a:t>
            </a:r>
            <a:r>
              <a:rPr lang="sk-SK" dirty="0"/>
              <a:t> and </a:t>
            </a:r>
            <a:r>
              <a:rPr lang="sk-SK" dirty="0" err="1"/>
              <a:t>fast</a:t>
            </a:r>
            <a:r>
              <a:rPr lang="sk-SK" dirty="0"/>
              <a:t> internet</a:t>
            </a:r>
            <a:endParaRPr lang="en-US" dirty="0"/>
          </a:p>
        </p:txBody>
      </p:sp>
      <p:sp>
        <p:nvSpPr>
          <p:cNvPr id="12" name="Bublina myšlienky: obláčik 11">
            <a:extLst>
              <a:ext uri="{FF2B5EF4-FFF2-40B4-BE49-F238E27FC236}">
                <a16:creationId xmlns:a16="http://schemas.microsoft.com/office/drawing/2014/main" id="{5036108B-E829-4DAD-A821-98C4D862DB00}"/>
              </a:ext>
            </a:extLst>
          </p:cNvPr>
          <p:cNvSpPr/>
          <p:nvPr/>
        </p:nvSpPr>
        <p:spPr>
          <a:xfrm>
            <a:off x="9680330" y="1110283"/>
            <a:ext cx="1785398" cy="950465"/>
          </a:xfrm>
          <a:prstGeom prst="cloudCallout">
            <a:avLst>
              <a:gd name="adj1" fmla="val -71995"/>
              <a:gd name="adj2" fmla="val 48684"/>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solidFill>
                  <a:schemeClr val="bg1"/>
                </a:solidFill>
              </a:rPr>
              <a:t>knowledge</a:t>
            </a:r>
            <a:r>
              <a:rPr lang="sk-SK" dirty="0">
                <a:solidFill>
                  <a:schemeClr val="bg1"/>
                </a:solidFill>
              </a:rPr>
              <a:t> on </a:t>
            </a:r>
            <a:r>
              <a:rPr lang="sk-SK" dirty="0" err="1">
                <a:solidFill>
                  <a:schemeClr val="bg1"/>
                </a:solidFill>
              </a:rPr>
              <a:t>funds</a:t>
            </a:r>
            <a:endParaRPr lang="en-US" dirty="0">
              <a:solidFill>
                <a:schemeClr val="bg1"/>
              </a:solidFill>
            </a:endParaRPr>
          </a:p>
        </p:txBody>
      </p:sp>
      <p:sp>
        <p:nvSpPr>
          <p:cNvPr id="13" name="Bublina myšlienky: obláčik 12">
            <a:extLst>
              <a:ext uri="{FF2B5EF4-FFF2-40B4-BE49-F238E27FC236}">
                <a16:creationId xmlns:a16="http://schemas.microsoft.com/office/drawing/2014/main" id="{F4F779E7-01EA-428C-8E03-8B2662CFD3E5}"/>
              </a:ext>
            </a:extLst>
          </p:cNvPr>
          <p:cNvSpPr/>
          <p:nvPr/>
        </p:nvSpPr>
        <p:spPr>
          <a:xfrm>
            <a:off x="389663" y="3072403"/>
            <a:ext cx="1781908" cy="873061"/>
          </a:xfrm>
          <a:prstGeom prst="cloudCallout">
            <a:avLst>
              <a:gd name="adj1" fmla="val 74187"/>
              <a:gd name="adj2" fmla="val -46000"/>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smart</a:t>
            </a:r>
            <a:r>
              <a:rPr lang="sk-SK" dirty="0"/>
              <a:t> </a:t>
            </a:r>
            <a:r>
              <a:rPr lang="sk-SK" dirty="0" err="1"/>
              <a:t>planning</a:t>
            </a:r>
            <a:endParaRPr lang="en-US" dirty="0"/>
          </a:p>
        </p:txBody>
      </p:sp>
      <p:sp>
        <p:nvSpPr>
          <p:cNvPr id="15" name="Hviezda: 10-cípa 14">
            <a:extLst>
              <a:ext uri="{FF2B5EF4-FFF2-40B4-BE49-F238E27FC236}">
                <a16:creationId xmlns:a16="http://schemas.microsoft.com/office/drawing/2014/main" id="{CA059255-FE95-49BD-BE8A-A2FE36508BF3}"/>
              </a:ext>
            </a:extLst>
          </p:cNvPr>
          <p:cNvSpPr/>
          <p:nvPr/>
        </p:nvSpPr>
        <p:spPr>
          <a:xfrm>
            <a:off x="2495293" y="1827024"/>
            <a:ext cx="1982960" cy="1870180"/>
          </a:xfrm>
          <a:prstGeom prst="star10">
            <a:avLst/>
          </a:prstGeom>
          <a:solidFill>
            <a:srgbClr val="FFC000"/>
          </a:solidFill>
          <a:ln>
            <a:noFill/>
          </a:ln>
          <a:effectLst>
            <a:glow rad="63500">
              <a:schemeClr val="accent4">
                <a:satMod val="175000"/>
                <a:alpha val="40000"/>
              </a:schemeClr>
            </a:glow>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BlokTextu 16">
            <a:extLst>
              <a:ext uri="{FF2B5EF4-FFF2-40B4-BE49-F238E27FC236}">
                <a16:creationId xmlns:a16="http://schemas.microsoft.com/office/drawing/2014/main" id="{1499E863-8540-4F68-B301-C0A61A8A0077}"/>
              </a:ext>
            </a:extLst>
          </p:cNvPr>
          <p:cNvSpPr txBox="1"/>
          <p:nvPr/>
        </p:nvSpPr>
        <p:spPr>
          <a:xfrm>
            <a:off x="4587057" y="5377003"/>
            <a:ext cx="1897764" cy="369332"/>
          </a:xfrm>
          <a:prstGeom prst="rect">
            <a:avLst/>
          </a:prstGeom>
          <a:solidFill>
            <a:schemeClr val="bg1">
              <a:lumMod val="50000"/>
            </a:schemeClr>
          </a:solidFill>
          <a:ln>
            <a:solidFill>
              <a:schemeClr val="bg1">
                <a:lumMod val="50000"/>
              </a:schemeClr>
            </a:solidFill>
          </a:ln>
        </p:spPr>
        <p:txBody>
          <a:bodyPr wrap="none" rtlCol="0">
            <a:spAutoFit/>
          </a:bodyPr>
          <a:lstStyle/>
          <a:p>
            <a:r>
              <a:rPr lang="sk-SK" dirty="0">
                <a:solidFill>
                  <a:schemeClr val="bg1"/>
                </a:solidFill>
              </a:rPr>
              <a:t>no </a:t>
            </a:r>
            <a:r>
              <a:rPr lang="sk-SK" dirty="0" err="1">
                <a:solidFill>
                  <a:schemeClr val="bg1"/>
                </a:solidFill>
              </a:rPr>
              <a:t>discrimination</a:t>
            </a:r>
            <a:r>
              <a:rPr lang="sk-SK" dirty="0">
                <a:solidFill>
                  <a:schemeClr val="bg1"/>
                </a:solidFill>
              </a:rPr>
              <a:t> </a:t>
            </a:r>
            <a:endParaRPr lang="en-US" dirty="0">
              <a:solidFill>
                <a:schemeClr val="bg1"/>
              </a:solidFill>
            </a:endParaRPr>
          </a:p>
        </p:txBody>
      </p:sp>
      <p:sp>
        <p:nvSpPr>
          <p:cNvPr id="18" name="Obdĺžnik 17">
            <a:extLst>
              <a:ext uri="{FF2B5EF4-FFF2-40B4-BE49-F238E27FC236}">
                <a16:creationId xmlns:a16="http://schemas.microsoft.com/office/drawing/2014/main" id="{466ABA6F-865A-4CFD-A8C8-7E607CB6FFD6}"/>
              </a:ext>
            </a:extLst>
          </p:cNvPr>
          <p:cNvSpPr/>
          <p:nvPr/>
        </p:nvSpPr>
        <p:spPr>
          <a:xfrm>
            <a:off x="2291347" y="2272578"/>
            <a:ext cx="2295710" cy="923330"/>
          </a:xfrm>
          <a:prstGeom prst="rect">
            <a:avLst/>
          </a:prstGeom>
        </p:spPr>
        <p:txBody>
          <a:bodyPr wrap="square">
            <a:spAutoFit/>
          </a:bodyPr>
          <a:lstStyle/>
          <a:p>
            <a:pPr algn="ctr"/>
            <a:r>
              <a:rPr lang="sk-SK" dirty="0" err="1"/>
              <a:t>availability</a:t>
            </a:r>
            <a:r>
              <a:rPr lang="sk-SK" dirty="0"/>
              <a:t> of </a:t>
            </a:r>
            <a:r>
              <a:rPr lang="sk-SK" dirty="0" err="1"/>
              <a:t>information</a:t>
            </a:r>
            <a:r>
              <a:rPr lang="sk-SK" dirty="0"/>
              <a:t> </a:t>
            </a:r>
            <a:r>
              <a:rPr lang="sk-SK" dirty="0" err="1"/>
              <a:t>technologies</a:t>
            </a:r>
            <a:endParaRPr lang="en-US" dirty="0"/>
          </a:p>
        </p:txBody>
      </p:sp>
      <p:sp>
        <p:nvSpPr>
          <p:cNvPr id="22" name="Obdĺžnik 21">
            <a:extLst>
              <a:ext uri="{FF2B5EF4-FFF2-40B4-BE49-F238E27FC236}">
                <a16:creationId xmlns:a16="http://schemas.microsoft.com/office/drawing/2014/main" id="{87259FDE-E752-4941-82B0-23A68431242E}"/>
              </a:ext>
            </a:extLst>
          </p:cNvPr>
          <p:cNvSpPr/>
          <p:nvPr/>
        </p:nvSpPr>
        <p:spPr>
          <a:xfrm>
            <a:off x="838200" y="944712"/>
            <a:ext cx="8472855"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GB" sz="2200" b="1" dirty="0">
                <a:ln/>
                <a:solidFill>
                  <a:schemeClr val="accent4"/>
                </a:solidFill>
              </a:rPr>
              <a:t>What is the main factor which helps in providing, usability improve services and infrastructure in rural areas?</a:t>
            </a:r>
          </a:p>
        </p:txBody>
      </p:sp>
      <p:sp>
        <p:nvSpPr>
          <p:cNvPr id="23" name="Bublina myšlienky: obláčik 22">
            <a:extLst>
              <a:ext uri="{FF2B5EF4-FFF2-40B4-BE49-F238E27FC236}">
                <a16:creationId xmlns:a16="http://schemas.microsoft.com/office/drawing/2014/main" id="{A8A1F65A-612B-49CB-8C69-CD775EC29887}"/>
              </a:ext>
            </a:extLst>
          </p:cNvPr>
          <p:cNvSpPr/>
          <p:nvPr/>
        </p:nvSpPr>
        <p:spPr>
          <a:xfrm>
            <a:off x="1474425" y="3902818"/>
            <a:ext cx="1931635" cy="1198742"/>
          </a:xfrm>
          <a:prstGeom prst="cloudCallout">
            <a:avLst>
              <a:gd name="adj1" fmla="val 41224"/>
              <a:gd name="adj2" fmla="val -70070"/>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making</a:t>
            </a:r>
            <a:r>
              <a:rPr lang="sk-SK" dirty="0"/>
              <a:t> </a:t>
            </a:r>
            <a:r>
              <a:rPr lang="sk-SK" dirty="0" err="1"/>
              <a:t>innovative</a:t>
            </a:r>
            <a:r>
              <a:rPr lang="sk-SK" dirty="0"/>
              <a:t> </a:t>
            </a:r>
            <a:r>
              <a:rPr lang="sk-SK" dirty="0" err="1"/>
              <a:t>products</a:t>
            </a:r>
            <a:endParaRPr lang="en-US" dirty="0"/>
          </a:p>
        </p:txBody>
      </p:sp>
      <p:sp>
        <p:nvSpPr>
          <p:cNvPr id="26" name="Hviezda: 10-cípa 25">
            <a:extLst>
              <a:ext uri="{FF2B5EF4-FFF2-40B4-BE49-F238E27FC236}">
                <a16:creationId xmlns:a16="http://schemas.microsoft.com/office/drawing/2014/main" id="{34D56F90-61FD-41DE-BBCD-0009F59F0FD6}"/>
              </a:ext>
            </a:extLst>
          </p:cNvPr>
          <p:cNvSpPr/>
          <p:nvPr/>
        </p:nvSpPr>
        <p:spPr>
          <a:xfrm>
            <a:off x="6766579" y="1600630"/>
            <a:ext cx="2850501" cy="2833051"/>
          </a:xfrm>
          <a:prstGeom prst="star10">
            <a:avLst/>
          </a:prstGeom>
          <a:solidFill>
            <a:srgbClr val="FFC000"/>
          </a:solidFill>
          <a:ln>
            <a:noFill/>
          </a:ln>
          <a:effectLst>
            <a:glow rad="63500">
              <a:schemeClr val="accent4">
                <a:satMod val="175000"/>
                <a:alpha val="40000"/>
              </a:schemeClr>
            </a:glow>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bdĺžnik 26">
            <a:extLst>
              <a:ext uri="{FF2B5EF4-FFF2-40B4-BE49-F238E27FC236}">
                <a16:creationId xmlns:a16="http://schemas.microsoft.com/office/drawing/2014/main" id="{32BD8994-6D66-411E-A261-3C343FC102C9}"/>
              </a:ext>
            </a:extLst>
          </p:cNvPr>
          <p:cNvSpPr/>
          <p:nvPr/>
        </p:nvSpPr>
        <p:spPr>
          <a:xfrm>
            <a:off x="7102789" y="2563834"/>
            <a:ext cx="2295710" cy="923330"/>
          </a:xfrm>
          <a:prstGeom prst="rect">
            <a:avLst/>
          </a:prstGeom>
        </p:spPr>
        <p:txBody>
          <a:bodyPr wrap="square">
            <a:spAutoFit/>
          </a:bodyPr>
          <a:lstStyle/>
          <a:p>
            <a:pPr algn="ctr"/>
            <a:r>
              <a:rPr lang="sk-SK" dirty="0"/>
              <a:t>EU </a:t>
            </a:r>
            <a:r>
              <a:rPr lang="sk-SK" dirty="0" err="1"/>
              <a:t>funds</a:t>
            </a:r>
            <a:r>
              <a:rPr lang="sk-SK" dirty="0"/>
              <a:t>, </a:t>
            </a:r>
            <a:r>
              <a:rPr lang="sk-SK" dirty="0" err="1"/>
              <a:t>active</a:t>
            </a:r>
            <a:r>
              <a:rPr lang="sk-SK" dirty="0"/>
              <a:t> </a:t>
            </a:r>
            <a:r>
              <a:rPr lang="sk-SK" dirty="0" err="1"/>
              <a:t>citizens</a:t>
            </a:r>
            <a:r>
              <a:rPr lang="sk-SK" dirty="0"/>
              <a:t>, </a:t>
            </a:r>
            <a:r>
              <a:rPr lang="sk-SK" dirty="0" err="1"/>
              <a:t>local</a:t>
            </a:r>
            <a:r>
              <a:rPr lang="sk-SK" dirty="0"/>
              <a:t> </a:t>
            </a:r>
            <a:r>
              <a:rPr lang="sk-SK" dirty="0" err="1"/>
              <a:t>action</a:t>
            </a:r>
            <a:r>
              <a:rPr lang="sk-SK" dirty="0"/>
              <a:t> </a:t>
            </a:r>
            <a:r>
              <a:rPr lang="sk-SK" dirty="0" err="1"/>
              <a:t>groups</a:t>
            </a:r>
            <a:endParaRPr lang="en-US" dirty="0"/>
          </a:p>
        </p:txBody>
      </p:sp>
      <p:cxnSp>
        <p:nvCxnSpPr>
          <p:cNvPr id="5" name="Rovná spojnica 4">
            <a:extLst>
              <a:ext uri="{FF2B5EF4-FFF2-40B4-BE49-F238E27FC236}">
                <a16:creationId xmlns:a16="http://schemas.microsoft.com/office/drawing/2014/main" id="{BE9C302C-2221-4243-B87B-B30B56E1AFB8}"/>
              </a:ext>
            </a:extLst>
          </p:cNvPr>
          <p:cNvCxnSpPr>
            <a:cxnSpLocks/>
            <a:endCxn id="15" idx="0"/>
          </p:cNvCxnSpPr>
          <p:nvPr/>
        </p:nvCxnSpPr>
        <p:spPr>
          <a:xfrm flipH="1">
            <a:off x="4478255" y="2473152"/>
            <a:ext cx="2912105" cy="0"/>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9" name="Bublina myšlienky: obláčik 28">
            <a:extLst>
              <a:ext uri="{FF2B5EF4-FFF2-40B4-BE49-F238E27FC236}">
                <a16:creationId xmlns:a16="http://schemas.microsoft.com/office/drawing/2014/main" id="{801E3D76-8FB2-4994-8746-1A837C0D205C}"/>
              </a:ext>
            </a:extLst>
          </p:cNvPr>
          <p:cNvSpPr/>
          <p:nvPr/>
        </p:nvSpPr>
        <p:spPr>
          <a:xfrm>
            <a:off x="9959774" y="2109918"/>
            <a:ext cx="2071883" cy="1556846"/>
          </a:xfrm>
          <a:prstGeom prst="cloudCallout">
            <a:avLst>
              <a:gd name="adj1" fmla="val -70589"/>
              <a:gd name="adj2" fmla="val 7082"/>
            </a:avLst>
          </a:prstGeom>
          <a:solidFill>
            <a:schemeClr val="accent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good</a:t>
            </a:r>
            <a:r>
              <a:rPr lang="sk-SK" dirty="0"/>
              <a:t> </a:t>
            </a:r>
            <a:r>
              <a:rPr lang="sk-SK" dirty="0" err="1"/>
              <a:t>relations</a:t>
            </a:r>
            <a:r>
              <a:rPr lang="sk-SK" dirty="0"/>
              <a:t> </a:t>
            </a:r>
            <a:r>
              <a:rPr lang="sk-SK" dirty="0" err="1"/>
              <a:t>with</a:t>
            </a:r>
            <a:r>
              <a:rPr lang="sk-SK" dirty="0"/>
              <a:t> </a:t>
            </a:r>
            <a:r>
              <a:rPr lang="sk-SK" dirty="0" err="1"/>
              <a:t>municipality</a:t>
            </a:r>
            <a:endParaRPr lang="en-US" dirty="0"/>
          </a:p>
        </p:txBody>
      </p:sp>
      <p:sp>
        <p:nvSpPr>
          <p:cNvPr id="28" name="BlokTextu 27">
            <a:extLst>
              <a:ext uri="{FF2B5EF4-FFF2-40B4-BE49-F238E27FC236}">
                <a16:creationId xmlns:a16="http://schemas.microsoft.com/office/drawing/2014/main" id="{E767CE84-E6F2-4CA2-8CB1-E06EFEFE9A4C}"/>
              </a:ext>
            </a:extLst>
          </p:cNvPr>
          <p:cNvSpPr txBox="1"/>
          <p:nvPr/>
        </p:nvSpPr>
        <p:spPr>
          <a:xfrm>
            <a:off x="4827888" y="2617879"/>
            <a:ext cx="1811201" cy="369332"/>
          </a:xfrm>
          <a:prstGeom prst="rect">
            <a:avLst/>
          </a:prstGeom>
          <a:solidFill>
            <a:srgbClr val="00CC00"/>
          </a:solidFill>
          <a:ln>
            <a:noFill/>
          </a:ln>
        </p:spPr>
        <p:txBody>
          <a:bodyPr wrap="none" rtlCol="0">
            <a:spAutoFit/>
          </a:bodyPr>
          <a:lstStyle/>
          <a:p>
            <a:r>
              <a:rPr lang="sk-SK" dirty="0" err="1">
                <a:solidFill>
                  <a:schemeClr val="bg1"/>
                </a:solidFill>
              </a:rPr>
              <a:t>rising</a:t>
            </a:r>
            <a:r>
              <a:rPr lang="sk-SK" dirty="0">
                <a:solidFill>
                  <a:schemeClr val="bg1"/>
                </a:solidFill>
              </a:rPr>
              <a:t> </a:t>
            </a:r>
            <a:r>
              <a:rPr lang="sk-SK" dirty="0" err="1">
                <a:solidFill>
                  <a:schemeClr val="bg1"/>
                </a:solidFill>
              </a:rPr>
              <a:t>population</a:t>
            </a:r>
            <a:endParaRPr lang="en-US" dirty="0">
              <a:solidFill>
                <a:schemeClr val="bg1"/>
              </a:solidFill>
            </a:endParaRPr>
          </a:p>
        </p:txBody>
      </p:sp>
      <p:sp>
        <p:nvSpPr>
          <p:cNvPr id="30" name="BlokTextu 29">
            <a:extLst>
              <a:ext uri="{FF2B5EF4-FFF2-40B4-BE49-F238E27FC236}">
                <a16:creationId xmlns:a16="http://schemas.microsoft.com/office/drawing/2014/main" id="{CCF5623B-723B-4D88-9253-E463F1AE9B31}"/>
              </a:ext>
            </a:extLst>
          </p:cNvPr>
          <p:cNvSpPr txBox="1"/>
          <p:nvPr/>
        </p:nvSpPr>
        <p:spPr>
          <a:xfrm>
            <a:off x="6249755" y="4261861"/>
            <a:ext cx="1169179" cy="369332"/>
          </a:xfrm>
          <a:prstGeom prst="rect">
            <a:avLst/>
          </a:prstGeom>
          <a:solidFill>
            <a:srgbClr val="00CC00"/>
          </a:solidFill>
          <a:ln>
            <a:noFill/>
          </a:ln>
        </p:spPr>
        <p:txBody>
          <a:bodyPr wrap="square" rtlCol="0">
            <a:spAutoFit/>
          </a:bodyPr>
          <a:lstStyle/>
          <a:p>
            <a:pPr algn="just"/>
            <a:r>
              <a:rPr lang="sk-SK" dirty="0" err="1">
                <a:solidFill>
                  <a:schemeClr val="bg1"/>
                </a:solidFill>
              </a:rPr>
              <a:t>local</a:t>
            </a:r>
            <a:r>
              <a:rPr lang="sk-SK" dirty="0">
                <a:solidFill>
                  <a:schemeClr val="bg1"/>
                </a:solidFill>
              </a:rPr>
              <a:t> </a:t>
            </a:r>
            <a:r>
              <a:rPr lang="sk-SK" dirty="0" err="1">
                <a:solidFill>
                  <a:schemeClr val="bg1"/>
                </a:solidFill>
              </a:rPr>
              <a:t>taxes</a:t>
            </a:r>
            <a:endParaRPr lang="en-US" dirty="0">
              <a:solidFill>
                <a:schemeClr val="bg1"/>
              </a:solidFill>
            </a:endParaRPr>
          </a:p>
        </p:txBody>
      </p:sp>
      <p:sp>
        <p:nvSpPr>
          <p:cNvPr id="31" name="BlokTextu 30">
            <a:extLst>
              <a:ext uri="{FF2B5EF4-FFF2-40B4-BE49-F238E27FC236}">
                <a16:creationId xmlns:a16="http://schemas.microsoft.com/office/drawing/2014/main" id="{F4DAA7B0-6F61-4178-9C6F-736B0A7E9379}"/>
              </a:ext>
            </a:extLst>
          </p:cNvPr>
          <p:cNvSpPr txBox="1"/>
          <p:nvPr/>
        </p:nvSpPr>
        <p:spPr>
          <a:xfrm>
            <a:off x="6909424" y="4725699"/>
            <a:ext cx="1630788" cy="923330"/>
          </a:xfrm>
          <a:prstGeom prst="rect">
            <a:avLst/>
          </a:prstGeom>
          <a:solidFill>
            <a:srgbClr val="00CC00"/>
          </a:solidFill>
          <a:ln>
            <a:noFill/>
          </a:ln>
        </p:spPr>
        <p:txBody>
          <a:bodyPr wrap="square" rtlCol="0">
            <a:spAutoFit/>
          </a:bodyPr>
          <a:lstStyle/>
          <a:p>
            <a:pPr algn="ctr"/>
            <a:r>
              <a:rPr lang="sk-SK" dirty="0" err="1">
                <a:solidFill>
                  <a:schemeClr val="bg1"/>
                </a:solidFill>
              </a:rPr>
              <a:t>temporary</a:t>
            </a:r>
            <a:r>
              <a:rPr lang="sk-SK" dirty="0">
                <a:solidFill>
                  <a:schemeClr val="bg1"/>
                </a:solidFill>
              </a:rPr>
              <a:t> </a:t>
            </a:r>
            <a:r>
              <a:rPr lang="sk-SK" dirty="0" err="1">
                <a:solidFill>
                  <a:schemeClr val="bg1"/>
                </a:solidFill>
              </a:rPr>
              <a:t>emplyment</a:t>
            </a:r>
            <a:r>
              <a:rPr lang="sk-SK" dirty="0">
                <a:solidFill>
                  <a:schemeClr val="bg1"/>
                </a:solidFill>
              </a:rPr>
              <a:t> in </a:t>
            </a:r>
            <a:r>
              <a:rPr lang="sk-SK" dirty="0" err="1">
                <a:solidFill>
                  <a:schemeClr val="bg1"/>
                </a:solidFill>
              </a:rPr>
              <a:t>agriculture</a:t>
            </a:r>
            <a:endParaRPr lang="en-US" dirty="0">
              <a:solidFill>
                <a:schemeClr val="bg1"/>
              </a:solidFill>
            </a:endParaRPr>
          </a:p>
        </p:txBody>
      </p:sp>
      <p:sp>
        <p:nvSpPr>
          <p:cNvPr id="33" name="BlokTextu 32">
            <a:extLst>
              <a:ext uri="{FF2B5EF4-FFF2-40B4-BE49-F238E27FC236}">
                <a16:creationId xmlns:a16="http://schemas.microsoft.com/office/drawing/2014/main" id="{563F8E50-B770-46EE-AAEF-DA6D8773B52A}"/>
              </a:ext>
            </a:extLst>
          </p:cNvPr>
          <p:cNvSpPr txBox="1"/>
          <p:nvPr/>
        </p:nvSpPr>
        <p:spPr>
          <a:xfrm>
            <a:off x="5845765" y="3537990"/>
            <a:ext cx="886839" cy="646331"/>
          </a:xfrm>
          <a:prstGeom prst="rect">
            <a:avLst/>
          </a:prstGeom>
          <a:solidFill>
            <a:srgbClr val="00CC00"/>
          </a:solidFill>
          <a:ln>
            <a:noFill/>
          </a:ln>
        </p:spPr>
        <p:txBody>
          <a:bodyPr wrap="square" rtlCol="0">
            <a:spAutoFit/>
          </a:bodyPr>
          <a:lstStyle/>
          <a:p>
            <a:pPr algn="just"/>
            <a:r>
              <a:rPr lang="sk-SK" dirty="0">
                <a:solidFill>
                  <a:schemeClr val="bg1"/>
                </a:solidFill>
              </a:rPr>
              <a:t>fair </a:t>
            </a:r>
            <a:r>
              <a:rPr lang="sk-SK" dirty="0" err="1">
                <a:solidFill>
                  <a:schemeClr val="bg1"/>
                </a:solidFill>
              </a:rPr>
              <a:t>market</a:t>
            </a:r>
            <a:endParaRPr lang="en-US" dirty="0">
              <a:solidFill>
                <a:schemeClr val="bg1"/>
              </a:solidFill>
            </a:endParaRPr>
          </a:p>
        </p:txBody>
      </p:sp>
      <p:sp>
        <p:nvSpPr>
          <p:cNvPr id="34" name="Bublina myšlienky: obláčik 33">
            <a:extLst>
              <a:ext uri="{FF2B5EF4-FFF2-40B4-BE49-F238E27FC236}">
                <a16:creationId xmlns:a16="http://schemas.microsoft.com/office/drawing/2014/main" id="{46EBEECB-5E1A-490A-B2B8-0E43BE28DBC0}"/>
              </a:ext>
            </a:extLst>
          </p:cNvPr>
          <p:cNvSpPr/>
          <p:nvPr/>
        </p:nvSpPr>
        <p:spPr>
          <a:xfrm>
            <a:off x="9872499" y="3750178"/>
            <a:ext cx="1785398" cy="1121270"/>
          </a:xfrm>
          <a:prstGeom prst="cloudCallout">
            <a:avLst>
              <a:gd name="adj1" fmla="val -79501"/>
              <a:gd name="adj2" fmla="val -51087"/>
            </a:avLst>
          </a:prstGeom>
          <a:solidFill>
            <a:schemeClr val="accent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rural</a:t>
            </a:r>
            <a:r>
              <a:rPr lang="sk-SK" dirty="0"/>
              <a:t> </a:t>
            </a:r>
            <a:r>
              <a:rPr lang="sk-SK" dirty="0" err="1"/>
              <a:t>tourism</a:t>
            </a:r>
            <a:r>
              <a:rPr lang="sk-SK" dirty="0"/>
              <a:t> </a:t>
            </a:r>
            <a:r>
              <a:rPr lang="sk-SK" dirty="0" err="1"/>
              <a:t>support</a:t>
            </a:r>
            <a:endParaRPr lang="sk-SK" dirty="0"/>
          </a:p>
        </p:txBody>
      </p:sp>
      <p:sp>
        <p:nvSpPr>
          <p:cNvPr id="35" name="Bublina myšlienky: obláčik 34">
            <a:extLst>
              <a:ext uri="{FF2B5EF4-FFF2-40B4-BE49-F238E27FC236}">
                <a16:creationId xmlns:a16="http://schemas.microsoft.com/office/drawing/2014/main" id="{81D50B95-05BB-45BF-B6C8-B1874843F6AB}"/>
              </a:ext>
            </a:extLst>
          </p:cNvPr>
          <p:cNvSpPr/>
          <p:nvPr/>
        </p:nvSpPr>
        <p:spPr>
          <a:xfrm>
            <a:off x="8878991" y="4882480"/>
            <a:ext cx="1630788" cy="1086345"/>
          </a:xfrm>
          <a:prstGeom prst="cloudCallout">
            <a:avLst>
              <a:gd name="adj1" fmla="val -39612"/>
              <a:gd name="adj2" fmla="val -111465"/>
            </a:avLst>
          </a:prstGeom>
          <a:solidFill>
            <a:schemeClr val="accent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youth</a:t>
            </a:r>
            <a:r>
              <a:rPr lang="sk-SK" dirty="0"/>
              <a:t> </a:t>
            </a:r>
            <a:r>
              <a:rPr lang="sk-SK" dirty="0" err="1"/>
              <a:t>support</a:t>
            </a:r>
            <a:endParaRPr lang="sk-SK" dirty="0"/>
          </a:p>
        </p:txBody>
      </p:sp>
      <p:sp>
        <p:nvSpPr>
          <p:cNvPr id="36" name="BlokTextu 35">
            <a:extLst>
              <a:ext uri="{FF2B5EF4-FFF2-40B4-BE49-F238E27FC236}">
                <a16:creationId xmlns:a16="http://schemas.microsoft.com/office/drawing/2014/main" id="{D290D2E0-616A-4417-97C0-21A83414DFDE}"/>
              </a:ext>
            </a:extLst>
          </p:cNvPr>
          <p:cNvSpPr txBox="1"/>
          <p:nvPr/>
        </p:nvSpPr>
        <p:spPr>
          <a:xfrm>
            <a:off x="4367133" y="1957811"/>
            <a:ext cx="2628155" cy="369332"/>
          </a:xfrm>
          <a:prstGeom prst="rect">
            <a:avLst/>
          </a:prstGeom>
          <a:solidFill>
            <a:srgbClr val="00CC00"/>
          </a:solidFill>
          <a:ln>
            <a:noFill/>
          </a:ln>
        </p:spPr>
        <p:txBody>
          <a:bodyPr wrap="none" rtlCol="0">
            <a:spAutoFit/>
          </a:bodyPr>
          <a:lstStyle/>
          <a:p>
            <a:r>
              <a:rPr lang="sk-SK" dirty="0" err="1">
                <a:solidFill>
                  <a:schemeClr val="bg1"/>
                </a:solidFill>
              </a:rPr>
              <a:t>improving</a:t>
            </a:r>
            <a:r>
              <a:rPr lang="sk-SK" dirty="0">
                <a:solidFill>
                  <a:schemeClr val="bg1"/>
                </a:solidFill>
              </a:rPr>
              <a:t> </a:t>
            </a:r>
            <a:r>
              <a:rPr lang="sk-SK" dirty="0" err="1">
                <a:solidFill>
                  <a:schemeClr val="bg1"/>
                </a:solidFill>
              </a:rPr>
              <a:t>communication</a:t>
            </a:r>
            <a:endParaRPr lang="en-US" dirty="0">
              <a:solidFill>
                <a:schemeClr val="bg1"/>
              </a:solidFill>
            </a:endParaRPr>
          </a:p>
        </p:txBody>
      </p:sp>
      <p:sp>
        <p:nvSpPr>
          <p:cNvPr id="37" name="BlokTextu 36">
            <a:extLst>
              <a:ext uri="{FF2B5EF4-FFF2-40B4-BE49-F238E27FC236}">
                <a16:creationId xmlns:a16="http://schemas.microsoft.com/office/drawing/2014/main" id="{09CD2D25-FDC3-4DD3-A242-763B7655EAFE}"/>
              </a:ext>
            </a:extLst>
          </p:cNvPr>
          <p:cNvSpPr txBox="1"/>
          <p:nvPr/>
        </p:nvSpPr>
        <p:spPr>
          <a:xfrm>
            <a:off x="4932223" y="3084759"/>
            <a:ext cx="1725552" cy="369332"/>
          </a:xfrm>
          <a:prstGeom prst="rect">
            <a:avLst/>
          </a:prstGeom>
          <a:solidFill>
            <a:srgbClr val="00CC00"/>
          </a:solidFill>
          <a:ln>
            <a:noFill/>
          </a:ln>
        </p:spPr>
        <p:txBody>
          <a:bodyPr wrap="square" rtlCol="0">
            <a:spAutoFit/>
          </a:bodyPr>
          <a:lstStyle/>
          <a:p>
            <a:pPr algn="just"/>
            <a:r>
              <a:rPr lang="sk-SK" dirty="0" err="1">
                <a:solidFill>
                  <a:schemeClr val="bg1"/>
                </a:solidFill>
              </a:rPr>
              <a:t>public</a:t>
            </a:r>
            <a:r>
              <a:rPr lang="sk-SK" dirty="0">
                <a:solidFill>
                  <a:schemeClr val="bg1"/>
                </a:solidFill>
              </a:rPr>
              <a:t> transport</a:t>
            </a:r>
            <a:endParaRPr lang="en-US" dirty="0">
              <a:solidFill>
                <a:schemeClr val="bg1"/>
              </a:solidFill>
            </a:endParaRPr>
          </a:p>
        </p:txBody>
      </p:sp>
    </p:spTree>
    <p:extLst>
      <p:ext uri="{BB962C8B-B14F-4D97-AF65-F5344CB8AC3E}">
        <p14:creationId xmlns:p14="http://schemas.microsoft.com/office/powerpoint/2010/main" val="3751857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838200" y="13188"/>
            <a:ext cx="10515600" cy="901668"/>
          </a:xfrm>
        </p:spPr>
        <p:txBody>
          <a:bodyPr/>
          <a:lstStyle/>
          <a:p>
            <a:r>
              <a:rPr lang="en-US" dirty="0"/>
              <a:t>G. SHARE YOUR OPINION ON</a:t>
            </a:r>
            <a:endParaRPr lang="sk-SK" dirty="0"/>
          </a:p>
        </p:txBody>
      </p:sp>
      <p:grpSp>
        <p:nvGrpSpPr>
          <p:cNvPr id="8" name="Skupina 7">
            <a:extLst>
              <a:ext uri="{FF2B5EF4-FFF2-40B4-BE49-F238E27FC236}">
                <a16:creationId xmlns:a16="http://schemas.microsoft.com/office/drawing/2014/main" id="{7E68CF2C-DDB5-4085-9587-FC2BBA95CD18}"/>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60D1ED7F-0C06-4AAC-AA2B-F4F7917E567C}"/>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8C995A36-3396-441A-92C4-FA034B28A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C5E4376B-52BF-45A8-9D66-FCDA00CA54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7" name="Rovná spojnica 6">
            <a:extLst>
              <a:ext uri="{FF2B5EF4-FFF2-40B4-BE49-F238E27FC236}">
                <a16:creationId xmlns:a16="http://schemas.microsoft.com/office/drawing/2014/main" id="{9EE84987-51AA-4DC9-AA12-0FB4E7C70BE1}"/>
              </a:ext>
            </a:extLst>
          </p:cNvPr>
          <p:cNvCxnSpPr>
            <a:cxnSpLocks/>
          </p:cNvCxnSpPr>
          <p:nvPr/>
        </p:nvCxnSpPr>
        <p:spPr>
          <a:xfrm>
            <a:off x="973017" y="807926"/>
            <a:ext cx="10380783" cy="103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Obdĺžnik 3">
            <a:extLst>
              <a:ext uri="{FF2B5EF4-FFF2-40B4-BE49-F238E27FC236}">
                <a16:creationId xmlns:a16="http://schemas.microsoft.com/office/drawing/2014/main" id="{7561BE4F-8AE8-44C9-BCD8-8A732A328681}"/>
              </a:ext>
            </a:extLst>
          </p:cNvPr>
          <p:cNvSpPr/>
          <p:nvPr/>
        </p:nvSpPr>
        <p:spPr>
          <a:xfrm>
            <a:off x="906935" y="912048"/>
            <a:ext cx="10865965" cy="369332"/>
          </a:xfrm>
          <a:prstGeom prst="rect">
            <a:avLst/>
          </a:prstGeom>
        </p:spPr>
        <p:txBody>
          <a:bodyPr wrap="square">
            <a:spAutoFit/>
          </a:bodyPr>
          <a:lstStyle/>
          <a:p>
            <a:r>
              <a:rPr lang="en-GB" dirty="0"/>
              <a:t>5. Do you know any inspiring rural youth initiatives? If yes, can you shortly describe it?</a:t>
            </a:r>
            <a:r>
              <a:rPr lang="sk-SK" dirty="0"/>
              <a:t> (18 </a:t>
            </a:r>
            <a:r>
              <a:rPr lang="sk-SK" dirty="0" err="1"/>
              <a:t>different</a:t>
            </a:r>
            <a:r>
              <a:rPr lang="sk-SK" dirty="0"/>
              <a:t> </a:t>
            </a:r>
            <a:r>
              <a:rPr lang="sk-SK" dirty="0" err="1"/>
              <a:t>answers</a:t>
            </a:r>
            <a:r>
              <a:rPr lang="sk-SK" dirty="0"/>
              <a:t>)</a:t>
            </a:r>
            <a:endParaRPr lang="en-US" dirty="0"/>
          </a:p>
        </p:txBody>
      </p:sp>
      <p:sp>
        <p:nvSpPr>
          <p:cNvPr id="5" name="BlokTextu 4">
            <a:extLst>
              <a:ext uri="{FF2B5EF4-FFF2-40B4-BE49-F238E27FC236}">
                <a16:creationId xmlns:a16="http://schemas.microsoft.com/office/drawing/2014/main" id="{9B70EFA8-474E-43D5-A1F8-B18CEB65F95B}"/>
              </a:ext>
            </a:extLst>
          </p:cNvPr>
          <p:cNvSpPr txBox="1"/>
          <p:nvPr/>
        </p:nvSpPr>
        <p:spPr>
          <a:xfrm>
            <a:off x="906935" y="1709594"/>
            <a:ext cx="4869611" cy="3308598"/>
          </a:xfrm>
          <a:prstGeom prst="rect">
            <a:avLst/>
          </a:prstGeom>
          <a:noFill/>
        </p:spPr>
        <p:txBody>
          <a:bodyPr wrap="square" rtlCol="0">
            <a:spAutoFit/>
          </a:bodyPr>
          <a:lstStyle/>
          <a:p>
            <a:pPr marL="228600" indent="-228600" algn="just">
              <a:buFont typeface="+mj-lt"/>
              <a:buAutoNum type="arabicPeriod"/>
            </a:pPr>
            <a:r>
              <a:rPr lang="en-GB" sz="950" dirty="0"/>
              <a:t>No, none that </a:t>
            </a:r>
            <a:r>
              <a:rPr lang="sk-SK" sz="950" dirty="0"/>
              <a:t>I</a:t>
            </a:r>
            <a:r>
              <a:rPr lang="en-GB" sz="950" dirty="0"/>
              <a:t> can think of, not in your community</a:t>
            </a:r>
          </a:p>
          <a:p>
            <a:pPr marL="228600" indent="-228600" algn="just">
              <a:buFont typeface="+mj-lt"/>
              <a:buAutoNum type="arabicPeriod"/>
            </a:pPr>
            <a:r>
              <a:rPr lang="en-GB" sz="950" dirty="0"/>
              <a:t>Rural Youth Block (https://twitter.com/bloque_joven?lang=es) / ESN Oviedo (https://www.esnoviedo.org/news/welcome-erasmus)</a:t>
            </a:r>
          </a:p>
          <a:p>
            <a:pPr marL="228600" indent="-228600" algn="just">
              <a:buFont typeface="+mj-lt"/>
              <a:buAutoNum type="arabicPeriod"/>
            </a:pPr>
            <a:r>
              <a:rPr lang="en-GB" sz="950" dirty="0"/>
              <a:t>Common rooms or houses where different activities are offered and people can meet.</a:t>
            </a:r>
          </a:p>
          <a:p>
            <a:pPr marL="228600" indent="-228600" algn="just">
              <a:buFont typeface="+mj-lt"/>
              <a:buAutoNum type="arabicPeriod"/>
            </a:pPr>
            <a:r>
              <a:rPr lang="en-GB" sz="950" dirty="0"/>
              <a:t>Rural Parliament, School of Permaculture, </a:t>
            </a:r>
            <a:r>
              <a:rPr lang="en-GB" sz="950" dirty="0" err="1"/>
              <a:t>Živica</a:t>
            </a:r>
            <a:endParaRPr lang="en-GB" sz="950" dirty="0"/>
          </a:p>
          <a:p>
            <a:pPr marL="228600" indent="-228600" algn="just">
              <a:buFont typeface="+mj-lt"/>
              <a:buAutoNum type="arabicPeriod"/>
            </a:pPr>
            <a:r>
              <a:rPr lang="en-GB" sz="950" dirty="0"/>
              <a:t>Producing honey from regions covering all the northern valleys. And he is advocating to create a brand and commercialize the product.</a:t>
            </a:r>
          </a:p>
          <a:p>
            <a:pPr marL="228600" indent="-228600" algn="just">
              <a:buFont typeface="+mj-lt"/>
              <a:buAutoNum type="arabicPeriod"/>
            </a:pPr>
            <a:r>
              <a:rPr lang="en-GB" sz="950" dirty="0"/>
              <a:t>I am not sure if it is a youth initiative and I cannot recall the name. However, I know that each year, in Finland, there is a community of artists meeting in a well organised venue for developing projects related to painting, singing, IT tools, theatre, etc.</a:t>
            </a:r>
          </a:p>
          <a:p>
            <a:pPr marL="228600" indent="-228600" algn="just">
              <a:buFont typeface="+mj-lt"/>
              <a:buAutoNum type="arabicPeriod"/>
            </a:pPr>
            <a:r>
              <a:rPr lang="en-GB" sz="950" dirty="0"/>
              <a:t>Granting university students and making it publicly; forming Facebook groups about it </a:t>
            </a:r>
          </a:p>
          <a:p>
            <a:pPr marL="228600" indent="-228600" algn="just">
              <a:buFont typeface="+mj-lt"/>
              <a:buAutoNum type="arabicPeriod"/>
            </a:pPr>
            <a:r>
              <a:rPr lang="en-GB" sz="950" dirty="0"/>
              <a:t>Yes. There was a bar opened recently and the owners are young people. This is in the closest city, but nevertheless there was no such place before, nowhere close to us at least and not only it offers drinks and a col space to socialize in the evenings, but also invites speakers, organises table game evenings and live music evenings, exhibitions etc. A very, very needed place.</a:t>
            </a:r>
          </a:p>
          <a:p>
            <a:pPr marL="228600" indent="-228600" algn="just">
              <a:buFont typeface="+mj-lt"/>
              <a:buAutoNum type="arabicPeriod"/>
            </a:pPr>
            <a:r>
              <a:rPr lang="en-GB" sz="950" dirty="0"/>
              <a:t>In mine local community we have Non-formal group of youth called "Association of youth </a:t>
            </a:r>
            <a:r>
              <a:rPr lang="en-GB" sz="950" dirty="0" err="1"/>
              <a:t>Tupković</a:t>
            </a:r>
            <a:r>
              <a:rPr lang="en-GB" sz="950" dirty="0"/>
              <a:t>" where we develop social and economic status of local community. For example we take care about nature of community, organize educations and hangings and also we organize humanitarian helps. Also, there is some others NGO organizations like: Foundation of Tuzla community, Red cross, association "Youth", squad of scouts "</a:t>
            </a:r>
            <a:r>
              <a:rPr lang="en-GB" sz="950" dirty="0" err="1"/>
              <a:t>Krin</a:t>
            </a:r>
            <a:r>
              <a:rPr lang="en-GB" sz="950" dirty="0"/>
              <a:t> Tuzla", etc..</a:t>
            </a:r>
          </a:p>
        </p:txBody>
      </p:sp>
      <p:sp>
        <p:nvSpPr>
          <p:cNvPr id="12" name="Obdĺžnik 11">
            <a:extLst>
              <a:ext uri="{FF2B5EF4-FFF2-40B4-BE49-F238E27FC236}">
                <a16:creationId xmlns:a16="http://schemas.microsoft.com/office/drawing/2014/main" id="{E39A4EA4-DD8E-49C7-8934-A24277E22179}"/>
              </a:ext>
            </a:extLst>
          </p:cNvPr>
          <p:cNvSpPr/>
          <p:nvPr/>
        </p:nvSpPr>
        <p:spPr>
          <a:xfrm>
            <a:off x="6096000" y="1714737"/>
            <a:ext cx="5155223" cy="2285241"/>
          </a:xfrm>
          <a:prstGeom prst="rect">
            <a:avLst/>
          </a:prstGeom>
        </p:spPr>
        <p:txBody>
          <a:bodyPr wrap="square">
            <a:spAutoFit/>
          </a:bodyPr>
          <a:lstStyle/>
          <a:p>
            <a:pPr marL="228600" indent="-228600" algn="just">
              <a:buFont typeface="+mj-lt"/>
              <a:buAutoNum type="arabicPeriod" startAt="10"/>
            </a:pPr>
            <a:r>
              <a:rPr lang="en-GB" sz="950" dirty="0"/>
              <a:t> In my city it is planned to adopt a strategy for the development of young people in the coming period</a:t>
            </a:r>
          </a:p>
          <a:p>
            <a:pPr marL="228600" indent="-228600" algn="just">
              <a:buFont typeface="+mj-lt"/>
              <a:buAutoNum type="arabicPeriod" startAt="10"/>
            </a:pPr>
            <a:r>
              <a:rPr lang="en-GB" sz="950" dirty="0"/>
              <a:t>Yes, it is Dolina village initiative. Young people from this village have started it. They have an old building, so they made project, applied at IOM and got money for renovate it. Now it is youth community centre.</a:t>
            </a:r>
          </a:p>
          <a:p>
            <a:pPr marL="228600" indent="-228600" algn="just">
              <a:buFont typeface="+mj-lt"/>
              <a:buAutoNum type="arabicPeriod" startAt="10"/>
            </a:pPr>
            <a:r>
              <a:rPr lang="en-GB" sz="950" dirty="0"/>
              <a:t>Yes, I do. I created a Youth Association in order to teach young people what was our cultural heritage. </a:t>
            </a:r>
          </a:p>
          <a:p>
            <a:pPr marL="228600" indent="-228600" algn="just">
              <a:buFont typeface="+mj-lt"/>
              <a:buAutoNum type="arabicPeriod" startAt="10"/>
            </a:pPr>
            <a:r>
              <a:rPr lang="en-GB" sz="950" dirty="0"/>
              <a:t>tarlamvar.com</a:t>
            </a:r>
          </a:p>
          <a:p>
            <a:pPr marL="228600" indent="-228600" algn="just">
              <a:buFont typeface="+mj-lt"/>
              <a:buAutoNum type="arabicPeriod" startAt="10"/>
            </a:pPr>
            <a:r>
              <a:rPr lang="en-GB" sz="950" dirty="0"/>
              <a:t>Almost none, very little effort to make something happen in rural communities </a:t>
            </a:r>
          </a:p>
          <a:p>
            <a:pPr marL="228600" indent="-228600" algn="just">
              <a:buFont typeface="+mj-lt"/>
              <a:buAutoNum type="arabicPeriod" startAt="10"/>
            </a:pPr>
            <a:r>
              <a:rPr lang="en-GB" sz="950" dirty="0" err="1"/>
              <a:t>Volim</a:t>
            </a:r>
            <a:r>
              <a:rPr lang="en-GB" sz="950" dirty="0"/>
              <a:t> </a:t>
            </a:r>
            <a:r>
              <a:rPr lang="en-GB" sz="950" dirty="0" err="1"/>
              <a:t>Beli</a:t>
            </a:r>
            <a:r>
              <a:rPr lang="en-GB" sz="950" dirty="0"/>
              <a:t> is an NGO that focuses on young and organises activities for children and young families during the whole year</a:t>
            </a:r>
          </a:p>
          <a:p>
            <a:pPr marL="228600" indent="-228600" algn="just">
              <a:buFont typeface="+mj-lt"/>
              <a:buAutoNum type="arabicPeriod" startAt="10"/>
            </a:pPr>
            <a:r>
              <a:rPr lang="en-GB" sz="950" dirty="0"/>
              <a:t>The mosaic of opportunities. Companies, associations and youth organize together the choices of future experiences... And this flexible ecosystem allows options to youth in their pathways.. </a:t>
            </a:r>
          </a:p>
          <a:p>
            <a:pPr marL="228600" indent="-228600" algn="just">
              <a:buFont typeface="+mj-lt"/>
              <a:buAutoNum type="arabicPeriod" startAt="10"/>
            </a:pPr>
            <a:r>
              <a:rPr lang="en-GB" sz="950" dirty="0" err="1"/>
              <a:t>Macra</a:t>
            </a:r>
            <a:r>
              <a:rPr lang="en-GB" sz="950" dirty="0"/>
              <a:t> </a:t>
            </a:r>
            <a:r>
              <a:rPr lang="en-GB" sz="950" dirty="0" err="1"/>
              <a:t>na</a:t>
            </a:r>
            <a:r>
              <a:rPr lang="en-GB" sz="950" dirty="0"/>
              <a:t> </a:t>
            </a:r>
            <a:r>
              <a:rPr lang="en-GB" sz="950" dirty="0" err="1"/>
              <a:t>feirme</a:t>
            </a:r>
            <a:r>
              <a:rPr lang="en-GB" sz="950" dirty="0"/>
              <a:t>. Rural youth club to promote social </a:t>
            </a:r>
            <a:r>
              <a:rPr lang="sk-SK" sz="950" dirty="0" err="1"/>
              <a:t>events</a:t>
            </a:r>
            <a:endParaRPr lang="en-GB" sz="950" dirty="0"/>
          </a:p>
          <a:p>
            <a:pPr marL="228600" indent="-228600" algn="just">
              <a:buFont typeface="+mj-lt"/>
              <a:buAutoNum type="arabicPeriod" startAt="10"/>
            </a:pPr>
            <a:r>
              <a:rPr lang="en-GB" sz="950" dirty="0" err="1"/>
              <a:t>Lišov</a:t>
            </a:r>
            <a:r>
              <a:rPr lang="en-GB" sz="950" dirty="0"/>
              <a:t> Museum</a:t>
            </a:r>
          </a:p>
        </p:txBody>
      </p:sp>
    </p:spTree>
    <p:extLst>
      <p:ext uri="{BB962C8B-B14F-4D97-AF65-F5344CB8AC3E}">
        <p14:creationId xmlns:p14="http://schemas.microsoft.com/office/powerpoint/2010/main" val="2389366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B6AD9-B80C-4003-A703-18CC549D48DB}"/>
              </a:ext>
            </a:extLst>
          </p:cNvPr>
          <p:cNvSpPr>
            <a:spLocks noGrp="1"/>
          </p:cNvSpPr>
          <p:nvPr>
            <p:ph type="title"/>
          </p:nvPr>
        </p:nvSpPr>
        <p:spPr>
          <a:xfrm>
            <a:off x="838200" y="83526"/>
            <a:ext cx="10515600" cy="777816"/>
          </a:xfrm>
        </p:spPr>
        <p:txBody>
          <a:bodyPr/>
          <a:lstStyle/>
          <a:p>
            <a:r>
              <a:rPr lang="en-US" dirty="0"/>
              <a:t>G. SHARE YOUR OPINION ON</a:t>
            </a:r>
            <a:endParaRPr lang="sk-SK" dirty="0"/>
          </a:p>
        </p:txBody>
      </p:sp>
      <p:grpSp>
        <p:nvGrpSpPr>
          <p:cNvPr id="8" name="Skupina 7">
            <a:extLst>
              <a:ext uri="{FF2B5EF4-FFF2-40B4-BE49-F238E27FC236}">
                <a16:creationId xmlns:a16="http://schemas.microsoft.com/office/drawing/2014/main" id="{7E68CF2C-DDB5-4085-9587-FC2BBA95CD18}"/>
              </a:ext>
            </a:extLst>
          </p:cNvPr>
          <p:cNvGrpSpPr/>
          <p:nvPr/>
        </p:nvGrpSpPr>
        <p:grpSpPr>
          <a:xfrm>
            <a:off x="-1" y="5901415"/>
            <a:ext cx="12176217" cy="873060"/>
            <a:chOff x="-1" y="5901415"/>
            <a:chExt cx="12176217" cy="873060"/>
          </a:xfrm>
        </p:grpSpPr>
        <p:sp>
          <p:nvSpPr>
            <p:cNvPr id="9" name="Obdĺžnik 8">
              <a:extLst>
                <a:ext uri="{FF2B5EF4-FFF2-40B4-BE49-F238E27FC236}">
                  <a16:creationId xmlns:a16="http://schemas.microsoft.com/office/drawing/2014/main" id="{60D1ED7F-0C06-4AAC-AA2B-F4F7917E567C}"/>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8C995A36-3396-441A-92C4-FA034B28A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11" name="Obrázok 10">
              <a:extLst>
                <a:ext uri="{FF2B5EF4-FFF2-40B4-BE49-F238E27FC236}">
                  <a16:creationId xmlns:a16="http://schemas.microsoft.com/office/drawing/2014/main" id="{C5E4376B-52BF-45A8-9D66-FCDA00CA54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7" name="Rovná spojnica 6">
            <a:extLst>
              <a:ext uri="{FF2B5EF4-FFF2-40B4-BE49-F238E27FC236}">
                <a16:creationId xmlns:a16="http://schemas.microsoft.com/office/drawing/2014/main" id="{9EE84987-51AA-4DC9-AA12-0FB4E7C70BE1}"/>
              </a:ext>
            </a:extLst>
          </p:cNvPr>
          <p:cNvCxnSpPr>
            <a:cxnSpLocks/>
          </p:cNvCxnSpPr>
          <p:nvPr/>
        </p:nvCxnSpPr>
        <p:spPr>
          <a:xfrm>
            <a:off x="973015" y="868481"/>
            <a:ext cx="10380783" cy="103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BlokTextu 16">
            <a:extLst>
              <a:ext uri="{FF2B5EF4-FFF2-40B4-BE49-F238E27FC236}">
                <a16:creationId xmlns:a16="http://schemas.microsoft.com/office/drawing/2014/main" id="{1499E863-8540-4F68-B301-C0A61A8A0077}"/>
              </a:ext>
            </a:extLst>
          </p:cNvPr>
          <p:cNvSpPr txBox="1"/>
          <p:nvPr/>
        </p:nvSpPr>
        <p:spPr>
          <a:xfrm>
            <a:off x="3899684" y="5501066"/>
            <a:ext cx="3068212" cy="369332"/>
          </a:xfrm>
          <a:prstGeom prst="rect">
            <a:avLst/>
          </a:prstGeom>
          <a:solidFill>
            <a:schemeClr val="bg1">
              <a:lumMod val="50000"/>
            </a:schemeClr>
          </a:solidFill>
          <a:ln>
            <a:solidFill>
              <a:schemeClr val="bg1">
                <a:lumMod val="50000"/>
              </a:schemeClr>
            </a:solidFill>
          </a:ln>
        </p:spPr>
        <p:txBody>
          <a:bodyPr wrap="none" rtlCol="0">
            <a:spAutoFit/>
          </a:bodyPr>
          <a:lstStyle/>
          <a:p>
            <a:r>
              <a:rPr lang="sk-SK" dirty="0">
                <a:solidFill>
                  <a:schemeClr val="bg1"/>
                </a:solidFill>
              </a:rPr>
              <a:t>no </a:t>
            </a:r>
            <a:r>
              <a:rPr lang="sk-SK" dirty="0" err="1">
                <a:solidFill>
                  <a:schemeClr val="bg1"/>
                </a:solidFill>
              </a:rPr>
              <a:t>doe</a:t>
            </a:r>
            <a:r>
              <a:rPr lang="sk-SK" dirty="0">
                <a:solidFill>
                  <a:schemeClr val="bg1"/>
                </a:solidFill>
              </a:rPr>
              <a:t> </a:t>
            </a:r>
            <a:r>
              <a:rPr lang="sk-SK" dirty="0" err="1">
                <a:solidFill>
                  <a:schemeClr val="bg1"/>
                </a:solidFill>
              </a:rPr>
              <a:t>not</a:t>
            </a:r>
            <a:r>
              <a:rPr lang="sk-SK" dirty="0">
                <a:solidFill>
                  <a:schemeClr val="bg1"/>
                </a:solidFill>
              </a:rPr>
              <a:t> </a:t>
            </a:r>
            <a:r>
              <a:rPr lang="sk-SK" dirty="0" err="1">
                <a:solidFill>
                  <a:schemeClr val="bg1"/>
                </a:solidFill>
              </a:rPr>
              <a:t>exist</a:t>
            </a:r>
            <a:r>
              <a:rPr lang="sk-SK" dirty="0">
                <a:solidFill>
                  <a:schemeClr val="bg1"/>
                </a:solidFill>
              </a:rPr>
              <a:t> </a:t>
            </a:r>
            <a:r>
              <a:rPr lang="sk-SK" dirty="0" err="1">
                <a:solidFill>
                  <a:schemeClr val="bg1"/>
                </a:solidFill>
              </a:rPr>
              <a:t>any</a:t>
            </a:r>
            <a:r>
              <a:rPr lang="sk-SK" dirty="0">
                <a:solidFill>
                  <a:schemeClr val="bg1"/>
                </a:solidFill>
              </a:rPr>
              <a:t> </a:t>
            </a:r>
            <a:r>
              <a:rPr lang="sk-SK" dirty="0" err="1">
                <a:solidFill>
                  <a:schemeClr val="bg1"/>
                </a:solidFill>
              </a:rPr>
              <a:t>innitiative</a:t>
            </a:r>
            <a:endParaRPr lang="en-US" dirty="0">
              <a:solidFill>
                <a:schemeClr val="bg1"/>
              </a:solidFill>
            </a:endParaRPr>
          </a:p>
        </p:txBody>
      </p:sp>
      <p:sp>
        <p:nvSpPr>
          <p:cNvPr id="22" name="Obdĺžnik 21">
            <a:extLst>
              <a:ext uri="{FF2B5EF4-FFF2-40B4-BE49-F238E27FC236}">
                <a16:creationId xmlns:a16="http://schemas.microsoft.com/office/drawing/2014/main" id="{87259FDE-E752-4941-82B0-23A68431242E}"/>
              </a:ext>
            </a:extLst>
          </p:cNvPr>
          <p:cNvSpPr/>
          <p:nvPr/>
        </p:nvSpPr>
        <p:spPr>
          <a:xfrm>
            <a:off x="905607" y="919195"/>
            <a:ext cx="10515598" cy="43088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GB" sz="2200" b="1" dirty="0">
                <a:ln/>
                <a:solidFill>
                  <a:schemeClr val="accent4"/>
                </a:solidFill>
              </a:rPr>
              <a:t>Do you know any inspiring rural youth initiatives? If yes, can you shortly describe it?</a:t>
            </a:r>
          </a:p>
        </p:txBody>
      </p:sp>
      <p:sp>
        <p:nvSpPr>
          <p:cNvPr id="26" name="Hviezda: 10-cípa 25">
            <a:extLst>
              <a:ext uri="{FF2B5EF4-FFF2-40B4-BE49-F238E27FC236}">
                <a16:creationId xmlns:a16="http://schemas.microsoft.com/office/drawing/2014/main" id="{34D56F90-61FD-41DE-BBCD-0009F59F0FD6}"/>
              </a:ext>
            </a:extLst>
          </p:cNvPr>
          <p:cNvSpPr/>
          <p:nvPr/>
        </p:nvSpPr>
        <p:spPr>
          <a:xfrm>
            <a:off x="3978729" y="1872224"/>
            <a:ext cx="2850501" cy="2833051"/>
          </a:xfrm>
          <a:prstGeom prst="star10">
            <a:avLst/>
          </a:prstGeom>
          <a:solidFill>
            <a:srgbClr val="FFC000"/>
          </a:solidFill>
          <a:ln>
            <a:noFill/>
          </a:ln>
          <a:effectLst>
            <a:glow rad="63500">
              <a:schemeClr val="accent4">
                <a:satMod val="175000"/>
                <a:alpha val="40000"/>
              </a:schemeClr>
            </a:glow>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bdĺžnik 26">
            <a:extLst>
              <a:ext uri="{FF2B5EF4-FFF2-40B4-BE49-F238E27FC236}">
                <a16:creationId xmlns:a16="http://schemas.microsoft.com/office/drawing/2014/main" id="{32BD8994-6D66-411E-A261-3C343FC102C9}"/>
              </a:ext>
            </a:extLst>
          </p:cNvPr>
          <p:cNvSpPr/>
          <p:nvPr/>
        </p:nvSpPr>
        <p:spPr>
          <a:xfrm>
            <a:off x="4304675" y="2999558"/>
            <a:ext cx="2295710" cy="646331"/>
          </a:xfrm>
          <a:prstGeom prst="rect">
            <a:avLst/>
          </a:prstGeom>
        </p:spPr>
        <p:txBody>
          <a:bodyPr wrap="square">
            <a:spAutoFit/>
          </a:bodyPr>
          <a:lstStyle/>
          <a:p>
            <a:pPr algn="ctr"/>
            <a:r>
              <a:rPr lang="sk-SK" dirty="0" err="1"/>
              <a:t>youth</a:t>
            </a:r>
            <a:r>
              <a:rPr lang="sk-SK" dirty="0"/>
              <a:t> </a:t>
            </a:r>
            <a:r>
              <a:rPr lang="sk-SK" dirty="0" err="1"/>
              <a:t>associations</a:t>
            </a:r>
            <a:r>
              <a:rPr lang="sk-SK" dirty="0"/>
              <a:t>, </a:t>
            </a:r>
            <a:r>
              <a:rPr lang="sk-SK" dirty="0" err="1"/>
              <a:t>civic</a:t>
            </a:r>
            <a:r>
              <a:rPr lang="sk-SK" dirty="0"/>
              <a:t> </a:t>
            </a:r>
            <a:r>
              <a:rPr lang="sk-SK" dirty="0" err="1"/>
              <a:t>organisation</a:t>
            </a:r>
            <a:endParaRPr lang="en-US" dirty="0"/>
          </a:p>
        </p:txBody>
      </p:sp>
      <p:sp>
        <p:nvSpPr>
          <p:cNvPr id="29" name="Bublina myšlienky: obláčik 28">
            <a:extLst>
              <a:ext uri="{FF2B5EF4-FFF2-40B4-BE49-F238E27FC236}">
                <a16:creationId xmlns:a16="http://schemas.microsoft.com/office/drawing/2014/main" id="{801E3D76-8FB2-4994-8746-1A837C0D205C}"/>
              </a:ext>
            </a:extLst>
          </p:cNvPr>
          <p:cNvSpPr/>
          <p:nvPr/>
        </p:nvSpPr>
        <p:spPr>
          <a:xfrm>
            <a:off x="7613506" y="1567315"/>
            <a:ext cx="2735039" cy="1692429"/>
          </a:xfrm>
          <a:prstGeom prst="cloudCallout">
            <a:avLst>
              <a:gd name="adj1" fmla="val -77066"/>
              <a:gd name="adj2" fmla="val 24589"/>
            </a:avLst>
          </a:prstGeom>
          <a:solidFill>
            <a:schemeClr val="accent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a </a:t>
            </a:r>
            <a:r>
              <a:rPr lang="sk-SK" dirty="0" err="1"/>
              <a:t>place</a:t>
            </a:r>
            <a:r>
              <a:rPr lang="sk-SK" dirty="0"/>
              <a:t> </a:t>
            </a:r>
            <a:r>
              <a:rPr lang="sk-SK" dirty="0" err="1"/>
              <a:t>where</a:t>
            </a:r>
            <a:r>
              <a:rPr lang="sk-SK" dirty="0"/>
              <a:t> to </a:t>
            </a:r>
            <a:r>
              <a:rPr lang="sk-SK" dirty="0" err="1"/>
              <a:t>discuss</a:t>
            </a:r>
            <a:r>
              <a:rPr lang="sk-SK" dirty="0"/>
              <a:t> </a:t>
            </a:r>
            <a:r>
              <a:rPr lang="sk-SK" dirty="0" err="1"/>
              <a:t>public</a:t>
            </a:r>
            <a:r>
              <a:rPr lang="sk-SK" dirty="0"/>
              <a:t> </a:t>
            </a:r>
            <a:r>
              <a:rPr lang="sk-SK" dirty="0" err="1"/>
              <a:t>affairs</a:t>
            </a:r>
            <a:r>
              <a:rPr lang="sk-SK" dirty="0"/>
              <a:t> or </a:t>
            </a:r>
            <a:r>
              <a:rPr lang="sk-SK" dirty="0" err="1"/>
              <a:t>enjoy</a:t>
            </a:r>
            <a:r>
              <a:rPr lang="sk-SK" dirty="0"/>
              <a:t> </a:t>
            </a:r>
            <a:r>
              <a:rPr lang="sk-SK" dirty="0" err="1"/>
              <a:t>music</a:t>
            </a:r>
            <a:r>
              <a:rPr lang="sk-SK" dirty="0"/>
              <a:t> </a:t>
            </a:r>
            <a:r>
              <a:rPr lang="sk-SK" dirty="0" err="1"/>
              <a:t>e.g</a:t>
            </a:r>
            <a:r>
              <a:rPr lang="sk-SK" dirty="0"/>
              <a:t>.</a:t>
            </a:r>
            <a:endParaRPr lang="en-US" dirty="0"/>
          </a:p>
        </p:txBody>
      </p:sp>
      <p:sp>
        <p:nvSpPr>
          <p:cNvPr id="30" name="BlokTextu 29">
            <a:extLst>
              <a:ext uri="{FF2B5EF4-FFF2-40B4-BE49-F238E27FC236}">
                <a16:creationId xmlns:a16="http://schemas.microsoft.com/office/drawing/2014/main" id="{CCF5623B-723B-4D88-9253-E463F1AE9B31}"/>
              </a:ext>
            </a:extLst>
          </p:cNvPr>
          <p:cNvSpPr txBox="1"/>
          <p:nvPr/>
        </p:nvSpPr>
        <p:spPr>
          <a:xfrm>
            <a:off x="364667" y="3184925"/>
            <a:ext cx="2462902" cy="369332"/>
          </a:xfrm>
          <a:prstGeom prst="rect">
            <a:avLst/>
          </a:prstGeom>
          <a:solidFill>
            <a:srgbClr val="00CC00"/>
          </a:solidFill>
          <a:ln>
            <a:noFill/>
          </a:ln>
        </p:spPr>
        <p:txBody>
          <a:bodyPr wrap="square" rtlCol="0">
            <a:spAutoFit/>
          </a:bodyPr>
          <a:lstStyle/>
          <a:p>
            <a:pPr algn="just"/>
            <a:r>
              <a:rPr lang="en-GB" dirty="0">
                <a:solidFill>
                  <a:schemeClr val="bg1"/>
                </a:solidFill>
              </a:rPr>
              <a:t>School of Permaculture</a:t>
            </a:r>
            <a:endParaRPr lang="en-US" dirty="0">
              <a:solidFill>
                <a:schemeClr val="bg1"/>
              </a:solidFill>
            </a:endParaRPr>
          </a:p>
        </p:txBody>
      </p:sp>
      <p:sp>
        <p:nvSpPr>
          <p:cNvPr id="31" name="BlokTextu 30">
            <a:extLst>
              <a:ext uri="{FF2B5EF4-FFF2-40B4-BE49-F238E27FC236}">
                <a16:creationId xmlns:a16="http://schemas.microsoft.com/office/drawing/2014/main" id="{F4DAA7B0-6F61-4178-9C6F-736B0A7E9379}"/>
              </a:ext>
            </a:extLst>
          </p:cNvPr>
          <p:cNvSpPr txBox="1"/>
          <p:nvPr/>
        </p:nvSpPr>
        <p:spPr>
          <a:xfrm>
            <a:off x="373460" y="4769403"/>
            <a:ext cx="1630788" cy="369332"/>
          </a:xfrm>
          <a:prstGeom prst="rect">
            <a:avLst/>
          </a:prstGeom>
          <a:solidFill>
            <a:srgbClr val="00CC00"/>
          </a:solidFill>
          <a:ln>
            <a:noFill/>
          </a:ln>
        </p:spPr>
        <p:txBody>
          <a:bodyPr wrap="square" rtlCol="0">
            <a:spAutoFit/>
          </a:bodyPr>
          <a:lstStyle/>
          <a:p>
            <a:r>
              <a:rPr lang="sk-SK" dirty="0">
                <a:solidFill>
                  <a:schemeClr val="bg1"/>
                </a:solidFill>
              </a:rPr>
              <a:t>Živica</a:t>
            </a:r>
            <a:endParaRPr lang="en-US" dirty="0">
              <a:solidFill>
                <a:schemeClr val="bg1"/>
              </a:solidFill>
            </a:endParaRPr>
          </a:p>
        </p:txBody>
      </p:sp>
      <p:sp>
        <p:nvSpPr>
          <p:cNvPr id="33" name="BlokTextu 32">
            <a:extLst>
              <a:ext uri="{FF2B5EF4-FFF2-40B4-BE49-F238E27FC236}">
                <a16:creationId xmlns:a16="http://schemas.microsoft.com/office/drawing/2014/main" id="{563F8E50-B770-46EE-AAEF-DA6D8773B52A}"/>
              </a:ext>
            </a:extLst>
          </p:cNvPr>
          <p:cNvSpPr txBox="1"/>
          <p:nvPr/>
        </p:nvSpPr>
        <p:spPr>
          <a:xfrm>
            <a:off x="373460" y="3617502"/>
            <a:ext cx="1716205" cy="646331"/>
          </a:xfrm>
          <a:prstGeom prst="rect">
            <a:avLst/>
          </a:prstGeom>
          <a:solidFill>
            <a:srgbClr val="00CC00"/>
          </a:solidFill>
          <a:ln>
            <a:noFill/>
          </a:ln>
        </p:spPr>
        <p:txBody>
          <a:bodyPr wrap="square" rtlCol="0">
            <a:spAutoFit/>
          </a:bodyPr>
          <a:lstStyle/>
          <a:p>
            <a:pPr algn="just"/>
            <a:r>
              <a:rPr lang="en-GB" dirty="0">
                <a:solidFill>
                  <a:schemeClr val="bg1"/>
                </a:solidFill>
              </a:rPr>
              <a:t>Rural Parliament</a:t>
            </a:r>
          </a:p>
        </p:txBody>
      </p:sp>
      <p:sp>
        <p:nvSpPr>
          <p:cNvPr id="34" name="Bublina myšlienky: obláčik 33">
            <a:extLst>
              <a:ext uri="{FF2B5EF4-FFF2-40B4-BE49-F238E27FC236}">
                <a16:creationId xmlns:a16="http://schemas.microsoft.com/office/drawing/2014/main" id="{46EBEECB-5E1A-490A-B2B8-0E43BE28DBC0}"/>
              </a:ext>
            </a:extLst>
          </p:cNvPr>
          <p:cNvSpPr/>
          <p:nvPr/>
        </p:nvSpPr>
        <p:spPr>
          <a:xfrm>
            <a:off x="6699707" y="4278137"/>
            <a:ext cx="2211931" cy="1121270"/>
          </a:xfrm>
          <a:prstGeom prst="cloudCallout">
            <a:avLst>
              <a:gd name="adj1" fmla="val -64794"/>
              <a:gd name="adj2" fmla="val -43246"/>
            </a:avLst>
          </a:prstGeom>
          <a:solidFill>
            <a:schemeClr val="accent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making</a:t>
            </a:r>
            <a:r>
              <a:rPr lang="sk-SK" dirty="0"/>
              <a:t> </a:t>
            </a:r>
            <a:r>
              <a:rPr lang="sk-SK" dirty="0" err="1"/>
              <a:t>initiatives</a:t>
            </a:r>
            <a:r>
              <a:rPr lang="sk-SK" dirty="0"/>
              <a:t> to </a:t>
            </a:r>
            <a:r>
              <a:rPr lang="sk-SK" dirty="0" err="1"/>
              <a:t>be</a:t>
            </a:r>
            <a:r>
              <a:rPr lang="sk-SK" dirty="0"/>
              <a:t> </a:t>
            </a:r>
            <a:r>
              <a:rPr lang="sk-SK" dirty="0" err="1"/>
              <a:t>public</a:t>
            </a:r>
            <a:endParaRPr lang="sk-SK" dirty="0"/>
          </a:p>
        </p:txBody>
      </p:sp>
      <p:sp>
        <p:nvSpPr>
          <p:cNvPr id="35" name="Bublina myšlienky: obláčik 34">
            <a:extLst>
              <a:ext uri="{FF2B5EF4-FFF2-40B4-BE49-F238E27FC236}">
                <a16:creationId xmlns:a16="http://schemas.microsoft.com/office/drawing/2014/main" id="{81D50B95-05BB-45BF-B6C8-B1874843F6AB}"/>
              </a:ext>
            </a:extLst>
          </p:cNvPr>
          <p:cNvSpPr/>
          <p:nvPr/>
        </p:nvSpPr>
        <p:spPr>
          <a:xfrm>
            <a:off x="2378586" y="4327078"/>
            <a:ext cx="1716205" cy="1088629"/>
          </a:xfrm>
          <a:prstGeom prst="cloudCallout">
            <a:avLst>
              <a:gd name="adj1" fmla="val 62403"/>
              <a:gd name="adj2" fmla="val -69276"/>
            </a:avLst>
          </a:prstGeom>
          <a:solidFill>
            <a:schemeClr val="accent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youth</a:t>
            </a:r>
            <a:r>
              <a:rPr lang="sk-SK" dirty="0"/>
              <a:t> </a:t>
            </a:r>
            <a:r>
              <a:rPr lang="sk-SK" dirty="0" err="1"/>
              <a:t>support</a:t>
            </a:r>
            <a:endParaRPr lang="sk-SK" dirty="0"/>
          </a:p>
        </p:txBody>
      </p:sp>
      <p:sp>
        <p:nvSpPr>
          <p:cNvPr id="32" name="BlokTextu 31">
            <a:extLst>
              <a:ext uri="{FF2B5EF4-FFF2-40B4-BE49-F238E27FC236}">
                <a16:creationId xmlns:a16="http://schemas.microsoft.com/office/drawing/2014/main" id="{FDE975A7-DEAF-46F5-ADC0-18F1ECE53C58}"/>
              </a:ext>
            </a:extLst>
          </p:cNvPr>
          <p:cNvSpPr txBox="1"/>
          <p:nvPr/>
        </p:nvSpPr>
        <p:spPr>
          <a:xfrm>
            <a:off x="364667" y="5224067"/>
            <a:ext cx="1630788" cy="646331"/>
          </a:xfrm>
          <a:prstGeom prst="rect">
            <a:avLst/>
          </a:prstGeom>
          <a:solidFill>
            <a:srgbClr val="00CC00"/>
          </a:solidFill>
          <a:ln>
            <a:noFill/>
          </a:ln>
        </p:spPr>
        <p:txBody>
          <a:bodyPr wrap="square" rtlCol="0">
            <a:spAutoFit/>
          </a:bodyPr>
          <a:lstStyle/>
          <a:p>
            <a:pPr algn="ctr"/>
            <a:r>
              <a:rPr lang="sk-SK" dirty="0">
                <a:solidFill>
                  <a:schemeClr val="bg1"/>
                </a:solidFill>
              </a:rPr>
              <a:t>Association of </a:t>
            </a:r>
            <a:r>
              <a:rPr lang="sk-SK" dirty="0" err="1">
                <a:solidFill>
                  <a:schemeClr val="bg1"/>
                </a:solidFill>
              </a:rPr>
              <a:t>youth</a:t>
            </a:r>
            <a:r>
              <a:rPr lang="sk-SK" dirty="0">
                <a:solidFill>
                  <a:schemeClr val="bg1"/>
                </a:solidFill>
              </a:rPr>
              <a:t> </a:t>
            </a:r>
            <a:r>
              <a:rPr lang="sk-SK" dirty="0" err="1">
                <a:solidFill>
                  <a:schemeClr val="bg1"/>
                </a:solidFill>
              </a:rPr>
              <a:t>Tupković</a:t>
            </a:r>
            <a:endParaRPr lang="en-US" dirty="0">
              <a:solidFill>
                <a:schemeClr val="bg1"/>
              </a:solidFill>
            </a:endParaRPr>
          </a:p>
        </p:txBody>
      </p:sp>
      <p:sp>
        <p:nvSpPr>
          <p:cNvPr id="38" name="BlokTextu 37">
            <a:extLst>
              <a:ext uri="{FF2B5EF4-FFF2-40B4-BE49-F238E27FC236}">
                <a16:creationId xmlns:a16="http://schemas.microsoft.com/office/drawing/2014/main" id="{F11A5964-F0EC-4CDF-A55B-DB7B2962E4A7}"/>
              </a:ext>
            </a:extLst>
          </p:cNvPr>
          <p:cNvSpPr txBox="1"/>
          <p:nvPr/>
        </p:nvSpPr>
        <p:spPr>
          <a:xfrm>
            <a:off x="7244861" y="3453577"/>
            <a:ext cx="4730261" cy="646331"/>
          </a:xfrm>
          <a:prstGeom prst="rect">
            <a:avLst/>
          </a:prstGeom>
          <a:solidFill>
            <a:srgbClr val="00CC00"/>
          </a:solidFill>
          <a:ln>
            <a:noFill/>
          </a:ln>
        </p:spPr>
        <p:txBody>
          <a:bodyPr wrap="square" rtlCol="0">
            <a:spAutoFit/>
          </a:bodyPr>
          <a:lstStyle/>
          <a:p>
            <a:pPr algn="just"/>
            <a:r>
              <a:rPr lang="en-GB" dirty="0">
                <a:solidFill>
                  <a:schemeClr val="bg1"/>
                </a:solidFill>
              </a:rPr>
              <a:t>Foundation of Tuzla community, Red cross, association "Youth", squad of scouts "</a:t>
            </a:r>
            <a:r>
              <a:rPr lang="en-GB" dirty="0" err="1">
                <a:solidFill>
                  <a:schemeClr val="bg1"/>
                </a:solidFill>
              </a:rPr>
              <a:t>Krin</a:t>
            </a:r>
            <a:r>
              <a:rPr lang="en-GB" dirty="0">
                <a:solidFill>
                  <a:schemeClr val="bg1"/>
                </a:solidFill>
              </a:rPr>
              <a:t> Tuzla</a:t>
            </a:r>
            <a:endParaRPr lang="en-US" dirty="0">
              <a:solidFill>
                <a:schemeClr val="bg1"/>
              </a:solidFill>
            </a:endParaRPr>
          </a:p>
        </p:txBody>
      </p:sp>
      <p:sp>
        <p:nvSpPr>
          <p:cNvPr id="39" name="BlokTextu 38">
            <a:extLst>
              <a:ext uri="{FF2B5EF4-FFF2-40B4-BE49-F238E27FC236}">
                <a16:creationId xmlns:a16="http://schemas.microsoft.com/office/drawing/2014/main" id="{84CDD803-BFAA-4A25-A7DF-7783A4D8DFAC}"/>
              </a:ext>
            </a:extLst>
          </p:cNvPr>
          <p:cNvSpPr txBox="1"/>
          <p:nvPr/>
        </p:nvSpPr>
        <p:spPr>
          <a:xfrm>
            <a:off x="9434146" y="4161962"/>
            <a:ext cx="2540976" cy="369332"/>
          </a:xfrm>
          <a:prstGeom prst="rect">
            <a:avLst/>
          </a:prstGeom>
          <a:solidFill>
            <a:srgbClr val="00CC00"/>
          </a:solidFill>
          <a:ln>
            <a:noFill/>
          </a:ln>
        </p:spPr>
        <p:txBody>
          <a:bodyPr wrap="square" rtlCol="0">
            <a:spAutoFit/>
          </a:bodyPr>
          <a:lstStyle/>
          <a:p>
            <a:pPr algn="just"/>
            <a:r>
              <a:rPr lang="sk-SK" dirty="0">
                <a:solidFill>
                  <a:schemeClr val="bg1"/>
                </a:solidFill>
              </a:rPr>
              <a:t>Dolina </a:t>
            </a:r>
            <a:r>
              <a:rPr lang="sk-SK" dirty="0" err="1">
                <a:solidFill>
                  <a:schemeClr val="bg1"/>
                </a:solidFill>
              </a:rPr>
              <a:t>village</a:t>
            </a:r>
            <a:r>
              <a:rPr lang="sk-SK" dirty="0">
                <a:solidFill>
                  <a:schemeClr val="bg1"/>
                </a:solidFill>
              </a:rPr>
              <a:t> </a:t>
            </a:r>
            <a:r>
              <a:rPr lang="sk-SK" dirty="0" err="1">
                <a:solidFill>
                  <a:schemeClr val="bg1"/>
                </a:solidFill>
              </a:rPr>
              <a:t>innitiative</a:t>
            </a:r>
            <a:endParaRPr lang="en-US" dirty="0">
              <a:solidFill>
                <a:schemeClr val="bg1"/>
              </a:solidFill>
            </a:endParaRPr>
          </a:p>
        </p:txBody>
      </p:sp>
      <p:sp>
        <p:nvSpPr>
          <p:cNvPr id="40" name="BlokTextu 39">
            <a:extLst>
              <a:ext uri="{FF2B5EF4-FFF2-40B4-BE49-F238E27FC236}">
                <a16:creationId xmlns:a16="http://schemas.microsoft.com/office/drawing/2014/main" id="{09221108-A832-4297-9EF8-80AB389B607B}"/>
              </a:ext>
            </a:extLst>
          </p:cNvPr>
          <p:cNvSpPr txBox="1"/>
          <p:nvPr/>
        </p:nvSpPr>
        <p:spPr>
          <a:xfrm>
            <a:off x="9434146" y="4580752"/>
            <a:ext cx="2540976" cy="369332"/>
          </a:xfrm>
          <a:prstGeom prst="rect">
            <a:avLst/>
          </a:prstGeom>
          <a:solidFill>
            <a:srgbClr val="00CC00"/>
          </a:solidFill>
          <a:ln>
            <a:noFill/>
          </a:ln>
        </p:spPr>
        <p:txBody>
          <a:bodyPr wrap="square" rtlCol="0">
            <a:spAutoFit/>
          </a:bodyPr>
          <a:lstStyle/>
          <a:p>
            <a:pPr algn="just"/>
            <a:r>
              <a:rPr lang="sk-SK" dirty="0">
                <a:solidFill>
                  <a:schemeClr val="bg1"/>
                </a:solidFill>
              </a:rPr>
              <a:t>tarlamvar.com</a:t>
            </a:r>
          </a:p>
        </p:txBody>
      </p:sp>
      <p:sp>
        <p:nvSpPr>
          <p:cNvPr id="41" name="BlokTextu 40">
            <a:extLst>
              <a:ext uri="{FF2B5EF4-FFF2-40B4-BE49-F238E27FC236}">
                <a16:creationId xmlns:a16="http://schemas.microsoft.com/office/drawing/2014/main" id="{277874DA-31B0-48F1-959B-EFD56ECF5AA2}"/>
              </a:ext>
            </a:extLst>
          </p:cNvPr>
          <p:cNvSpPr txBox="1"/>
          <p:nvPr/>
        </p:nvSpPr>
        <p:spPr>
          <a:xfrm>
            <a:off x="9434146" y="4999542"/>
            <a:ext cx="2540976" cy="369332"/>
          </a:xfrm>
          <a:prstGeom prst="rect">
            <a:avLst/>
          </a:prstGeom>
          <a:solidFill>
            <a:srgbClr val="00CC00"/>
          </a:solidFill>
          <a:ln>
            <a:noFill/>
          </a:ln>
        </p:spPr>
        <p:txBody>
          <a:bodyPr wrap="square" rtlCol="0">
            <a:spAutoFit/>
          </a:bodyPr>
          <a:lstStyle/>
          <a:p>
            <a:pPr algn="just"/>
            <a:r>
              <a:rPr lang="sk-SK">
                <a:solidFill>
                  <a:schemeClr val="bg1"/>
                </a:solidFill>
              </a:rPr>
              <a:t>Volim Beli </a:t>
            </a:r>
            <a:endParaRPr lang="en-US" dirty="0">
              <a:solidFill>
                <a:schemeClr val="bg1"/>
              </a:solidFill>
            </a:endParaRPr>
          </a:p>
        </p:txBody>
      </p:sp>
      <p:sp>
        <p:nvSpPr>
          <p:cNvPr id="42" name="BlokTextu 41">
            <a:extLst>
              <a:ext uri="{FF2B5EF4-FFF2-40B4-BE49-F238E27FC236}">
                <a16:creationId xmlns:a16="http://schemas.microsoft.com/office/drawing/2014/main" id="{75C634DA-8452-4BC4-9E70-C34AA1FB27B2}"/>
              </a:ext>
            </a:extLst>
          </p:cNvPr>
          <p:cNvSpPr txBox="1"/>
          <p:nvPr/>
        </p:nvSpPr>
        <p:spPr>
          <a:xfrm>
            <a:off x="9434146" y="5436942"/>
            <a:ext cx="2540976" cy="369332"/>
          </a:xfrm>
          <a:prstGeom prst="rect">
            <a:avLst/>
          </a:prstGeom>
          <a:solidFill>
            <a:srgbClr val="00CC00"/>
          </a:solidFill>
          <a:ln>
            <a:noFill/>
          </a:ln>
        </p:spPr>
        <p:txBody>
          <a:bodyPr wrap="square" rtlCol="0">
            <a:spAutoFit/>
          </a:bodyPr>
          <a:lstStyle/>
          <a:p>
            <a:pPr algn="just"/>
            <a:r>
              <a:rPr lang="sk-SK" dirty="0" err="1">
                <a:solidFill>
                  <a:schemeClr val="bg1"/>
                </a:solidFill>
              </a:rPr>
              <a:t>Macra</a:t>
            </a:r>
            <a:r>
              <a:rPr lang="sk-SK" dirty="0">
                <a:solidFill>
                  <a:schemeClr val="bg1"/>
                </a:solidFill>
              </a:rPr>
              <a:t> na </a:t>
            </a:r>
            <a:r>
              <a:rPr lang="sk-SK" dirty="0" err="1">
                <a:solidFill>
                  <a:schemeClr val="bg1"/>
                </a:solidFill>
              </a:rPr>
              <a:t>feirme</a:t>
            </a:r>
            <a:endParaRPr lang="en-US" dirty="0">
              <a:solidFill>
                <a:schemeClr val="bg1"/>
              </a:solidFill>
            </a:endParaRPr>
          </a:p>
        </p:txBody>
      </p:sp>
      <p:sp>
        <p:nvSpPr>
          <p:cNvPr id="43" name="BlokTextu 42">
            <a:extLst>
              <a:ext uri="{FF2B5EF4-FFF2-40B4-BE49-F238E27FC236}">
                <a16:creationId xmlns:a16="http://schemas.microsoft.com/office/drawing/2014/main" id="{64A8435A-0A50-4143-89ED-D2A41E4A659F}"/>
              </a:ext>
            </a:extLst>
          </p:cNvPr>
          <p:cNvSpPr txBox="1"/>
          <p:nvPr/>
        </p:nvSpPr>
        <p:spPr>
          <a:xfrm>
            <a:off x="373460" y="4327078"/>
            <a:ext cx="1630788" cy="369332"/>
          </a:xfrm>
          <a:prstGeom prst="rect">
            <a:avLst/>
          </a:prstGeom>
          <a:solidFill>
            <a:srgbClr val="00CC00"/>
          </a:solidFill>
          <a:ln>
            <a:noFill/>
          </a:ln>
        </p:spPr>
        <p:txBody>
          <a:bodyPr wrap="square" rtlCol="0">
            <a:spAutoFit/>
          </a:bodyPr>
          <a:lstStyle/>
          <a:p>
            <a:pPr algn="ctr"/>
            <a:r>
              <a:rPr lang="sk-SK" dirty="0">
                <a:solidFill>
                  <a:schemeClr val="bg1"/>
                </a:solidFill>
              </a:rPr>
              <a:t>Lišov </a:t>
            </a:r>
            <a:r>
              <a:rPr lang="sk-SK" dirty="0" err="1">
                <a:solidFill>
                  <a:schemeClr val="bg1"/>
                </a:solidFill>
              </a:rPr>
              <a:t>Museum</a:t>
            </a:r>
            <a:endParaRPr lang="en-US" dirty="0">
              <a:solidFill>
                <a:schemeClr val="bg1"/>
              </a:solidFill>
            </a:endParaRPr>
          </a:p>
        </p:txBody>
      </p:sp>
      <p:sp>
        <p:nvSpPr>
          <p:cNvPr id="44" name="BlokTextu 43">
            <a:extLst>
              <a:ext uri="{FF2B5EF4-FFF2-40B4-BE49-F238E27FC236}">
                <a16:creationId xmlns:a16="http://schemas.microsoft.com/office/drawing/2014/main" id="{4FA4DAE7-4743-41C9-818D-D5EB776A5EDF}"/>
              </a:ext>
            </a:extLst>
          </p:cNvPr>
          <p:cNvSpPr txBox="1"/>
          <p:nvPr/>
        </p:nvSpPr>
        <p:spPr>
          <a:xfrm>
            <a:off x="5661057" y="1501288"/>
            <a:ext cx="1878656" cy="369332"/>
          </a:xfrm>
          <a:prstGeom prst="rect">
            <a:avLst/>
          </a:prstGeom>
          <a:solidFill>
            <a:schemeClr val="bg1">
              <a:lumMod val="50000"/>
            </a:schemeClr>
          </a:solidFill>
          <a:ln>
            <a:solidFill>
              <a:schemeClr val="bg1">
                <a:lumMod val="50000"/>
              </a:schemeClr>
            </a:solidFill>
          </a:ln>
        </p:spPr>
        <p:txBody>
          <a:bodyPr wrap="none" rtlCol="0">
            <a:spAutoFit/>
          </a:bodyPr>
          <a:lstStyle/>
          <a:p>
            <a:r>
              <a:rPr lang="sk-SK" dirty="0" err="1">
                <a:solidFill>
                  <a:schemeClr val="bg1"/>
                </a:solidFill>
              </a:rPr>
              <a:t>honey</a:t>
            </a:r>
            <a:r>
              <a:rPr lang="sk-SK" dirty="0">
                <a:solidFill>
                  <a:schemeClr val="bg1"/>
                </a:solidFill>
              </a:rPr>
              <a:t> </a:t>
            </a:r>
            <a:r>
              <a:rPr lang="sk-SK" dirty="0" err="1">
                <a:solidFill>
                  <a:schemeClr val="bg1"/>
                </a:solidFill>
              </a:rPr>
              <a:t>production</a:t>
            </a:r>
            <a:endParaRPr lang="en-US" dirty="0">
              <a:solidFill>
                <a:schemeClr val="bg1"/>
              </a:solidFill>
            </a:endParaRPr>
          </a:p>
        </p:txBody>
      </p:sp>
      <p:sp>
        <p:nvSpPr>
          <p:cNvPr id="45" name="Bublina myšlienky: obláčik 44">
            <a:extLst>
              <a:ext uri="{FF2B5EF4-FFF2-40B4-BE49-F238E27FC236}">
                <a16:creationId xmlns:a16="http://schemas.microsoft.com/office/drawing/2014/main" id="{369CB83C-2597-48C4-8444-5971385CE772}"/>
              </a:ext>
            </a:extLst>
          </p:cNvPr>
          <p:cNvSpPr/>
          <p:nvPr/>
        </p:nvSpPr>
        <p:spPr>
          <a:xfrm flipH="1">
            <a:off x="364667" y="1517343"/>
            <a:ext cx="3239724" cy="1495509"/>
          </a:xfrm>
          <a:prstGeom prst="cloudCallout">
            <a:avLst>
              <a:gd name="adj1" fmla="val -61426"/>
              <a:gd name="adj2" fmla="val 33764"/>
            </a:avLst>
          </a:prstGeom>
          <a:solidFill>
            <a:schemeClr val="accent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educational</a:t>
            </a:r>
            <a:r>
              <a:rPr lang="sk-SK" dirty="0"/>
              <a:t> </a:t>
            </a:r>
            <a:r>
              <a:rPr lang="sk-SK" dirty="0" err="1"/>
              <a:t>services</a:t>
            </a:r>
            <a:r>
              <a:rPr lang="sk-SK" dirty="0"/>
              <a:t>, </a:t>
            </a:r>
            <a:r>
              <a:rPr lang="sk-SK" dirty="0" err="1"/>
              <a:t>advocacing</a:t>
            </a:r>
            <a:r>
              <a:rPr lang="sk-SK" dirty="0"/>
              <a:t> in </a:t>
            </a:r>
            <a:r>
              <a:rPr lang="sk-SK" dirty="0" err="1"/>
              <a:t>bussines</a:t>
            </a:r>
            <a:r>
              <a:rPr lang="sk-SK" dirty="0"/>
              <a:t> </a:t>
            </a:r>
            <a:r>
              <a:rPr lang="sk-SK" dirty="0" err="1"/>
              <a:t>activities</a:t>
            </a:r>
            <a:endParaRPr lang="sk-SK" dirty="0"/>
          </a:p>
        </p:txBody>
      </p:sp>
    </p:spTree>
    <p:extLst>
      <p:ext uri="{BB962C8B-B14F-4D97-AF65-F5344CB8AC3E}">
        <p14:creationId xmlns:p14="http://schemas.microsoft.com/office/powerpoint/2010/main" val="2170536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Kosodĺžnik 4">
            <a:extLst>
              <a:ext uri="{FF2B5EF4-FFF2-40B4-BE49-F238E27FC236}">
                <a16:creationId xmlns:a16="http://schemas.microsoft.com/office/drawing/2014/main" id="{D1913EB5-07A5-4CE5-AB70-E6E8D1FE01A0}"/>
              </a:ext>
            </a:extLst>
          </p:cNvPr>
          <p:cNvSpPr/>
          <p:nvPr/>
        </p:nvSpPr>
        <p:spPr>
          <a:xfrm>
            <a:off x="6704189" y="5637851"/>
            <a:ext cx="5496602" cy="1224099"/>
          </a:xfrm>
          <a:custGeom>
            <a:avLst/>
            <a:gdLst>
              <a:gd name="connsiteX0" fmla="*/ 0 w 5222848"/>
              <a:gd name="connsiteY0" fmla="*/ 1409374 h 1409374"/>
              <a:gd name="connsiteX1" fmla="*/ 352344 w 5222848"/>
              <a:gd name="connsiteY1" fmla="*/ 0 h 1409374"/>
              <a:gd name="connsiteX2" fmla="*/ 5222848 w 5222848"/>
              <a:gd name="connsiteY2" fmla="*/ 0 h 1409374"/>
              <a:gd name="connsiteX3" fmla="*/ 4870505 w 5222848"/>
              <a:gd name="connsiteY3" fmla="*/ 1409374 h 1409374"/>
              <a:gd name="connsiteX4" fmla="*/ 0 w 5222848"/>
              <a:gd name="connsiteY4" fmla="*/ 1409374 h 1409374"/>
              <a:gd name="connsiteX0" fmla="*/ 0 w 5911470"/>
              <a:gd name="connsiteY0" fmla="*/ 1398086 h 1409374"/>
              <a:gd name="connsiteX1" fmla="*/ 1040966 w 5911470"/>
              <a:gd name="connsiteY1" fmla="*/ 0 h 1409374"/>
              <a:gd name="connsiteX2" fmla="*/ 5911470 w 5911470"/>
              <a:gd name="connsiteY2" fmla="*/ 0 h 1409374"/>
              <a:gd name="connsiteX3" fmla="*/ 5559127 w 5911470"/>
              <a:gd name="connsiteY3" fmla="*/ 1409374 h 1409374"/>
              <a:gd name="connsiteX4" fmla="*/ 0 w 5911470"/>
              <a:gd name="connsiteY4" fmla="*/ 1398086 h 1409374"/>
              <a:gd name="connsiteX0" fmla="*/ 0 w 5911470"/>
              <a:gd name="connsiteY0" fmla="*/ 1443241 h 1454529"/>
              <a:gd name="connsiteX1" fmla="*/ 679721 w 5911470"/>
              <a:gd name="connsiteY1" fmla="*/ 0 h 1454529"/>
              <a:gd name="connsiteX2" fmla="*/ 5911470 w 5911470"/>
              <a:gd name="connsiteY2" fmla="*/ 45155 h 1454529"/>
              <a:gd name="connsiteX3" fmla="*/ 5559127 w 5911470"/>
              <a:gd name="connsiteY3" fmla="*/ 1454529 h 1454529"/>
              <a:gd name="connsiteX4" fmla="*/ 0 w 5911470"/>
              <a:gd name="connsiteY4" fmla="*/ 1443241 h 1454529"/>
              <a:gd name="connsiteX0" fmla="*/ 0 w 5931660"/>
              <a:gd name="connsiteY0" fmla="*/ 1443241 h 1454529"/>
              <a:gd name="connsiteX1" fmla="*/ 679721 w 5931660"/>
              <a:gd name="connsiteY1" fmla="*/ 0 h 1454529"/>
              <a:gd name="connsiteX2" fmla="*/ 5911470 w 5931660"/>
              <a:gd name="connsiteY2" fmla="*/ 45155 h 1454529"/>
              <a:gd name="connsiteX3" fmla="*/ 5931660 w 5931660"/>
              <a:gd name="connsiteY3" fmla="*/ 1454529 h 1454529"/>
              <a:gd name="connsiteX4" fmla="*/ 0 w 593166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63926 w 5911470"/>
              <a:gd name="connsiteY3" fmla="*/ 1420663 h 1443241"/>
              <a:gd name="connsiteX4" fmla="*/ 0 w 5911470"/>
              <a:gd name="connsiteY4" fmla="*/ 1443241 h 1443241"/>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75215 w 5911470"/>
              <a:gd name="connsiteY3" fmla="*/ 1420663 h 1443241"/>
              <a:gd name="connsiteX4" fmla="*/ 0 w 5911470"/>
              <a:gd name="connsiteY4" fmla="*/ 1443241 h 1443241"/>
              <a:gd name="connsiteX0" fmla="*/ 0 w 5911470"/>
              <a:gd name="connsiteY0" fmla="*/ 1443241 h 1454530"/>
              <a:gd name="connsiteX1" fmla="*/ 679721 w 5911470"/>
              <a:gd name="connsiteY1" fmla="*/ 0 h 1454530"/>
              <a:gd name="connsiteX2" fmla="*/ 5911470 w 5911470"/>
              <a:gd name="connsiteY2" fmla="*/ 45155 h 1454530"/>
              <a:gd name="connsiteX3" fmla="*/ 5886504 w 5911470"/>
              <a:gd name="connsiteY3" fmla="*/ 1454530 h 1454530"/>
              <a:gd name="connsiteX4" fmla="*/ 0 w 5911470"/>
              <a:gd name="connsiteY4" fmla="*/ 1443241 h 1454530"/>
              <a:gd name="connsiteX0" fmla="*/ 0 w 5886504"/>
              <a:gd name="connsiteY0" fmla="*/ 1443241 h 1454530"/>
              <a:gd name="connsiteX1" fmla="*/ 679721 w 5886504"/>
              <a:gd name="connsiteY1" fmla="*/ 0 h 1454530"/>
              <a:gd name="connsiteX2" fmla="*/ 5877603 w 5886504"/>
              <a:gd name="connsiteY2" fmla="*/ 67732 h 1454530"/>
              <a:gd name="connsiteX3" fmla="*/ 5886504 w 5886504"/>
              <a:gd name="connsiteY3" fmla="*/ 1454530 h 1454530"/>
              <a:gd name="connsiteX4" fmla="*/ 0 w 5886504"/>
              <a:gd name="connsiteY4" fmla="*/ 1443241 h 1454530"/>
              <a:gd name="connsiteX0" fmla="*/ 0 w 5918243"/>
              <a:gd name="connsiteY0" fmla="*/ 1443241 h 1454530"/>
              <a:gd name="connsiteX1" fmla="*/ 679721 w 5918243"/>
              <a:gd name="connsiteY1" fmla="*/ 0 h 1454530"/>
              <a:gd name="connsiteX2" fmla="*/ 5918243 w 5918243"/>
              <a:gd name="connsiteY2" fmla="*/ 52492 h 1454530"/>
              <a:gd name="connsiteX3" fmla="*/ 5886504 w 5918243"/>
              <a:gd name="connsiteY3" fmla="*/ 1454530 h 1454530"/>
              <a:gd name="connsiteX4" fmla="*/ 0 w 5918243"/>
              <a:gd name="connsiteY4" fmla="*/ 1443241 h 1454530"/>
              <a:gd name="connsiteX0" fmla="*/ 0 w 5932224"/>
              <a:gd name="connsiteY0" fmla="*/ 1443241 h 1454530"/>
              <a:gd name="connsiteX1" fmla="*/ 679721 w 5932224"/>
              <a:gd name="connsiteY1" fmla="*/ 0 h 1454530"/>
              <a:gd name="connsiteX2" fmla="*/ 5918243 w 5932224"/>
              <a:gd name="connsiteY2" fmla="*/ 52492 h 1454530"/>
              <a:gd name="connsiteX3" fmla="*/ 5932224 w 5932224"/>
              <a:gd name="connsiteY3" fmla="*/ 1454530 h 1454530"/>
              <a:gd name="connsiteX4" fmla="*/ 0 w 5932224"/>
              <a:gd name="connsiteY4" fmla="*/ 1443241 h 1454530"/>
              <a:gd name="connsiteX0" fmla="*/ 0 w 5918243"/>
              <a:gd name="connsiteY0" fmla="*/ 1443241 h 1444370"/>
              <a:gd name="connsiteX1" fmla="*/ 679721 w 5918243"/>
              <a:gd name="connsiteY1" fmla="*/ 0 h 1444370"/>
              <a:gd name="connsiteX2" fmla="*/ 5918243 w 5918243"/>
              <a:gd name="connsiteY2" fmla="*/ 52492 h 1444370"/>
              <a:gd name="connsiteX3" fmla="*/ 5916984 w 5918243"/>
              <a:gd name="connsiteY3" fmla="*/ 1444370 h 1444370"/>
              <a:gd name="connsiteX4" fmla="*/ 0 w 5918243"/>
              <a:gd name="connsiteY4" fmla="*/ 1443241 h 1444370"/>
              <a:gd name="connsiteX0" fmla="*/ 0 w 5918243"/>
              <a:gd name="connsiteY0" fmla="*/ 1443241 h 1444370"/>
              <a:gd name="connsiteX1" fmla="*/ 679721 w 5918243"/>
              <a:gd name="connsiteY1" fmla="*/ 0 h 1444370"/>
              <a:gd name="connsiteX2" fmla="*/ 5918243 w 5918243"/>
              <a:gd name="connsiteY2" fmla="*/ 57572 h 1444370"/>
              <a:gd name="connsiteX3" fmla="*/ 5916984 w 5918243"/>
              <a:gd name="connsiteY3" fmla="*/ 1444370 h 1444370"/>
              <a:gd name="connsiteX4" fmla="*/ 0 w 5918243"/>
              <a:gd name="connsiteY4" fmla="*/ 1443241 h 1444370"/>
              <a:gd name="connsiteX0" fmla="*/ 0 w 5916996"/>
              <a:gd name="connsiteY0" fmla="*/ 1456789 h 1457918"/>
              <a:gd name="connsiteX1" fmla="*/ 679721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56789 h 1457918"/>
              <a:gd name="connsiteX1" fmla="*/ 745118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43241 h 1444370"/>
              <a:gd name="connsiteX1" fmla="*/ 745118 w 5916996"/>
              <a:gd name="connsiteY1" fmla="*/ 0 h 1444370"/>
              <a:gd name="connsiteX2" fmla="*/ 5907310 w 5916996"/>
              <a:gd name="connsiteY2" fmla="*/ 6772 h 1444370"/>
              <a:gd name="connsiteX3" fmla="*/ 5916984 w 5916996"/>
              <a:gd name="connsiteY3" fmla="*/ 1444370 h 1444370"/>
              <a:gd name="connsiteX4" fmla="*/ 0 w 5916996"/>
              <a:gd name="connsiteY4" fmla="*/ 1443241 h 1444370"/>
              <a:gd name="connsiteX0" fmla="*/ 0 w 5916996"/>
              <a:gd name="connsiteY0" fmla="*/ 1436469 h 1437598"/>
              <a:gd name="connsiteX1" fmla="*/ 734219 w 5916996"/>
              <a:gd name="connsiteY1" fmla="*/ 13548 h 1437598"/>
              <a:gd name="connsiteX2" fmla="*/ 5907310 w 5916996"/>
              <a:gd name="connsiteY2" fmla="*/ 0 h 1437598"/>
              <a:gd name="connsiteX3" fmla="*/ 5916984 w 5916996"/>
              <a:gd name="connsiteY3" fmla="*/ 1437598 h 1437598"/>
              <a:gd name="connsiteX4" fmla="*/ 0 w 5916996"/>
              <a:gd name="connsiteY4" fmla="*/ 1436469 h 1437598"/>
              <a:gd name="connsiteX0" fmla="*/ 0 w 5916988"/>
              <a:gd name="connsiteY0" fmla="*/ 1436469 h 1437598"/>
              <a:gd name="connsiteX1" fmla="*/ 734219 w 5916988"/>
              <a:gd name="connsiteY1" fmla="*/ 13548 h 1437598"/>
              <a:gd name="connsiteX2" fmla="*/ 5885511 w 5916988"/>
              <a:gd name="connsiteY2" fmla="*/ 0 h 1437598"/>
              <a:gd name="connsiteX3" fmla="*/ 5916984 w 5916988"/>
              <a:gd name="connsiteY3" fmla="*/ 1437598 h 1437598"/>
              <a:gd name="connsiteX4" fmla="*/ 0 w 5916988"/>
              <a:gd name="connsiteY4" fmla="*/ 1436469 h 1437598"/>
              <a:gd name="connsiteX0" fmla="*/ 0 w 5918210"/>
              <a:gd name="connsiteY0" fmla="*/ 1422921 h 1424050"/>
              <a:gd name="connsiteX1" fmla="*/ 734219 w 5918210"/>
              <a:gd name="connsiteY1" fmla="*/ 0 h 1424050"/>
              <a:gd name="connsiteX2" fmla="*/ 5918210 w 5918210"/>
              <a:gd name="connsiteY2" fmla="*/ 16932 h 1424050"/>
              <a:gd name="connsiteX3" fmla="*/ 5916984 w 5918210"/>
              <a:gd name="connsiteY3" fmla="*/ 1424050 h 1424050"/>
              <a:gd name="connsiteX4" fmla="*/ 0 w 5918210"/>
              <a:gd name="connsiteY4" fmla="*/ 1422921 h 1424050"/>
              <a:gd name="connsiteX0" fmla="*/ 0 w 5918210"/>
              <a:gd name="connsiteY0" fmla="*/ 1416825 h 1417954"/>
              <a:gd name="connsiteX1" fmla="*/ 727679 w 5918210"/>
              <a:gd name="connsiteY1" fmla="*/ 0 h 1417954"/>
              <a:gd name="connsiteX2" fmla="*/ 5918210 w 5918210"/>
              <a:gd name="connsiteY2" fmla="*/ 10836 h 1417954"/>
              <a:gd name="connsiteX3" fmla="*/ 5916984 w 5918210"/>
              <a:gd name="connsiteY3" fmla="*/ 1417954 h 1417954"/>
              <a:gd name="connsiteX4" fmla="*/ 0 w 5918210"/>
              <a:gd name="connsiteY4" fmla="*/ 1416825 h 1417954"/>
              <a:gd name="connsiteX0" fmla="*/ 0 w 5906099"/>
              <a:gd name="connsiteY0" fmla="*/ 1416825 h 1417954"/>
              <a:gd name="connsiteX1" fmla="*/ 715568 w 5906099"/>
              <a:gd name="connsiteY1" fmla="*/ 0 h 1417954"/>
              <a:gd name="connsiteX2" fmla="*/ 5906099 w 5906099"/>
              <a:gd name="connsiteY2" fmla="*/ 10836 h 1417954"/>
              <a:gd name="connsiteX3" fmla="*/ 5904873 w 5906099"/>
              <a:gd name="connsiteY3" fmla="*/ 1417954 h 1417954"/>
              <a:gd name="connsiteX4" fmla="*/ 0 w 5906099"/>
              <a:gd name="connsiteY4" fmla="*/ 1416825 h 1417954"/>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25574 h 1432065"/>
              <a:gd name="connsiteX4" fmla="*/ 0 w 5897924"/>
              <a:gd name="connsiteY4" fmla="*/ 1432065 h 1432065"/>
              <a:gd name="connsiteX0" fmla="*/ 0 w 5896718"/>
              <a:gd name="connsiteY0" fmla="*/ 1432065 h 1432065"/>
              <a:gd name="connsiteX1" fmla="*/ 707393 w 5896718"/>
              <a:gd name="connsiteY1" fmla="*/ 0 h 1432065"/>
              <a:gd name="connsiteX2" fmla="*/ 5891384 w 5896718"/>
              <a:gd name="connsiteY2" fmla="*/ 16932 h 1432065"/>
              <a:gd name="connsiteX3" fmla="*/ 5896698 w 5896718"/>
              <a:gd name="connsiteY3" fmla="*/ 1425574 h 1432065"/>
              <a:gd name="connsiteX4" fmla="*/ 0 w 5896718"/>
              <a:gd name="connsiteY4" fmla="*/ 1432065 h 1432065"/>
              <a:gd name="connsiteX0" fmla="*/ 0 w 5896708"/>
              <a:gd name="connsiteY0" fmla="*/ 1432065 h 1432065"/>
              <a:gd name="connsiteX1" fmla="*/ 707393 w 5896708"/>
              <a:gd name="connsiteY1" fmla="*/ 0 h 1432065"/>
              <a:gd name="connsiteX2" fmla="*/ 5884844 w 5896708"/>
              <a:gd name="connsiteY2" fmla="*/ 10836 h 1432065"/>
              <a:gd name="connsiteX3" fmla="*/ 5896698 w 5896708"/>
              <a:gd name="connsiteY3" fmla="*/ 1425574 h 1432065"/>
              <a:gd name="connsiteX4" fmla="*/ 0 w 5896708"/>
              <a:gd name="connsiteY4" fmla="*/ 1432065 h 1432065"/>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32065 h 1432065"/>
              <a:gd name="connsiteX1" fmla="*/ 707393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 name="connsiteX0" fmla="*/ 0 w 5896708"/>
              <a:gd name="connsiteY0" fmla="*/ 1427325 h 1427325"/>
              <a:gd name="connsiteX1" fmla="*/ 707393 w 5896708"/>
              <a:gd name="connsiteY1" fmla="*/ 7452 h 1427325"/>
              <a:gd name="connsiteX2" fmla="*/ 5884844 w 5896708"/>
              <a:gd name="connsiteY2" fmla="*/ 0 h 1427325"/>
              <a:gd name="connsiteX3" fmla="*/ 5896698 w 5896708"/>
              <a:gd name="connsiteY3" fmla="*/ 1420834 h 1427325"/>
              <a:gd name="connsiteX4" fmla="*/ 0 w 5896708"/>
              <a:gd name="connsiteY4" fmla="*/ 1427325 h 1427325"/>
              <a:gd name="connsiteX0" fmla="*/ 0 w 5896708"/>
              <a:gd name="connsiteY0" fmla="*/ 1456449 h 1456449"/>
              <a:gd name="connsiteX1" fmla="*/ 746632 w 5896708"/>
              <a:gd name="connsiteY1" fmla="*/ 0 h 1456449"/>
              <a:gd name="connsiteX2" fmla="*/ 5884844 w 5896708"/>
              <a:gd name="connsiteY2" fmla="*/ 29124 h 1456449"/>
              <a:gd name="connsiteX3" fmla="*/ 5896698 w 5896708"/>
              <a:gd name="connsiteY3" fmla="*/ 1449958 h 1456449"/>
              <a:gd name="connsiteX4" fmla="*/ 0 w 5896708"/>
              <a:gd name="connsiteY4" fmla="*/ 1456449 h 1456449"/>
              <a:gd name="connsiteX0" fmla="*/ 0 w 5896708"/>
              <a:gd name="connsiteY0" fmla="*/ 1438161 h 1438161"/>
              <a:gd name="connsiteX1" fmla="*/ 740092 w 5896708"/>
              <a:gd name="connsiteY1" fmla="*/ 0 h 1438161"/>
              <a:gd name="connsiteX2" fmla="*/ 5884844 w 5896708"/>
              <a:gd name="connsiteY2" fmla="*/ 10836 h 1438161"/>
              <a:gd name="connsiteX3" fmla="*/ 5896698 w 5896708"/>
              <a:gd name="connsiteY3" fmla="*/ 1431670 h 1438161"/>
              <a:gd name="connsiteX4" fmla="*/ 0 w 5896708"/>
              <a:gd name="connsiteY4" fmla="*/ 1438161 h 1438161"/>
              <a:gd name="connsiteX0" fmla="*/ 0 w 5896708"/>
              <a:gd name="connsiteY0" fmla="*/ 1432065 h 1432065"/>
              <a:gd name="connsiteX1" fmla="*/ 733552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6708" h="1432065">
                <a:moveTo>
                  <a:pt x="0" y="1432065"/>
                </a:moveTo>
                <a:lnTo>
                  <a:pt x="733552" y="0"/>
                </a:lnTo>
                <a:lnTo>
                  <a:pt x="5884844" y="4740"/>
                </a:lnTo>
                <a:cubicBezTo>
                  <a:pt x="5884424" y="468699"/>
                  <a:pt x="5897118" y="961615"/>
                  <a:pt x="5896698" y="1425574"/>
                </a:cubicBezTo>
                <a:lnTo>
                  <a:pt x="0" y="1432065"/>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Kosodĺžnik 3">
            <a:extLst>
              <a:ext uri="{FF2B5EF4-FFF2-40B4-BE49-F238E27FC236}">
                <a16:creationId xmlns:a16="http://schemas.microsoft.com/office/drawing/2014/main" id="{23F125F3-02EB-421B-ACE5-1B10FFCB08BD}"/>
              </a:ext>
            </a:extLst>
          </p:cNvPr>
          <p:cNvSpPr/>
          <p:nvPr/>
        </p:nvSpPr>
        <p:spPr>
          <a:xfrm>
            <a:off x="0" y="5637852"/>
            <a:ext cx="7244080" cy="1231438"/>
          </a:xfrm>
          <a:custGeom>
            <a:avLst/>
            <a:gdLst>
              <a:gd name="connsiteX0" fmla="*/ 0 w 6437147"/>
              <a:gd name="connsiteY0" fmla="*/ 1409374 h 1409374"/>
              <a:gd name="connsiteX1" fmla="*/ 451549 w 6437147"/>
              <a:gd name="connsiteY1" fmla="*/ 0 h 1409374"/>
              <a:gd name="connsiteX2" fmla="*/ 6437147 w 6437147"/>
              <a:gd name="connsiteY2" fmla="*/ 0 h 1409374"/>
              <a:gd name="connsiteX3" fmla="*/ 5985598 w 6437147"/>
              <a:gd name="connsiteY3" fmla="*/ 1409374 h 1409374"/>
              <a:gd name="connsiteX4" fmla="*/ 0 w 6437147"/>
              <a:gd name="connsiteY4" fmla="*/ 1409374 h 1409374"/>
              <a:gd name="connsiteX0" fmla="*/ 0 w 6741947"/>
              <a:gd name="connsiteY0" fmla="*/ 1409374 h 1409374"/>
              <a:gd name="connsiteX1" fmla="*/ 451549 w 6741947"/>
              <a:gd name="connsiteY1" fmla="*/ 0 h 1409374"/>
              <a:gd name="connsiteX2" fmla="*/ 6741947 w 6741947"/>
              <a:gd name="connsiteY2" fmla="*/ 0 h 1409374"/>
              <a:gd name="connsiteX3" fmla="*/ 5985598 w 6741947"/>
              <a:gd name="connsiteY3" fmla="*/ 1409374 h 1409374"/>
              <a:gd name="connsiteX4" fmla="*/ 0 w 6741947"/>
              <a:gd name="connsiteY4" fmla="*/ 1409374 h 1409374"/>
              <a:gd name="connsiteX0" fmla="*/ 0 w 6741947"/>
              <a:gd name="connsiteY0" fmla="*/ 1409374 h 1431951"/>
              <a:gd name="connsiteX1" fmla="*/ 451549 w 6741947"/>
              <a:gd name="connsiteY1" fmla="*/ 0 h 1431951"/>
              <a:gd name="connsiteX2" fmla="*/ 6741947 w 6741947"/>
              <a:gd name="connsiteY2" fmla="*/ 0 h 1431951"/>
              <a:gd name="connsiteX3" fmla="*/ 6098487 w 6741947"/>
              <a:gd name="connsiteY3" fmla="*/ 1431951 h 1431951"/>
              <a:gd name="connsiteX4" fmla="*/ 0 w 6741947"/>
              <a:gd name="connsiteY4" fmla="*/ 1409374 h 1431951"/>
              <a:gd name="connsiteX0" fmla="*/ 33873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33873 w 6775820"/>
              <a:gd name="connsiteY4" fmla="*/ 1420662 h 1443239"/>
              <a:gd name="connsiteX0" fmla="*/ 11295 w 6775820"/>
              <a:gd name="connsiteY0" fmla="*/ 1409373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09373 h 1443239"/>
              <a:gd name="connsiteX0" fmla="*/ 11295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20662 h 1443239"/>
              <a:gd name="connsiteX0" fmla="*/ 11295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11295 w 6775820"/>
              <a:gd name="connsiteY4" fmla="*/ 1454528 h 1454528"/>
              <a:gd name="connsiteX0" fmla="*/ 4168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4168 w 6775820"/>
              <a:gd name="connsiteY4" fmla="*/ 1454528 h 145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820" h="1454528">
                <a:moveTo>
                  <a:pt x="4168" y="1454528"/>
                </a:moveTo>
                <a:cubicBezTo>
                  <a:pt x="2779" y="969685"/>
                  <a:pt x="1389" y="484843"/>
                  <a:pt x="0" y="0"/>
                </a:cubicBezTo>
                <a:lnTo>
                  <a:pt x="6775820" y="11288"/>
                </a:lnTo>
                <a:lnTo>
                  <a:pt x="6132360" y="1443239"/>
                </a:lnTo>
                <a:lnTo>
                  <a:pt x="4168" y="1454528"/>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Skupina 14">
            <a:extLst>
              <a:ext uri="{FF2B5EF4-FFF2-40B4-BE49-F238E27FC236}">
                <a16:creationId xmlns:a16="http://schemas.microsoft.com/office/drawing/2014/main" id="{BE00626A-D309-4B6F-9C06-958DECED9404}"/>
              </a:ext>
            </a:extLst>
          </p:cNvPr>
          <p:cNvGrpSpPr/>
          <p:nvPr/>
        </p:nvGrpSpPr>
        <p:grpSpPr>
          <a:xfrm>
            <a:off x="8792" y="5792450"/>
            <a:ext cx="12183208" cy="873060"/>
            <a:chOff x="8792" y="5901415"/>
            <a:chExt cx="12158632" cy="873060"/>
          </a:xfrm>
        </p:grpSpPr>
        <p:sp>
          <p:nvSpPr>
            <p:cNvPr id="16" name="Obdĺžnik 15">
              <a:extLst>
                <a:ext uri="{FF2B5EF4-FFF2-40B4-BE49-F238E27FC236}">
                  <a16:creationId xmlns:a16="http://schemas.microsoft.com/office/drawing/2014/main" id="{B0D634AD-C569-410C-8E6D-2574221DF198}"/>
                </a:ext>
              </a:extLst>
            </p:cNvPr>
            <p:cNvSpPr/>
            <p:nvPr/>
          </p:nvSpPr>
          <p:spPr>
            <a:xfrm>
              <a:off x="8792"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Obrázok 16">
              <a:extLst>
                <a:ext uri="{FF2B5EF4-FFF2-40B4-BE49-F238E27FC236}">
                  <a16:creationId xmlns:a16="http://schemas.microsoft.com/office/drawing/2014/main" id="{F334D3B7-131F-4EA6-B139-34A354AD0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3" y="6049102"/>
              <a:ext cx="6946321" cy="625167"/>
            </a:xfrm>
            <a:prstGeom prst="rect">
              <a:avLst/>
            </a:prstGeom>
          </p:spPr>
        </p:pic>
        <p:pic>
          <p:nvPicPr>
            <p:cNvPr id="18" name="Obrázok 17">
              <a:extLst>
                <a:ext uri="{FF2B5EF4-FFF2-40B4-BE49-F238E27FC236}">
                  <a16:creationId xmlns:a16="http://schemas.microsoft.com/office/drawing/2014/main" id="{F1247B53-03A1-488F-A965-DBA9E584D8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pic>
        <p:nvPicPr>
          <p:cNvPr id="19" name="Obrázok 18" descr="Obrázok, na ktorom je kvet&#10;&#10;Automaticky generovaný popis">
            <a:extLst>
              <a:ext uri="{FF2B5EF4-FFF2-40B4-BE49-F238E27FC236}">
                <a16:creationId xmlns:a16="http://schemas.microsoft.com/office/drawing/2014/main" id="{788D075B-FEFB-40ED-A2A8-0B7C8D1C5A9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71767" y="199294"/>
            <a:ext cx="2297151" cy="1418492"/>
          </a:xfrm>
          <a:prstGeom prst="rect">
            <a:avLst/>
          </a:prstGeom>
        </p:spPr>
      </p:pic>
      <p:sp>
        <p:nvSpPr>
          <p:cNvPr id="20" name="Vývojový diagram: spojnica mimo strany 19">
            <a:extLst>
              <a:ext uri="{FF2B5EF4-FFF2-40B4-BE49-F238E27FC236}">
                <a16:creationId xmlns:a16="http://schemas.microsoft.com/office/drawing/2014/main" id="{E601B334-2D12-40C4-8DC6-B95EF2B4C60D}"/>
              </a:ext>
            </a:extLst>
          </p:cNvPr>
          <p:cNvSpPr/>
          <p:nvPr/>
        </p:nvSpPr>
        <p:spPr>
          <a:xfrm>
            <a:off x="380644" y="0"/>
            <a:ext cx="2670288" cy="1749669"/>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Nadpis 1">
            <a:extLst>
              <a:ext uri="{FF2B5EF4-FFF2-40B4-BE49-F238E27FC236}">
                <a16:creationId xmlns:a16="http://schemas.microsoft.com/office/drawing/2014/main" id="{CEFD9BA3-9433-4A95-83D8-86C6E80E2F47}"/>
              </a:ext>
            </a:extLst>
          </p:cNvPr>
          <p:cNvSpPr txBox="1">
            <a:spLocks/>
          </p:cNvSpPr>
          <p:nvPr/>
        </p:nvSpPr>
        <p:spPr>
          <a:xfrm>
            <a:off x="380644" y="199294"/>
            <a:ext cx="2575028" cy="1189892"/>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3600" dirty="0" err="1">
                <a:solidFill>
                  <a:schemeClr val="bg1"/>
                </a:solidFill>
                <a:latin typeface="+mn-lt"/>
              </a:rPr>
              <a:t>Conclusions</a:t>
            </a:r>
            <a:endParaRPr lang="en-US" sz="3600" dirty="0">
              <a:solidFill>
                <a:schemeClr val="bg1"/>
              </a:solidFill>
              <a:latin typeface="+mn-lt"/>
            </a:endParaRPr>
          </a:p>
        </p:txBody>
      </p:sp>
      <p:sp>
        <p:nvSpPr>
          <p:cNvPr id="4" name="BlokTextu 3">
            <a:extLst>
              <a:ext uri="{FF2B5EF4-FFF2-40B4-BE49-F238E27FC236}">
                <a16:creationId xmlns:a16="http://schemas.microsoft.com/office/drawing/2014/main" id="{C77C6DFF-B92F-478D-893E-FF9F3C7F6079}"/>
              </a:ext>
            </a:extLst>
          </p:cNvPr>
          <p:cNvSpPr txBox="1"/>
          <p:nvPr/>
        </p:nvSpPr>
        <p:spPr>
          <a:xfrm>
            <a:off x="264543" y="1902489"/>
            <a:ext cx="11441242" cy="4662815"/>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GB" dirty="0"/>
              <a:t>The survey refers mainly to opinions of young respondents from European Union who came from villages, live and work in the rural environment and who are employed predominantly in non-governmental organisations. Many respondents have experiences with active citizenship what makes the results trustworthy. Outcomes rooted in real experiences. </a:t>
            </a:r>
          </a:p>
          <a:p>
            <a:pPr marL="285750" indent="-285750" algn="just">
              <a:spcBef>
                <a:spcPts val="600"/>
              </a:spcBef>
              <a:spcAft>
                <a:spcPts val="600"/>
              </a:spcAft>
              <a:buFont typeface="Arial" panose="020B0604020202020204" pitchFamily="34" charset="0"/>
              <a:buChar char="•"/>
            </a:pPr>
            <a:r>
              <a:rPr lang="en-GB" dirty="0"/>
              <a:t>Generally, basic services missing and infrastructure is week in the countryside. Therefore, there have been persisted social-economic problems: difficulties with the job approaching to towns, access to material for business activities or services. Slow or missing internet connection limits the development of innovative activities and almost all business activities.</a:t>
            </a:r>
          </a:p>
          <a:p>
            <a:pPr marL="285750" indent="-285750" algn="just">
              <a:spcBef>
                <a:spcPts val="600"/>
              </a:spcBef>
              <a:spcAft>
                <a:spcPts val="600"/>
              </a:spcAft>
              <a:buFont typeface="Arial" panose="020B0604020202020204" pitchFamily="34" charset="0"/>
              <a:buChar char="•"/>
            </a:pPr>
            <a:r>
              <a:rPr lang="en-GB" dirty="0"/>
              <a:t>It is possible to be employed in a village and a self-employment plays an essential role here. Basic servises are usually present in villages (drinking water, sewage ..). However, services improving the life quality are rarely present. The best advisory services can provide friends, parents and local action groups. Solving problems during the business establishment help grant subsidies.</a:t>
            </a:r>
          </a:p>
          <a:p>
            <a:pPr marL="285750" indent="-285750" algn="just">
              <a:spcBef>
                <a:spcPts val="600"/>
              </a:spcBef>
              <a:spcAft>
                <a:spcPts val="600"/>
              </a:spcAft>
              <a:buFont typeface="Arial" panose="020B0604020202020204" pitchFamily="34" charset="0"/>
              <a:buChar char="•"/>
            </a:pPr>
            <a:endParaRPr lang="en-GB" dirty="0"/>
          </a:p>
          <a:p>
            <a:pPr marL="285750" indent="-285750" algn="just">
              <a:buFont typeface="Arial" panose="020B0604020202020204" pitchFamily="34" charset="0"/>
              <a:buChar char="•"/>
            </a:pPr>
            <a:endParaRPr lang="en-GB" dirty="0"/>
          </a:p>
        </p:txBody>
      </p:sp>
    </p:spTree>
    <p:extLst>
      <p:ext uri="{BB962C8B-B14F-4D97-AF65-F5344CB8AC3E}">
        <p14:creationId xmlns:p14="http://schemas.microsoft.com/office/powerpoint/2010/main" val="736865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Kosodĺžnik 4">
            <a:extLst>
              <a:ext uri="{FF2B5EF4-FFF2-40B4-BE49-F238E27FC236}">
                <a16:creationId xmlns:a16="http://schemas.microsoft.com/office/drawing/2014/main" id="{D1913EB5-07A5-4CE5-AB70-E6E8D1FE01A0}"/>
              </a:ext>
            </a:extLst>
          </p:cNvPr>
          <p:cNvSpPr/>
          <p:nvPr/>
        </p:nvSpPr>
        <p:spPr>
          <a:xfrm>
            <a:off x="6704189" y="5637851"/>
            <a:ext cx="5496602" cy="1224099"/>
          </a:xfrm>
          <a:custGeom>
            <a:avLst/>
            <a:gdLst>
              <a:gd name="connsiteX0" fmla="*/ 0 w 5222848"/>
              <a:gd name="connsiteY0" fmla="*/ 1409374 h 1409374"/>
              <a:gd name="connsiteX1" fmla="*/ 352344 w 5222848"/>
              <a:gd name="connsiteY1" fmla="*/ 0 h 1409374"/>
              <a:gd name="connsiteX2" fmla="*/ 5222848 w 5222848"/>
              <a:gd name="connsiteY2" fmla="*/ 0 h 1409374"/>
              <a:gd name="connsiteX3" fmla="*/ 4870505 w 5222848"/>
              <a:gd name="connsiteY3" fmla="*/ 1409374 h 1409374"/>
              <a:gd name="connsiteX4" fmla="*/ 0 w 5222848"/>
              <a:gd name="connsiteY4" fmla="*/ 1409374 h 1409374"/>
              <a:gd name="connsiteX0" fmla="*/ 0 w 5911470"/>
              <a:gd name="connsiteY0" fmla="*/ 1398086 h 1409374"/>
              <a:gd name="connsiteX1" fmla="*/ 1040966 w 5911470"/>
              <a:gd name="connsiteY1" fmla="*/ 0 h 1409374"/>
              <a:gd name="connsiteX2" fmla="*/ 5911470 w 5911470"/>
              <a:gd name="connsiteY2" fmla="*/ 0 h 1409374"/>
              <a:gd name="connsiteX3" fmla="*/ 5559127 w 5911470"/>
              <a:gd name="connsiteY3" fmla="*/ 1409374 h 1409374"/>
              <a:gd name="connsiteX4" fmla="*/ 0 w 5911470"/>
              <a:gd name="connsiteY4" fmla="*/ 1398086 h 1409374"/>
              <a:gd name="connsiteX0" fmla="*/ 0 w 5911470"/>
              <a:gd name="connsiteY0" fmla="*/ 1443241 h 1454529"/>
              <a:gd name="connsiteX1" fmla="*/ 679721 w 5911470"/>
              <a:gd name="connsiteY1" fmla="*/ 0 h 1454529"/>
              <a:gd name="connsiteX2" fmla="*/ 5911470 w 5911470"/>
              <a:gd name="connsiteY2" fmla="*/ 45155 h 1454529"/>
              <a:gd name="connsiteX3" fmla="*/ 5559127 w 5911470"/>
              <a:gd name="connsiteY3" fmla="*/ 1454529 h 1454529"/>
              <a:gd name="connsiteX4" fmla="*/ 0 w 5911470"/>
              <a:gd name="connsiteY4" fmla="*/ 1443241 h 1454529"/>
              <a:gd name="connsiteX0" fmla="*/ 0 w 5931660"/>
              <a:gd name="connsiteY0" fmla="*/ 1443241 h 1454529"/>
              <a:gd name="connsiteX1" fmla="*/ 679721 w 5931660"/>
              <a:gd name="connsiteY1" fmla="*/ 0 h 1454529"/>
              <a:gd name="connsiteX2" fmla="*/ 5911470 w 5931660"/>
              <a:gd name="connsiteY2" fmla="*/ 45155 h 1454529"/>
              <a:gd name="connsiteX3" fmla="*/ 5931660 w 5931660"/>
              <a:gd name="connsiteY3" fmla="*/ 1454529 h 1454529"/>
              <a:gd name="connsiteX4" fmla="*/ 0 w 593166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63926 w 5911470"/>
              <a:gd name="connsiteY3" fmla="*/ 1420663 h 1443241"/>
              <a:gd name="connsiteX4" fmla="*/ 0 w 5911470"/>
              <a:gd name="connsiteY4" fmla="*/ 1443241 h 1443241"/>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75215 w 5911470"/>
              <a:gd name="connsiteY3" fmla="*/ 1420663 h 1443241"/>
              <a:gd name="connsiteX4" fmla="*/ 0 w 5911470"/>
              <a:gd name="connsiteY4" fmla="*/ 1443241 h 1443241"/>
              <a:gd name="connsiteX0" fmla="*/ 0 w 5911470"/>
              <a:gd name="connsiteY0" fmla="*/ 1443241 h 1454530"/>
              <a:gd name="connsiteX1" fmla="*/ 679721 w 5911470"/>
              <a:gd name="connsiteY1" fmla="*/ 0 h 1454530"/>
              <a:gd name="connsiteX2" fmla="*/ 5911470 w 5911470"/>
              <a:gd name="connsiteY2" fmla="*/ 45155 h 1454530"/>
              <a:gd name="connsiteX3" fmla="*/ 5886504 w 5911470"/>
              <a:gd name="connsiteY3" fmla="*/ 1454530 h 1454530"/>
              <a:gd name="connsiteX4" fmla="*/ 0 w 5911470"/>
              <a:gd name="connsiteY4" fmla="*/ 1443241 h 1454530"/>
              <a:gd name="connsiteX0" fmla="*/ 0 w 5886504"/>
              <a:gd name="connsiteY0" fmla="*/ 1443241 h 1454530"/>
              <a:gd name="connsiteX1" fmla="*/ 679721 w 5886504"/>
              <a:gd name="connsiteY1" fmla="*/ 0 h 1454530"/>
              <a:gd name="connsiteX2" fmla="*/ 5877603 w 5886504"/>
              <a:gd name="connsiteY2" fmla="*/ 67732 h 1454530"/>
              <a:gd name="connsiteX3" fmla="*/ 5886504 w 5886504"/>
              <a:gd name="connsiteY3" fmla="*/ 1454530 h 1454530"/>
              <a:gd name="connsiteX4" fmla="*/ 0 w 5886504"/>
              <a:gd name="connsiteY4" fmla="*/ 1443241 h 1454530"/>
              <a:gd name="connsiteX0" fmla="*/ 0 w 5918243"/>
              <a:gd name="connsiteY0" fmla="*/ 1443241 h 1454530"/>
              <a:gd name="connsiteX1" fmla="*/ 679721 w 5918243"/>
              <a:gd name="connsiteY1" fmla="*/ 0 h 1454530"/>
              <a:gd name="connsiteX2" fmla="*/ 5918243 w 5918243"/>
              <a:gd name="connsiteY2" fmla="*/ 52492 h 1454530"/>
              <a:gd name="connsiteX3" fmla="*/ 5886504 w 5918243"/>
              <a:gd name="connsiteY3" fmla="*/ 1454530 h 1454530"/>
              <a:gd name="connsiteX4" fmla="*/ 0 w 5918243"/>
              <a:gd name="connsiteY4" fmla="*/ 1443241 h 1454530"/>
              <a:gd name="connsiteX0" fmla="*/ 0 w 5932224"/>
              <a:gd name="connsiteY0" fmla="*/ 1443241 h 1454530"/>
              <a:gd name="connsiteX1" fmla="*/ 679721 w 5932224"/>
              <a:gd name="connsiteY1" fmla="*/ 0 h 1454530"/>
              <a:gd name="connsiteX2" fmla="*/ 5918243 w 5932224"/>
              <a:gd name="connsiteY2" fmla="*/ 52492 h 1454530"/>
              <a:gd name="connsiteX3" fmla="*/ 5932224 w 5932224"/>
              <a:gd name="connsiteY3" fmla="*/ 1454530 h 1454530"/>
              <a:gd name="connsiteX4" fmla="*/ 0 w 5932224"/>
              <a:gd name="connsiteY4" fmla="*/ 1443241 h 1454530"/>
              <a:gd name="connsiteX0" fmla="*/ 0 w 5918243"/>
              <a:gd name="connsiteY0" fmla="*/ 1443241 h 1444370"/>
              <a:gd name="connsiteX1" fmla="*/ 679721 w 5918243"/>
              <a:gd name="connsiteY1" fmla="*/ 0 h 1444370"/>
              <a:gd name="connsiteX2" fmla="*/ 5918243 w 5918243"/>
              <a:gd name="connsiteY2" fmla="*/ 52492 h 1444370"/>
              <a:gd name="connsiteX3" fmla="*/ 5916984 w 5918243"/>
              <a:gd name="connsiteY3" fmla="*/ 1444370 h 1444370"/>
              <a:gd name="connsiteX4" fmla="*/ 0 w 5918243"/>
              <a:gd name="connsiteY4" fmla="*/ 1443241 h 1444370"/>
              <a:gd name="connsiteX0" fmla="*/ 0 w 5918243"/>
              <a:gd name="connsiteY0" fmla="*/ 1443241 h 1444370"/>
              <a:gd name="connsiteX1" fmla="*/ 679721 w 5918243"/>
              <a:gd name="connsiteY1" fmla="*/ 0 h 1444370"/>
              <a:gd name="connsiteX2" fmla="*/ 5918243 w 5918243"/>
              <a:gd name="connsiteY2" fmla="*/ 57572 h 1444370"/>
              <a:gd name="connsiteX3" fmla="*/ 5916984 w 5918243"/>
              <a:gd name="connsiteY3" fmla="*/ 1444370 h 1444370"/>
              <a:gd name="connsiteX4" fmla="*/ 0 w 5918243"/>
              <a:gd name="connsiteY4" fmla="*/ 1443241 h 1444370"/>
              <a:gd name="connsiteX0" fmla="*/ 0 w 5916996"/>
              <a:gd name="connsiteY0" fmla="*/ 1456789 h 1457918"/>
              <a:gd name="connsiteX1" fmla="*/ 679721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56789 h 1457918"/>
              <a:gd name="connsiteX1" fmla="*/ 745118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43241 h 1444370"/>
              <a:gd name="connsiteX1" fmla="*/ 745118 w 5916996"/>
              <a:gd name="connsiteY1" fmla="*/ 0 h 1444370"/>
              <a:gd name="connsiteX2" fmla="*/ 5907310 w 5916996"/>
              <a:gd name="connsiteY2" fmla="*/ 6772 h 1444370"/>
              <a:gd name="connsiteX3" fmla="*/ 5916984 w 5916996"/>
              <a:gd name="connsiteY3" fmla="*/ 1444370 h 1444370"/>
              <a:gd name="connsiteX4" fmla="*/ 0 w 5916996"/>
              <a:gd name="connsiteY4" fmla="*/ 1443241 h 1444370"/>
              <a:gd name="connsiteX0" fmla="*/ 0 w 5916996"/>
              <a:gd name="connsiteY0" fmla="*/ 1436469 h 1437598"/>
              <a:gd name="connsiteX1" fmla="*/ 734219 w 5916996"/>
              <a:gd name="connsiteY1" fmla="*/ 13548 h 1437598"/>
              <a:gd name="connsiteX2" fmla="*/ 5907310 w 5916996"/>
              <a:gd name="connsiteY2" fmla="*/ 0 h 1437598"/>
              <a:gd name="connsiteX3" fmla="*/ 5916984 w 5916996"/>
              <a:gd name="connsiteY3" fmla="*/ 1437598 h 1437598"/>
              <a:gd name="connsiteX4" fmla="*/ 0 w 5916996"/>
              <a:gd name="connsiteY4" fmla="*/ 1436469 h 1437598"/>
              <a:gd name="connsiteX0" fmla="*/ 0 w 5916988"/>
              <a:gd name="connsiteY0" fmla="*/ 1436469 h 1437598"/>
              <a:gd name="connsiteX1" fmla="*/ 734219 w 5916988"/>
              <a:gd name="connsiteY1" fmla="*/ 13548 h 1437598"/>
              <a:gd name="connsiteX2" fmla="*/ 5885511 w 5916988"/>
              <a:gd name="connsiteY2" fmla="*/ 0 h 1437598"/>
              <a:gd name="connsiteX3" fmla="*/ 5916984 w 5916988"/>
              <a:gd name="connsiteY3" fmla="*/ 1437598 h 1437598"/>
              <a:gd name="connsiteX4" fmla="*/ 0 w 5916988"/>
              <a:gd name="connsiteY4" fmla="*/ 1436469 h 1437598"/>
              <a:gd name="connsiteX0" fmla="*/ 0 w 5918210"/>
              <a:gd name="connsiteY0" fmla="*/ 1422921 h 1424050"/>
              <a:gd name="connsiteX1" fmla="*/ 734219 w 5918210"/>
              <a:gd name="connsiteY1" fmla="*/ 0 h 1424050"/>
              <a:gd name="connsiteX2" fmla="*/ 5918210 w 5918210"/>
              <a:gd name="connsiteY2" fmla="*/ 16932 h 1424050"/>
              <a:gd name="connsiteX3" fmla="*/ 5916984 w 5918210"/>
              <a:gd name="connsiteY3" fmla="*/ 1424050 h 1424050"/>
              <a:gd name="connsiteX4" fmla="*/ 0 w 5918210"/>
              <a:gd name="connsiteY4" fmla="*/ 1422921 h 1424050"/>
              <a:gd name="connsiteX0" fmla="*/ 0 w 5918210"/>
              <a:gd name="connsiteY0" fmla="*/ 1416825 h 1417954"/>
              <a:gd name="connsiteX1" fmla="*/ 727679 w 5918210"/>
              <a:gd name="connsiteY1" fmla="*/ 0 h 1417954"/>
              <a:gd name="connsiteX2" fmla="*/ 5918210 w 5918210"/>
              <a:gd name="connsiteY2" fmla="*/ 10836 h 1417954"/>
              <a:gd name="connsiteX3" fmla="*/ 5916984 w 5918210"/>
              <a:gd name="connsiteY3" fmla="*/ 1417954 h 1417954"/>
              <a:gd name="connsiteX4" fmla="*/ 0 w 5918210"/>
              <a:gd name="connsiteY4" fmla="*/ 1416825 h 1417954"/>
              <a:gd name="connsiteX0" fmla="*/ 0 w 5906099"/>
              <a:gd name="connsiteY0" fmla="*/ 1416825 h 1417954"/>
              <a:gd name="connsiteX1" fmla="*/ 715568 w 5906099"/>
              <a:gd name="connsiteY1" fmla="*/ 0 h 1417954"/>
              <a:gd name="connsiteX2" fmla="*/ 5906099 w 5906099"/>
              <a:gd name="connsiteY2" fmla="*/ 10836 h 1417954"/>
              <a:gd name="connsiteX3" fmla="*/ 5904873 w 5906099"/>
              <a:gd name="connsiteY3" fmla="*/ 1417954 h 1417954"/>
              <a:gd name="connsiteX4" fmla="*/ 0 w 5906099"/>
              <a:gd name="connsiteY4" fmla="*/ 1416825 h 1417954"/>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25574 h 1432065"/>
              <a:gd name="connsiteX4" fmla="*/ 0 w 5897924"/>
              <a:gd name="connsiteY4" fmla="*/ 1432065 h 1432065"/>
              <a:gd name="connsiteX0" fmla="*/ 0 w 5896718"/>
              <a:gd name="connsiteY0" fmla="*/ 1432065 h 1432065"/>
              <a:gd name="connsiteX1" fmla="*/ 707393 w 5896718"/>
              <a:gd name="connsiteY1" fmla="*/ 0 h 1432065"/>
              <a:gd name="connsiteX2" fmla="*/ 5891384 w 5896718"/>
              <a:gd name="connsiteY2" fmla="*/ 16932 h 1432065"/>
              <a:gd name="connsiteX3" fmla="*/ 5896698 w 5896718"/>
              <a:gd name="connsiteY3" fmla="*/ 1425574 h 1432065"/>
              <a:gd name="connsiteX4" fmla="*/ 0 w 5896718"/>
              <a:gd name="connsiteY4" fmla="*/ 1432065 h 1432065"/>
              <a:gd name="connsiteX0" fmla="*/ 0 w 5896708"/>
              <a:gd name="connsiteY0" fmla="*/ 1432065 h 1432065"/>
              <a:gd name="connsiteX1" fmla="*/ 707393 w 5896708"/>
              <a:gd name="connsiteY1" fmla="*/ 0 h 1432065"/>
              <a:gd name="connsiteX2" fmla="*/ 5884844 w 5896708"/>
              <a:gd name="connsiteY2" fmla="*/ 10836 h 1432065"/>
              <a:gd name="connsiteX3" fmla="*/ 5896698 w 5896708"/>
              <a:gd name="connsiteY3" fmla="*/ 1425574 h 1432065"/>
              <a:gd name="connsiteX4" fmla="*/ 0 w 5896708"/>
              <a:gd name="connsiteY4" fmla="*/ 1432065 h 1432065"/>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32065 h 1432065"/>
              <a:gd name="connsiteX1" fmla="*/ 707393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 name="connsiteX0" fmla="*/ 0 w 5896708"/>
              <a:gd name="connsiteY0" fmla="*/ 1427325 h 1427325"/>
              <a:gd name="connsiteX1" fmla="*/ 707393 w 5896708"/>
              <a:gd name="connsiteY1" fmla="*/ 7452 h 1427325"/>
              <a:gd name="connsiteX2" fmla="*/ 5884844 w 5896708"/>
              <a:gd name="connsiteY2" fmla="*/ 0 h 1427325"/>
              <a:gd name="connsiteX3" fmla="*/ 5896698 w 5896708"/>
              <a:gd name="connsiteY3" fmla="*/ 1420834 h 1427325"/>
              <a:gd name="connsiteX4" fmla="*/ 0 w 5896708"/>
              <a:gd name="connsiteY4" fmla="*/ 1427325 h 1427325"/>
              <a:gd name="connsiteX0" fmla="*/ 0 w 5896708"/>
              <a:gd name="connsiteY0" fmla="*/ 1456449 h 1456449"/>
              <a:gd name="connsiteX1" fmla="*/ 746632 w 5896708"/>
              <a:gd name="connsiteY1" fmla="*/ 0 h 1456449"/>
              <a:gd name="connsiteX2" fmla="*/ 5884844 w 5896708"/>
              <a:gd name="connsiteY2" fmla="*/ 29124 h 1456449"/>
              <a:gd name="connsiteX3" fmla="*/ 5896698 w 5896708"/>
              <a:gd name="connsiteY3" fmla="*/ 1449958 h 1456449"/>
              <a:gd name="connsiteX4" fmla="*/ 0 w 5896708"/>
              <a:gd name="connsiteY4" fmla="*/ 1456449 h 1456449"/>
              <a:gd name="connsiteX0" fmla="*/ 0 w 5896708"/>
              <a:gd name="connsiteY0" fmla="*/ 1438161 h 1438161"/>
              <a:gd name="connsiteX1" fmla="*/ 740092 w 5896708"/>
              <a:gd name="connsiteY1" fmla="*/ 0 h 1438161"/>
              <a:gd name="connsiteX2" fmla="*/ 5884844 w 5896708"/>
              <a:gd name="connsiteY2" fmla="*/ 10836 h 1438161"/>
              <a:gd name="connsiteX3" fmla="*/ 5896698 w 5896708"/>
              <a:gd name="connsiteY3" fmla="*/ 1431670 h 1438161"/>
              <a:gd name="connsiteX4" fmla="*/ 0 w 5896708"/>
              <a:gd name="connsiteY4" fmla="*/ 1438161 h 1438161"/>
              <a:gd name="connsiteX0" fmla="*/ 0 w 5896708"/>
              <a:gd name="connsiteY0" fmla="*/ 1432065 h 1432065"/>
              <a:gd name="connsiteX1" fmla="*/ 733552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6708" h="1432065">
                <a:moveTo>
                  <a:pt x="0" y="1432065"/>
                </a:moveTo>
                <a:lnTo>
                  <a:pt x="733552" y="0"/>
                </a:lnTo>
                <a:lnTo>
                  <a:pt x="5884844" y="4740"/>
                </a:lnTo>
                <a:cubicBezTo>
                  <a:pt x="5884424" y="468699"/>
                  <a:pt x="5897118" y="961615"/>
                  <a:pt x="5896698" y="1425574"/>
                </a:cubicBezTo>
                <a:lnTo>
                  <a:pt x="0" y="1432065"/>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Kosodĺžnik 3">
            <a:extLst>
              <a:ext uri="{FF2B5EF4-FFF2-40B4-BE49-F238E27FC236}">
                <a16:creationId xmlns:a16="http://schemas.microsoft.com/office/drawing/2014/main" id="{23F125F3-02EB-421B-ACE5-1B10FFCB08BD}"/>
              </a:ext>
            </a:extLst>
          </p:cNvPr>
          <p:cNvSpPr/>
          <p:nvPr/>
        </p:nvSpPr>
        <p:spPr>
          <a:xfrm>
            <a:off x="0" y="5637852"/>
            <a:ext cx="7244080" cy="1231438"/>
          </a:xfrm>
          <a:custGeom>
            <a:avLst/>
            <a:gdLst>
              <a:gd name="connsiteX0" fmla="*/ 0 w 6437147"/>
              <a:gd name="connsiteY0" fmla="*/ 1409374 h 1409374"/>
              <a:gd name="connsiteX1" fmla="*/ 451549 w 6437147"/>
              <a:gd name="connsiteY1" fmla="*/ 0 h 1409374"/>
              <a:gd name="connsiteX2" fmla="*/ 6437147 w 6437147"/>
              <a:gd name="connsiteY2" fmla="*/ 0 h 1409374"/>
              <a:gd name="connsiteX3" fmla="*/ 5985598 w 6437147"/>
              <a:gd name="connsiteY3" fmla="*/ 1409374 h 1409374"/>
              <a:gd name="connsiteX4" fmla="*/ 0 w 6437147"/>
              <a:gd name="connsiteY4" fmla="*/ 1409374 h 1409374"/>
              <a:gd name="connsiteX0" fmla="*/ 0 w 6741947"/>
              <a:gd name="connsiteY0" fmla="*/ 1409374 h 1409374"/>
              <a:gd name="connsiteX1" fmla="*/ 451549 w 6741947"/>
              <a:gd name="connsiteY1" fmla="*/ 0 h 1409374"/>
              <a:gd name="connsiteX2" fmla="*/ 6741947 w 6741947"/>
              <a:gd name="connsiteY2" fmla="*/ 0 h 1409374"/>
              <a:gd name="connsiteX3" fmla="*/ 5985598 w 6741947"/>
              <a:gd name="connsiteY3" fmla="*/ 1409374 h 1409374"/>
              <a:gd name="connsiteX4" fmla="*/ 0 w 6741947"/>
              <a:gd name="connsiteY4" fmla="*/ 1409374 h 1409374"/>
              <a:gd name="connsiteX0" fmla="*/ 0 w 6741947"/>
              <a:gd name="connsiteY0" fmla="*/ 1409374 h 1431951"/>
              <a:gd name="connsiteX1" fmla="*/ 451549 w 6741947"/>
              <a:gd name="connsiteY1" fmla="*/ 0 h 1431951"/>
              <a:gd name="connsiteX2" fmla="*/ 6741947 w 6741947"/>
              <a:gd name="connsiteY2" fmla="*/ 0 h 1431951"/>
              <a:gd name="connsiteX3" fmla="*/ 6098487 w 6741947"/>
              <a:gd name="connsiteY3" fmla="*/ 1431951 h 1431951"/>
              <a:gd name="connsiteX4" fmla="*/ 0 w 6741947"/>
              <a:gd name="connsiteY4" fmla="*/ 1409374 h 1431951"/>
              <a:gd name="connsiteX0" fmla="*/ 33873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33873 w 6775820"/>
              <a:gd name="connsiteY4" fmla="*/ 1420662 h 1443239"/>
              <a:gd name="connsiteX0" fmla="*/ 11295 w 6775820"/>
              <a:gd name="connsiteY0" fmla="*/ 1409373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09373 h 1443239"/>
              <a:gd name="connsiteX0" fmla="*/ 11295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20662 h 1443239"/>
              <a:gd name="connsiteX0" fmla="*/ 11295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11295 w 6775820"/>
              <a:gd name="connsiteY4" fmla="*/ 1454528 h 1454528"/>
              <a:gd name="connsiteX0" fmla="*/ 4168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4168 w 6775820"/>
              <a:gd name="connsiteY4" fmla="*/ 1454528 h 145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820" h="1454528">
                <a:moveTo>
                  <a:pt x="4168" y="1454528"/>
                </a:moveTo>
                <a:cubicBezTo>
                  <a:pt x="2779" y="969685"/>
                  <a:pt x="1389" y="484843"/>
                  <a:pt x="0" y="0"/>
                </a:cubicBezTo>
                <a:lnTo>
                  <a:pt x="6775820" y="11288"/>
                </a:lnTo>
                <a:lnTo>
                  <a:pt x="6132360" y="1443239"/>
                </a:lnTo>
                <a:lnTo>
                  <a:pt x="4168" y="1454528"/>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Skupina 14">
            <a:extLst>
              <a:ext uri="{FF2B5EF4-FFF2-40B4-BE49-F238E27FC236}">
                <a16:creationId xmlns:a16="http://schemas.microsoft.com/office/drawing/2014/main" id="{BE00626A-D309-4B6F-9C06-958DECED9404}"/>
              </a:ext>
            </a:extLst>
          </p:cNvPr>
          <p:cNvGrpSpPr/>
          <p:nvPr/>
        </p:nvGrpSpPr>
        <p:grpSpPr>
          <a:xfrm>
            <a:off x="8792" y="5792450"/>
            <a:ext cx="12183208" cy="873060"/>
            <a:chOff x="8792" y="5901415"/>
            <a:chExt cx="12158632" cy="873060"/>
          </a:xfrm>
        </p:grpSpPr>
        <p:sp>
          <p:nvSpPr>
            <p:cNvPr id="16" name="Obdĺžnik 15">
              <a:extLst>
                <a:ext uri="{FF2B5EF4-FFF2-40B4-BE49-F238E27FC236}">
                  <a16:creationId xmlns:a16="http://schemas.microsoft.com/office/drawing/2014/main" id="{B0D634AD-C569-410C-8E6D-2574221DF198}"/>
                </a:ext>
              </a:extLst>
            </p:cNvPr>
            <p:cNvSpPr/>
            <p:nvPr/>
          </p:nvSpPr>
          <p:spPr>
            <a:xfrm>
              <a:off x="8792"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Obrázok 16">
              <a:extLst>
                <a:ext uri="{FF2B5EF4-FFF2-40B4-BE49-F238E27FC236}">
                  <a16:creationId xmlns:a16="http://schemas.microsoft.com/office/drawing/2014/main" id="{F334D3B7-131F-4EA6-B139-34A354AD0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3" y="6049102"/>
              <a:ext cx="6946321" cy="625167"/>
            </a:xfrm>
            <a:prstGeom prst="rect">
              <a:avLst/>
            </a:prstGeom>
          </p:spPr>
        </p:pic>
        <p:pic>
          <p:nvPicPr>
            <p:cNvPr id="18" name="Obrázok 17">
              <a:extLst>
                <a:ext uri="{FF2B5EF4-FFF2-40B4-BE49-F238E27FC236}">
                  <a16:creationId xmlns:a16="http://schemas.microsoft.com/office/drawing/2014/main" id="{F1247B53-03A1-488F-A965-DBA9E584D8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pic>
        <p:nvPicPr>
          <p:cNvPr id="19" name="Obrázok 18" descr="Obrázok, na ktorom je kvet&#10;&#10;Automaticky generovaný popis">
            <a:extLst>
              <a:ext uri="{FF2B5EF4-FFF2-40B4-BE49-F238E27FC236}">
                <a16:creationId xmlns:a16="http://schemas.microsoft.com/office/drawing/2014/main" id="{788D075B-FEFB-40ED-A2A8-0B7C8D1C5A9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71767" y="162349"/>
            <a:ext cx="2297151" cy="1418492"/>
          </a:xfrm>
          <a:prstGeom prst="rect">
            <a:avLst/>
          </a:prstGeom>
        </p:spPr>
      </p:pic>
      <p:sp>
        <p:nvSpPr>
          <p:cNvPr id="20" name="Vývojový diagram: spojnica mimo strany 19">
            <a:extLst>
              <a:ext uri="{FF2B5EF4-FFF2-40B4-BE49-F238E27FC236}">
                <a16:creationId xmlns:a16="http://schemas.microsoft.com/office/drawing/2014/main" id="{E601B334-2D12-40C4-8DC6-B95EF2B4C60D}"/>
              </a:ext>
            </a:extLst>
          </p:cNvPr>
          <p:cNvSpPr/>
          <p:nvPr/>
        </p:nvSpPr>
        <p:spPr>
          <a:xfrm>
            <a:off x="380644" y="0"/>
            <a:ext cx="2670288" cy="1749669"/>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Nadpis 1">
            <a:extLst>
              <a:ext uri="{FF2B5EF4-FFF2-40B4-BE49-F238E27FC236}">
                <a16:creationId xmlns:a16="http://schemas.microsoft.com/office/drawing/2014/main" id="{CEFD9BA3-9433-4A95-83D8-86C6E80E2F47}"/>
              </a:ext>
            </a:extLst>
          </p:cNvPr>
          <p:cNvSpPr txBox="1">
            <a:spLocks/>
          </p:cNvSpPr>
          <p:nvPr/>
        </p:nvSpPr>
        <p:spPr>
          <a:xfrm>
            <a:off x="380644" y="199294"/>
            <a:ext cx="2575028" cy="1189892"/>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3600" dirty="0" err="1">
                <a:solidFill>
                  <a:schemeClr val="bg1"/>
                </a:solidFill>
                <a:latin typeface="+mn-lt"/>
              </a:rPr>
              <a:t>Conclusions</a:t>
            </a:r>
            <a:endParaRPr lang="en-US" sz="3600" dirty="0">
              <a:solidFill>
                <a:schemeClr val="bg1"/>
              </a:solidFill>
              <a:latin typeface="+mn-lt"/>
            </a:endParaRPr>
          </a:p>
        </p:txBody>
      </p:sp>
      <p:sp>
        <p:nvSpPr>
          <p:cNvPr id="4" name="BlokTextu 3">
            <a:extLst>
              <a:ext uri="{FF2B5EF4-FFF2-40B4-BE49-F238E27FC236}">
                <a16:creationId xmlns:a16="http://schemas.microsoft.com/office/drawing/2014/main" id="{C77C6DFF-B92F-478D-893E-FF9F3C7F6079}"/>
              </a:ext>
            </a:extLst>
          </p:cNvPr>
          <p:cNvSpPr txBox="1"/>
          <p:nvPr/>
        </p:nvSpPr>
        <p:spPr>
          <a:xfrm>
            <a:off x="427676" y="2301713"/>
            <a:ext cx="11441242" cy="3046988"/>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GB" dirty="0"/>
              <a:t>The highest potential for business development is foreseen in tourism and agricultural sector in the countryside. Respondents positively reacted on the presence of farms, particularly organic farms in their villages and usually prevailing portion of respondents supports producers by buying local or regional organic products in their communities.</a:t>
            </a:r>
          </a:p>
          <a:p>
            <a:pPr marL="285750" indent="-285750" algn="just">
              <a:spcBef>
                <a:spcPts val="600"/>
              </a:spcBef>
              <a:spcAft>
                <a:spcPts val="600"/>
              </a:spcAft>
              <a:buFont typeface="Arial" panose="020B0604020202020204" pitchFamily="34" charset="0"/>
              <a:buChar char="•"/>
            </a:pPr>
            <a:r>
              <a:rPr lang="en-GB" dirty="0"/>
              <a:t>Surprising was that besides prevailing p</a:t>
            </a:r>
            <a:r>
              <a:rPr lang="sk-SK" dirty="0"/>
              <a:t>art</a:t>
            </a:r>
            <a:r>
              <a:rPr lang="en-GB" dirty="0"/>
              <a:t> of participants work in non-governmental organisation they do not use to be </a:t>
            </a:r>
            <a:r>
              <a:rPr lang="en-GB" dirty="0" err="1" smtClean="0"/>
              <a:t>enga</a:t>
            </a:r>
            <a:r>
              <a:rPr lang="sk-SK" dirty="0" smtClean="0"/>
              <a:t>g</a:t>
            </a:r>
            <a:r>
              <a:rPr lang="en-GB" dirty="0" err="1" smtClean="0"/>
              <a:t>ed</a:t>
            </a:r>
            <a:r>
              <a:rPr lang="en-GB" dirty="0" smtClean="0"/>
              <a:t> </a:t>
            </a:r>
            <a:r>
              <a:rPr lang="en-GB" dirty="0"/>
              <a:t>in decision making processes in their municipality. On the other hand, these respondents use to take apart at the national election</a:t>
            </a:r>
            <a:r>
              <a:rPr lang="sk-SK" dirty="0"/>
              <a:t>s</a:t>
            </a:r>
            <a:r>
              <a:rPr lang="en-GB" dirty="0"/>
              <a:t> while a local level has remained unnoticed. </a:t>
            </a:r>
          </a:p>
          <a:p>
            <a:pPr marL="285750" indent="-285750" algn="just">
              <a:spcBef>
                <a:spcPts val="600"/>
              </a:spcBef>
              <a:spcAft>
                <a:spcPts val="600"/>
              </a:spcAft>
              <a:buFont typeface="Arial" panose="020B0604020202020204" pitchFamily="34" charset="0"/>
              <a:buChar char="•"/>
            </a:pPr>
            <a:r>
              <a:rPr lang="en-GB" dirty="0"/>
              <a:t>Positive is that an interest of youth to solve the projects of European union is increasing.</a:t>
            </a:r>
          </a:p>
          <a:p>
            <a:pPr marL="285750" indent="-285750" algn="just">
              <a:spcBef>
                <a:spcPts val="600"/>
              </a:spcBef>
              <a:spcAft>
                <a:spcPts val="600"/>
              </a:spcAft>
              <a:buFont typeface="Arial" panose="020B0604020202020204" pitchFamily="34" charset="0"/>
              <a:buChar char="•"/>
            </a:pPr>
            <a:endParaRPr lang="en-GB" dirty="0"/>
          </a:p>
        </p:txBody>
      </p:sp>
    </p:spTree>
    <p:extLst>
      <p:ext uri="{BB962C8B-B14F-4D97-AF65-F5344CB8AC3E}">
        <p14:creationId xmlns:p14="http://schemas.microsoft.com/office/powerpoint/2010/main" val="2360128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Kosodĺžnik 4">
            <a:extLst>
              <a:ext uri="{FF2B5EF4-FFF2-40B4-BE49-F238E27FC236}">
                <a16:creationId xmlns:a16="http://schemas.microsoft.com/office/drawing/2014/main" id="{D1913EB5-07A5-4CE5-AB70-E6E8D1FE01A0}"/>
              </a:ext>
            </a:extLst>
          </p:cNvPr>
          <p:cNvSpPr/>
          <p:nvPr/>
        </p:nvSpPr>
        <p:spPr>
          <a:xfrm>
            <a:off x="6704189" y="5637851"/>
            <a:ext cx="5496602" cy="1224099"/>
          </a:xfrm>
          <a:custGeom>
            <a:avLst/>
            <a:gdLst>
              <a:gd name="connsiteX0" fmla="*/ 0 w 5222848"/>
              <a:gd name="connsiteY0" fmla="*/ 1409374 h 1409374"/>
              <a:gd name="connsiteX1" fmla="*/ 352344 w 5222848"/>
              <a:gd name="connsiteY1" fmla="*/ 0 h 1409374"/>
              <a:gd name="connsiteX2" fmla="*/ 5222848 w 5222848"/>
              <a:gd name="connsiteY2" fmla="*/ 0 h 1409374"/>
              <a:gd name="connsiteX3" fmla="*/ 4870505 w 5222848"/>
              <a:gd name="connsiteY3" fmla="*/ 1409374 h 1409374"/>
              <a:gd name="connsiteX4" fmla="*/ 0 w 5222848"/>
              <a:gd name="connsiteY4" fmla="*/ 1409374 h 1409374"/>
              <a:gd name="connsiteX0" fmla="*/ 0 w 5911470"/>
              <a:gd name="connsiteY0" fmla="*/ 1398086 h 1409374"/>
              <a:gd name="connsiteX1" fmla="*/ 1040966 w 5911470"/>
              <a:gd name="connsiteY1" fmla="*/ 0 h 1409374"/>
              <a:gd name="connsiteX2" fmla="*/ 5911470 w 5911470"/>
              <a:gd name="connsiteY2" fmla="*/ 0 h 1409374"/>
              <a:gd name="connsiteX3" fmla="*/ 5559127 w 5911470"/>
              <a:gd name="connsiteY3" fmla="*/ 1409374 h 1409374"/>
              <a:gd name="connsiteX4" fmla="*/ 0 w 5911470"/>
              <a:gd name="connsiteY4" fmla="*/ 1398086 h 1409374"/>
              <a:gd name="connsiteX0" fmla="*/ 0 w 5911470"/>
              <a:gd name="connsiteY0" fmla="*/ 1443241 h 1454529"/>
              <a:gd name="connsiteX1" fmla="*/ 679721 w 5911470"/>
              <a:gd name="connsiteY1" fmla="*/ 0 h 1454529"/>
              <a:gd name="connsiteX2" fmla="*/ 5911470 w 5911470"/>
              <a:gd name="connsiteY2" fmla="*/ 45155 h 1454529"/>
              <a:gd name="connsiteX3" fmla="*/ 5559127 w 5911470"/>
              <a:gd name="connsiteY3" fmla="*/ 1454529 h 1454529"/>
              <a:gd name="connsiteX4" fmla="*/ 0 w 5911470"/>
              <a:gd name="connsiteY4" fmla="*/ 1443241 h 1454529"/>
              <a:gd name="connsiteX0" fmla="*/ 0 w 5931660"/>
              <a:gd name="connsiteY0" fmla="*/ 1443241 h 1454529"/>
              <a:gd name="connsiteX1" fmla="*/ 679721 w 5931660"/>
              <a:gd name="connsiteY1" fmla="*/ 0 h 1454529"/>
              <a:gd name="connsiteX2" fmla="*/ 5911470 w 5931660"/>
              <a:gd name="connsiteY2" fmla="*/ 45155 h 1454529"/>
              <a:gd name="connsiteX3" fmla="*/ 5931660 w 5931660"/>
              <a:gd name="connsiteY3" fmla="*/ 1454529 h 1454529"/>
              <a:gd name="connsiteX4" fmla="*/ 0 w 593166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63926 w 5911470"/>
              <a:gd name="connsiteY3" fmla="*/ 1420663 h 1443241"/>
              <a:gd name="connsiteX4" fmla="*/ 0 w 5911470"/>
              <a:gd name="connsiteY4" fmla="*/ 1443241 h 1443241"/>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75215 w 5911470"/>
              <a:gd name="connsiteY3" fmla="*/ 1420663 h 1443241"/>
              <a:gd name="connsiteX4" fmla="*/ 0 w 5911470"/>
              <a:gd name="connsiteY4" fmla="*/ 1443241 h 1443241"/>
              <a:gd name="connsiteX0" fmla="*/ 0 w 5911470"/>
              <a:gd name="connsiteY0" fmla="*/ 1443241 h 1454530"/>
              <a:gd name="connsiteX1" fmla="*/ 679721 w 5911470"/>
              <a:gd name="connsiteY1" fmla="*/ 0 h 1454530"/>
              <a:gd name="connsiteX2" fmla="*/ 5911470 w 5911470"/>
              <a:gd name="connsiteY2" fmla="*/ 45155 h 1454530"/>
              <a:gd name="connsiteX3" fmla="*/ 5886504 w 5911470"/>
              <a:gd name="connsiteY3" fmla="*/ 1454530 h 1454530"/>
              <a:gd name="connsiteX4" fmla="*/ 0 w 5911470"/>
              <a:gd name="connsiteY4" fmla="*/ 1443241 h 1454530"/>
              <a:gd name="connsiteX0" fmla="*/ 0 w 5886504"/>
              <a:gd name="connsiteY0" fmla="*/ 1443241 h 1454530"/>
              <a:gd name="connsiteX1" fmla="*/ 679721 w 5886504"/>
              <a:gd name="connsiteY1" fmla="*/ 0 h 1454530"/>
              <a:gd name="connsiteX2" fmla="*/ 5877603 w 5886504"/>
              <a:gd name="connsiteY2" fmla="*/ 67732 h 1454530"/>
              <a:gd name="connsiteX3" fmla="*/ 5886504 w 5886504"/>
              <a:gd name="connsiteY3" fmla="*/ 1454530 h 1454530"/>
              <a:gd name="connsiteX4" fmla="*/ 0 w 5886504"/>
              <a:gd name="connsiteY4" fmla="*/ 1443241 h 1454530"/>
              <a:gd name="connsiteX0" fmla="*/ 0 w 5918243"/>
              <a:gd name="connsiteY0" fmla="*/ 1443241 h 1454530"/>
              <a:gd name="connsiteX1" fmla="*/ 679721 w 5918243"/>
              <a:gd name="connsiteY1" fmla="*/ 0 h 1454530"/>
              <a:gd name="connsiteX2" fmla="*/ 5918243 w 5918243"/>
              <a:gd name="connsiteY2" fmla="*/ 52492 h 1454530"/>
              <a:gd name="connsiteX3" fmla="*/ 5886504 w 5918243"/>
              <a:gd name="connsiteY3" fmla="*/ 1454530 h 1454530"/>
              <a:gd name="connsiteX4" fmla="*/ 0 w 5918243"/>
              <a:gd name="connsiteY4" fmla="*/ 1443241 h 1454530"/>
              <a:gd name="connsiteX0" fmla="*/ 0 w 5932224"/>
              <a:gd name="connsiteY0" fmla="*/ 1443241 h 1454530"/>
              <a:gd name="connsiteX1" fmla="*/ 679721 w 5932224"/>
              <a:gd name="connsiteY1" fmla="*/ 0 h 1454530"/>
              <a:gd name="connsiteX2" fmla="*/ 5918243 w 5932224"/>
              <a:gd name="connsiteY2" fmla="*/ 52492 h 1454530"/>
              <a:gd name="connsiteX3" fmla="*/ 5932224 w 5932224"/>
              <a:gd name="connsiteY3" fmla="*/ 1454530 h 1454530"/>
              <a:gd name="connsiteX4" fmla="*/ 0 w 5932224"/>
              <a:gd name="connsiteY4" fmla="*/ 1443241 h 1454530"/>
              <a:gd name="connsiteX0" fmla="*/ 0 w 5918243"/>
              <a:gd name="connsiteY0" fmla="*/ 1443241 h 1444370"/>
              <a:gd name="connsiteX1" fmla="*/ 679721 w 5918243"/>
              <a:gd name="connsiteY1" fmla="*/ 0 h 1444370"/>
              <a:gd name="connsiteX2" fmla="*/ 5918243 w 5918243"/>
              <a:gd name="connsiteY2" fmla="*/ 52492 h 1444370"/>
              <a:gd name="connsiteX3" fmla="*/ 5916984 w 5918243"/>
              <a:gd name="connsiteY3" fmla="*/ 1444370 h 1444370"/>
              <a:gd name="connsiteX4" fmla="*/ 0 w 5918243"/>
              <a:gd name="connsiteY4" fmla="*/ 1443241 h 1444370"/>
              <a:gd name="connsiteX0" fmla="*/ 0 w 5918243"/>
              <a:gd name="connsiteY0" fmla="*/ 1443241 h 1444370"/>
              <a:gd name="connsiteX1" fmla="*/ 679721 w 5918243"/>
              <a:gd name="connsiteY1" fmla="*/ 0 h 1444370"/>
              <a:gd name="connsiteX2" fmla="*/ 5918243 w 5918243"/>
              <a:gd name="connsiteY2" fmla="*/ 57572 h 1444370"/>
              <a:gd name="connsiteX3" fmla="*/ 5916984 w 5918243"/>
              <a:gd name="connsiteY3" fmla="*/ 1444370 h 1444370"/>
              <a:gd name="connsiteX4" fmla="*/ 0 w 5918243"/>
              <a:gd name="connsiteY4" fmla="*/ 1443241 h 1444370"/>
              <a:gd name="connsiteX0" fmla="*/ 0 w 5916996"/>
              <a:gd name="connsiteY0" fmla="*/ 1456789 h 1457918"/>
              <a:gd name="connsiteX1" fmla="*/ 679721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56789 h 1457918"/>
              <a:gd name="connsiteX1" fmla="*/ 745118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43241 h 1444370"/>
              <a:gd name="connsiteX1" fmla="*/ 745118 w 5916996"/>
              <a:gd name="connsiteY1" fmla="*/ 0 h 1444370"/>
              <a:gd name="connsiteX2" fmla="*/ 5907310 w 5916996"/>
              <a:gd name="connsiteY2" fmla="*/ 6772 h 1444370"/>
              <a:gd name="connsiteX3" fmla="*/ 5916984 w 5916996"/>
              <a:gd name="connsiteY3" fmla="*/ 1444370 h 1444370"/>
              <a:gd name="connsiteX4" fmla="*/ 0 w 5916996"/>
              <a:gd name="connsiteY4" fmla="*/ 1443241 h 1444370"/>
              <a:gd name="connsiteX0" fmla="*/ 0 w 5916996"/>
              <a:gd name="connsiteY0" fmla="*/ 1436469 h 1437598"/>
              <a:gd name="connsiteX1" fmla="*/ 734219 w 5916996"/>
              <a:gd name="connsiteY1" fmla="*/ 13548 h 1437598"/>
              <a:gd name="connsiteX2" fmla="*/ 5907310 w 5916996"/>
              <a:gd name="connsiteY2" fmla="*/ 0 h 1437598"/>
              <a:gd name="connsiteX3" fmla="*/ 5916984 w 5916996"/>
              <a:gd name="connsiteY3" fmla="*/ 1437598 h 1437598"/>
              <a:gd name="connsiteX4" fmla="*/ 0 w 5916996"/>
              <a:gd name="connsiteY4" fmla="*/ 1436469 h 1437598"/>
              <a:gd name="connsiteX0" fmla="*/ 0 w 5916988"/>
              <a:gd name="connsiteY0" fmla="*/ 1436469 h 1437598"/>
              <a:gd name="connsiteX1" fmla="*/ 734219 w 5916988"/>
              <a:gd name="connsiteY1" fmla="*/ 13548 h 1437598"/>
              <a:gd name="connsiteX2" fmla="*/ 5885511 w 5916988"/>
              <a:gd name="connsiteY2" fmla="*/ 0 h 1437598"/>
              <a:gd name="connsiteX3" fmla="*/ 5916984 w 5916988"/>
              <a:gd name="connsiteY3" fmla="*/ 1437598 h 1437598"/>
              <a:gd name="connsiteX4" fmla="*/ 0 w 5916988"/>
              <a:gd name="connsiteY4" fmla="*/ 1436469 h 1437598"/>
              <a:gd name="connsiteX0" fmla="*/ 0 w 5918210"/>
              <a:gd name="connsiteY0" fmla="*/ 1422921 h 1424050"/>
              <a:gd name="connsiteX1" fmla="*/ 734219 w 5918210"/>
              <a:gd name="connsiteY1" fmla="*/ 0 h 1424050"/>
              <a:gd name="connsiteX2" fmla="*/ 5918210 w 5918210"/>
              <a:gd name="connsiteY2" fmla="*/ 16932 h 1424050"/>
              <a:gd name="connsiteX3" fmla="*/ 5916984 w 5918210"/>
              <a:gd name="connsiteY3" fmla="*/ 1424050 h 1424050"/>
              <a:gd name="connsiteX4" fmla="*/ 0 w 5918210"/>
              <a:gd name="connsiteY4" fmla="*/ 1422921 h 1424050"/>
              <a:gd name="connsiteX0" fmla="*/ 0 w 5918210"/>
              <a:gd name="connsiteY0" fmla="*/ 1416825 h 1417954"/>
              <a:gd name="connsiteX1" fmla="*/ 727679 w 5918210"/>
              <a:gd name="connsiteY1" fmla="*/ 0 h 1417954"/>
              <a:gd name="connsiteX2" fmla="*/ 5918210 w 5918210"/>
              <a:gd name="connsiteY2" fmla="*/ 10836 h 1417954"/>
              <a:gd name="connsiteX3" fmla="*/ 5916984 w 5918210"/>
              <a:gd name="connsiteY3" fmla="*/ 1417954 h 1417954"/>
              <a:gd name="connsiteX4" fmla="*/ 0 w 5918210"/>
              <a:gd name="connsiteY4" fmla="*/ 1416825 h 1417954"/>
              <a:gd name="connsiteX0" fmla="*/ 0 w 5906099"/>
              <a:gd name="connsiteY0" fmla="*/ 1416825 h 1417954"/>
              <a:gd name="connsiteX1" fmla="*/ 715568 w 5906099"/>
              <a:gd name="connsiteY1" fmla="*/ 0 h 1417954"/>
              <a:gd name="connsiteX2" fmla="*/ 5906099 w 5906099"/>
              <a:gd name="connsiteY2" fmla="*/ 10836 h 1417954"/>
              <a:gd name="connsiteX3" fmla="*/ 5904873 w 5906099"/>
              <a:gd name="connsiteY3" fmla="*/ 1417954 h 1417954"/>
              <a:gd name="connsiteX4" fmla="*/ 0 w 5906099"/>
              <a:gd name="connsiteY4" fmla="*/ 1416825 h 1417954"/>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25574 h 1432065"/>
              <a:gd name="connsiteX4" fmla="*/ 0 w 5897924"/>
              <a:gd name="connsiteY4" fmla="*/ 1432065 h 1432065"/>
              <a:gd name="connsiteX0" fmla="*/ 0 w 5896718"/>
              <a:gd name="connsiteY0" fmla="*/ 1432065 h 1432065"/>
              <a:gd name="connsiteX1" fmla="*/ 707393 w 5896718"/>
              <a:gd name="connsiteY1" fmla="*/ 0 h 1432065"/>
              <a:gd name="connsiteX2" fmla="*/ 5891384 w 5896718"/>
              <a:gd name="connsiteY2" fmla="*/ 16932 h 1432065"/>
              <a:gd name="connsiteX3" fmla="*/ 5896698 w 5896718"/>
              <a:gd name="connsiteY3" fmla="*/ 1425574 h 1432065"/>
              <a:gd name="connsiteX4" fmla="*/ 0 w 5896718"/>
              <a:gd name="connsiteY4" fmla="*/ 1432065 h 1432065"/>
              <a:gd name="connsiteX0" fmla="*/ 0 w 5896708"/>
              <a:gd name="connsiteY0" fmla="*/ 1432065 h 1432065"/>
              <a:gd name="connsiteX1" fmla="*/ 707393 w 5896708"/>
              <a:gd name="connsiteY1" fmla="*/ 0 h 1432065"/>
              <a:gd name="connsiteX2" fmla="*/ 5884844 w 5896708"/>
              <a:gd name="connsiteY2" fmla="*/ 10836 h 1432065"/>
              <a:gd name="connsiteX3" fmla="*/ 5896698 w 5896708"/>
              <a:gd name="connsiteY3" fmla="*/ 1425574 h 1432065"/>
              <a:gd name="connsiteX4" fmla="*/ 0 w 5896708"/>
              <a:gd name="connsiteY4" fmla="*/ 1432065 h 1432065"/>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32065 h 1432065"/>
              <a:gd name="connsiteX1" fmla="*/ 707393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 name="connsiteX0" fmla="*/ 0 w 5896708"/>
              <a:gd name="connsiteY0" fmla="*/ 1427325 h 1427325"/>
              <a:gd name="connsiteX1" fmla="*/ 707393 w 5896708"/>
              <a:gd name="connsiteY1" fmla="*/ 7452 h 1427325"/>
              <a:gd name="connsiteX2" fmla="*/ 5884844 w 5896708"/>
              <a:gd name="connsiteY2" fmla="*/ 0 h 1427325"/>
              <a:gd name="connsiteX3" fmla="*/ 5896698 w 5896708"/>
              <a:gd name="connsiteY3" fmla="*/ 1420834 h 1427325"/>
              <a:gd name="connsiteX4" fmla="*/ 0 w 5896708"/>
              <a:gd name="connsiteY4" fmla="*/ 1427325 h 1427325"/>
              <a:gd name="connsiteX0" fmla="*/ 0 w 5896708"/>
              <a:gd name="connsiteY0" fmla="*/ 1456449 h 1456449"/>
              <a:gd name="connsiteX1" fmla="*/ 746632 w 5896708"/>
              <a:gd name="connsiteY1" fmla="*/ 0 h 1456449"/>
              <a:gd name="connsiteX2" fmla="*/ 5884844 w 5896708"/>
              <a:gd name="connsiteY2" fmla="*/ 29124 h 1456449"/>
              <a:gd name="connsiteX3" fmla="*/ 5896698 w 5896708"/>
              <a:gd name="connsiteY3" fmla="*/ 1449958 h 1456449"/>
              <a:gd name="connsiteX4" fmla="*/ 0 w 5896708"/>
              <a:gd name="connsiteY4" fmla="*/ 1456449 h 1456449"/>
              <a:gd name="connsiteX0" fmla="*/ 0 w 5896708"/>
              <a:gd name="connsiteY0" fmla="*/ 1438161 h 1438161"/>
              <a:gd name="connsiteX1" fmla="*/ 740092 w 5896708"/>
              <a:gd name="connsiteY1" fmla="*/ 0 h 1438161"/>
              <a:gd name="connsiteX2" fmla="*/ 5884844 w 5896708"/>
              <a:gd name="connsiteY2" fmla="*/ 10836 h 1438161"/>
              <a:gd name="connsiteX3" fmla="*/ 5896698 w 5896708"/>
              <a:gd name="connsiteY3" fmla="*/ 1431670 h 1438161"/>
              <a:gd name="connsiteX4" fmla="*/ 0 w 5896708"/>
              <a:gd name="connsiteY4" fmla="*/ 1438161 h 1438161"/>
              <a:gd name="connsiteX0" fmla="*/ 0 w 5896708"/>
              <a:gd name="connsiteY0" fmla="*/ 1432065 h 1432065"/>
              <a:gd name="connsiteX1" fmla="*/ 733552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6708" h="1432065">
                <a:moveTo>
                  <a:pt x="0" y="1432065"/>
                </a:moveTo>
                <a:lnTo>
                  <a:pt x="733552" y="0"/>
                </a:lnTo>
                <a:lnTo>
                  <a:pt x="5884844" y="4740"/>
                </a:lnTo>
                <a:cubicBezTo>
                  <a:pt x="5884424" y="468699"/>
                  <a:pt x="5897118" y="961615"/>
                  <a:pt x="5896698" y="1425574"/>
                </a:cubicBezTo>
                <a:lnTo>
                  <a:pt x="0" y="1432065"/>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Kosodĺžnik 3">
            <a:extLst>
              <a:ext uri="{FF2B5EF4-FFF2-40B4-BE49-F238E27FC236}">
                <a16:creationId xmlns:a16="http://schemas.microsoft.com/office/drawing/2014/main" id="{23F125F3-02EB-421B-ACE5-1B10FFCB08BD}"/>
              </a:ext>
            </a:extLst>
          </p:cNvPr>
          <p:cNvSpPr/>
          <p:nvPr/>
        </p:nvSpPr>
        <p:spPr>
          <a:xfrm>
            <a:off x="0" y="5637852"/>
            <a:ext cx="7244080" cy="1231438"/>
          </a:xfrm>
          <a:custGeom>
            <a:avLst/>
            <a:gdLst>
              <a:gd name="connsiteX0" fmla="*/ 0 w 6437147"/>
              <a:gd name="connsiteY0" fmla="*/ 1409374 h 1409374"/>
              <a:gd name="connsiteX1" fmla="*/ 451549 w 6437147"/>
              <a:gd name="connsiteY1" fmla="*/ 0 h 1409374"/>
              <a:gd name="connsiteX2" fmla="*/ 6437147 w 6437147"/>
              <a:gd name="connsiteY2" fmla="*/ 0 h 1409374"/>
              <a:gd name="connsiteX3" fmla="*/ 5985598 w 6437147"/>
              <a:gd name="connsiteY3" fmla="*/ 1409374 h 1409374"/>
              <a:gd name="connsiteX4" fmla="*/ 0 w 6437147"/>
              <a:gd name="connsiteY4" fmla="*/ 1409374 h 1409374"/>
              <a:gd name="connsiteX0" fmla="*/ 0 w 6741947"/>
              <a:gd name="connsiteY0" fmla="*/ 1409374 h 1409374"/>
              <a:gd name="connsiteX1" fmla="*/ 451549 w 6741947"/>
              <a:gd name="connsiteY1" fmla="*/ 0 h 1409374"/>
              <a:gd name="connsiteX2" fmla="*/ 6741947 w 6741947"/>
              <a:gd name="connsiteY2" fmla="*/ 0 h 1409374"/>
              <a:gd name="connsiteX3" fmla="*/ 5985598 w 6741947"/>
              <a:gd name="connsiteY3" fmla="*/ 1409374 h 1409374"/>
              <a:gd name="connsiteX4" fmla="*/ 0 w 6741947"/>
              <a:gd name="connsiteY4" fmla="*/ 1409374 h 1409374"/>
              <a:gd name="connsiteX0" fmla="*/ 0 w 6741947"/>
              <a:gd name="connsiteY0" fmla="*/ 1409374 h 1431951"/>
              <a:gd name="connsiteX1" fmla="*/ 451549 w 6741947"/>
              <a:gd name="connsiteY1" fmla="*/ 0 h 1431951"/>
              <a:gd name="connsiteX2" fmla="*/ 6741947 w 6741947"/>
              <a:gd name="connsiteY2" fmla="*/ 0 h 1431951"/>
              <a:gd name="connsiteX3" fmla="*/ 6098487 w 6741947"/>
              <a:gd name="connsiteY3" fmla="*/ 1431951 h 1431951"/>
              <a:gd name="connsiteX4" fmla="*/ 0 w 6741947"/>
              <a:gd name="connsiteY4" fmla="*/ 1409374 h 1431951"/>
              <a:gd name="connsiteX0" fmla="*/ 33873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33873 w 6775820"/>
              <a:gd name="connsiteY4" fmla="*/ 1420662 h 1443239"/>
              <a:gd name="connsiteX0" fmla="*/ 11295 w 6775820"/>
              <a:gd name="connsiteY0" fmla="*/ 1409373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09373 h 1443239"/>
              <a:gd name="connsiteX0" fmla="*/ 11295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20662 h 1443239"/>
              <a:gd name="connsiteX0" fmla="*/ 11295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11295 w 6775820"/>
              <a:gd name="connsiteY4" fmla="*/ 1454528 h 1454528"/>
              <a:gd name="connsiteX0" fmla="*/ 4168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4168 w 6775820"/>
              <a:gd name="connsiteY4" fmla="*/ 1454528 h 145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820" h="1454528">
                <a:moveTo>
                  <a:pt x="4168" y="1454528"/>
                </a:moveTo>
                <a:cubicBezTo>
                  <a:pt x="2779" y="969685"/>
                  <a:pt x="1389" y="484843"/>
                  <a:pt x="0" y="0"/>
                </a:cubicBezTo>
                <a:lnTo>
                  <a:pt x="6775820" y="11288"/>
                </a:lnTo>
                <a:lnTo>
                  <a:pt x="6132360" y="1443239"/>
                </a:lnTo>
                <a:lnTo>
                  <a:pt x="4168" y="1454528"/>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Skupina 14">
            <a:extLst>
              <a:ext uri="{FF2B5EF4-FFF2-40B4-BE49-F238E27FC236}">
                <a16:creationId xmlns:a16="http://schemas.microsoft.com/office/drawing/2014/main" id="{BE00626A-D309-4B6F-9C06-958DECED9404}"/>
              </a:ext>
            </a:extLst>
          </p:cNvPr>
          <p:cNvGrpSpPr/>
          <p:nvPr/>
        </p:nvGrpSpPr>
        <p:grpSpPr>
          <a:xfrm>
            <a:off x="8792" y="5792450"/>
            <a:ext cx="12183208" cy="873060"/>
            <a:chOff x="8792" y="5901415"/>
            <a:chExt cx="12158632" cy="873060"/>
          </a:xfrm>
        </p:grpSpPr>
        <p:sp>
          <p:nvSpPr>
            <p:cNvPr id="16" name="Obdĺžnik 15">
              <a:extLst>
                <a:ext uri="{FF2B5EF4-FFF2-40B4-BE49-F238E27FC236}">
                  <a16:creationId xmlns:a16="http://schemas.microsoft.com/office/drawing/2014/main" id="{B0D634AD-C569-410C-8E6D-2574221DF198}"/>
                </a:ext>
              </a:extLst>
            </p:cNvPr>
            <p:cNvSpPr/>
            <p:nvPr/>
          </p:nvSpPr>
          <p:spPr>
            <a:xfrm>
              <a:off x="8792"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Obrázok 16">
              <a:extLst>
                <a:ext uri="{FF2B5EF4-FFF2-40B4-BE49-F238E27FC236}">
                  <a16:creationId xmlns:a16="http://schemas.microsoft.com/office/drawing/2014/main" id="{F334D3B7-131F-4EA6-B139-34A354AD0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3" y="6049102"/>
              <a:ext cx="6946321" cy="625167"/>
            </a:xfrm>
            <a:prstGeom prst="rect">
              <a:avLst/>
            </a:prstGeom>
          </p:spPr>
        </p:pic>
        <p:pic>
          <p:nvPicPr>
            <p:cNvPr id="18" name="Obrázok 17">
              <a:extLst>
                <a:ext uri="{FF2B5EF4-FFF2-40B4-BE49-F238E27FC236}">
                  <a16:creationId xmlns:a16="http://schemas.microsoft.com/office/drawing/2014/main" id="{F1247B53-03A1-488F-A965-DBA9E584D8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pic>
        <p:nvPicPr>
          <p:cNvPr id="19" name="Obrázok 18" descr="Obrázok, na ktorom je kvet&#10;&#10;Automaticky generovaný popis">
            <a:extLst>
              <a:ext uri="{FF2B5EF4-FFF2-40B4-BE49-F238E27FC236}">
                <a16:creationId xmlns:a16="http://schemas.microsoft.com/office/drawing/2014/main" id="{788D075B-FEFB-40ED-A2A8-0B7C8D1C5A9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71767" y="162349"/>
            <a:ext cx="2297151" cy="1418492"/>
          </a:xfrm>
          <a:prstGeom prst="rect">
            <a:avLst/>
          </a:prstGeom>
        </p:spPr>
      </p:pic>
      <p:sp>
        <p:nvSpPr>
          <p:cNvPr id="20" name="Vývojový diagram: spojnica mimo strany 19">
            <a:extLst>
              <a:ext uri="{FF2B5EF4-FFF2-40B4-BE49-F238E27FC236}">
                <a16:creationId xmlns:a16="http://schemas.microsoft.com/office/drawing/2014/main" id="{E601B334-2D12-40C4-8DC6-B95EF2B4C60D}"/>
              </a:ext>
            </a:extLst>
          </p:cNvPr>
          <p:cNvSpPr/>
          <p:nvPr/>
        </p:nvSpPr>
        <p:spPr>
          <a:xfrm>
            <a:off x="380644" y="0"/>
            <a:ext cx="2670288" cy="1749669"/>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Nadpis 1">
            <a:extLst>
              <a:ext uri="{FF2B5EF4-FFF2-40B4-BE49-F238E27FC236}">
                <a16:creationId xmlns:a16="http://schemas.microsoft.com/office/drawing/2014/main" id="{CEFD9BA3-9433-4A95-83D8-86C6E80E2F47}"/>
              </a:ext>
            </a:extLst>
          </p:cNvPr>
          <p:cNvSpPr txBox="1">
            <a:spLocks/>
          </p:cNvSpPr>
          <p:nvPr/>
        </p:nvSpPr>
        <p:spPr>
          <a:xfrm>
            <a:off x="380644" y="199294"/>
            <a:ext cx="2575028" cy="1189892"/>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3600" dirty="0" err="1">
                <a:solidFill>
                  <a:schemeClr val="bg1"/>
                </a:solidFill>
                <a:latin typeface="+mn-lt"/>
              </a:rPr>
              <a:t>Conclusions</a:t>
            </a:r>
            <a:endParaRPr lang="en-US" sz="3600" dirty="0">
              <a:solidFill>
                <a:schemeClr val="bg1"/>
              </a:solidFill>
              <a:latin typeface="+mn-lt"/>
            </a:endParaRPr>
          </a:p>
        </p:txBody>
      </p:sp>
      <p:sp>
        <p:nvSpPr>
          <p:cNvPr id="4" name="BlokTextu 3">
            <a:extLst>
              <a:ext uri="{FF2B5EF4-FFF2-40B4-BE49-F238E27FC236}">
                <a16:creationId xmlns:a16="http://schemas.microsoft.com/office/drawing/2014/main" id="{C77C6DFF-B92F-478D-893E-FF9F3C7F6079}"/>
              </a:ext>
            </a:extLst>
          </p:cNvPr>
          <p:cNvSpPr txBox="1"/>
          <p:nvPr/>
        </p:nvSpPr>
        <p:spPr>
          <a:xfrm>
            <a:off x="375379" y="2013059"/>
            <a:ext cx="11441242" cy="3323987"/>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GB" dirty="0"/>
              <a:t>Generally, discrimination of </a:t>
            </a:r>
            <a:r>
              <a:rPr lang="en-GB" dirty="0" err="1"/>
              <a:t>wom</a:t>
            </a:r>
            <a:r>
              <a:rPr lang="sk-SK" dirty="0"/>
              <a:t>e</a:t>
            </a:r>
            <a:r>
              <a:rPr lang="en-GB" dirty="0"/>
              <a:t>n was reported only circa</a:t>
            </a:r>
            <a:r>
              <a:rPr lang="sk-SK" dirty="0"/>
              <a:t> </a:t>
            </a:r>
            <a:r>
              <a:rPr lang="en-GB" dirty="0"/>
              <a:t>in one third of answers. The discrimination was related mainly to unequal roles of women and men in society what </a:t>
            </a:r>
            <a:r>
              <a:rPr lang="sk-SK" dirty="0" err="1"/>
              <a:t>mirrors</a:t>
            </a:r>
            <a:r>
              <a:rPr lang="sk-SK" dirty="0"/>
              <a:t> </a:t>
            </a:r>
            <a:r>
              <a:rPr lang="en-GB" dirty="0"/>
              <a:t>mainly </a:t>
            </a:r>
            <a:r>
              <a:rPr lang="sk-SK" dirty="0"/>
              <a:t>in </a:t>
            </a:r>
            <a:r>
              <a:rPr lang="en-GB" dirty="0"/>
              <a:t>adequate </a:t>
            </a:r>
            <a:r>
              <a:rPr lang="sk-SK" dirty="0" err="1"/>
              <a:t>jobs</a:t>
            </a:r>
            <a:r>
              <a:rPr lang="en-GB" dirty="0"/>
              <a:t> </a:t>
            </a:r>
            <a:r>
              <a:rPr lang="sk-SK" dirty="0"/>
              <a:t>of</a:t>
            </a:r>
            <a:r>
              <a:rPr lang="en-GB" dirty="0"/>
              <a:t> women </a:t>
            </a:r>
            <a:r>
              <a:rPr lang="sk-SK" dirty="0" err="1"/>
              <a:t>where</a:t>
            </a:r>
            <a:r>
              <a:rPr lang="sk-SK" dirty="0"/>
              <a:t> </a:t>
            </a:r>
            <a:r>
              <a:rPr lang="sk-SK" dirty="0" err="1"/>
              <a:t>they</a:t>
            </a:r>
            <a:r>
              <a:rPr lang="sk-SK" dirty="0"/>
              <a:t> </a:t>
            </a:r>
            <a:r>
              <a:rPr lang="sk-SK" dirty="0" err="1"/>
              <a:t>could</a:t>
            </a:r>
            <a:r>
              <a:rPr lang="en-GB" dirty="0"/>
              <a:t> reach similar salaries as men.</a:t>
            </a:r>
          </a:p>
          <a:p>
            <a:pPr marL="285750" indent="-285750" algn="just">
              <a:spcBef>
                <a:spcPts val="600"/>
              </a:spcBef>
              <a:spcAft>
                <a:spcPts val="600"/>
              </a:spcAft>
              <a:buFont typeface="Arial" panose="020B0604020202020204" pitchFamily="34" charset="0"/>
              <a:buChar char="•"/>
            </a:pPr>
            <a:r>
              <a:rPr lang="en-GB" dirty="0"/>
              <a:t>The most of problems (lack of relevant jobs, weak infrastructures and bad services...) roots in ignorance of rural specifics by decision-makers at the national level. The reluctance of competent bodies limits also spreading of new technologies and internet in the countryside what negatively influences almost all current business sectors in villages.</a:t>
            </a:r>
          </a:p>
          <a:p>
            <a:pPr marL="285750" indent="-285750" algn="just">
              <a:spcBef>
                <a:spcPts val="600"/>
              </a:spcBef>
              <a:spcAft>
                <a:spcPts val="600"/>
              </a:spcAft>
              <a:buFont typeface="Arial" panose="020B0604020202020204" pitchFamily="34" charset="0"/>
              <a:buChar char="•"/>
            </a:pPr>
            <a:r>
              <a:rPr lang="en-GB" dirty="0"/>
              <a:t>Better availability of internet would be beneficial  for smart planning, creating innovative products etc. </a:t>
            </a:r>
          </a:p>
          <a:p>
            <a:pPr marL="285750" indent="-285750" algn="just">
              <a:spcBef>
                <a:spcPts val="600"/>
              </a:spcBef>
              <a:spcAft>
                <a:spcPts val="600"/>
              </a:spcAft>
              <a:buFont typeface="Arial" panose="020B0604020202020204" pitchFamily="34" charset="0"/>
              <a:buChar char="•"/>
            </a:pPr>
            <a:r>
              <a:rPr lang="en-GB" dirty="0"/>
              <a:t>An important role have non-governmental organisations and active citizens who activate competent bodies, co-operate on EU grants and </a:t>
            </a:r>
            <a:r>
              <a:rPr lang="sk-SK" dirty="0" err="1"/>
              <a:t>bring</a:t>
            </a:r>
            <a:r>
              <a:rPr lang="sk-SK" dirty="0"/>
              <a:t> </a:t>
            </a:r>
            <a:r>
              <a:rPr lang="en-GB" dirty="0"/>
              <a:t>money</a:t>
            </a:r>
            <a:r>
              <a:rPr lang="sk-SK" dirty="0"/>
              <a:t> </a:t>
            </a:r>
            <a:r>
              <a:rPr lang="en-GB" dirty="0"/>
              <a:t>from funds to common rural life. Further, provide support for youth in the villages (places to meet, to have a festival etc.) and they help</a:t>
            </a:r>
            <a:r>
              <a:rPr lang="sk-SK" dirty="0"/>
              <a:t> to</a:t>
            </a:r>
            <a:r>
              <a:rPr lang="en-GB" dirty="0"/>
              <a:t> </a:t>
            </a:r>
            <a:r>
              <a:rPr lang="sk-SK" dirty="0"/>
              <a:t>transfer </a:t>
            </a:r>
            <a:r>
              <a:rPr lang="en-GB" dirty="0"/>
              <a:t>youth opinions to the wide public.</a:t>
            </a:r>
          </a:p>
        </p:txBody>
      </p:sp>
    </p:spTree>
    <p:extLst>
      <p:ext uri="{BB962C8B-B14F-4D97-AF65-F5344CB8AC3E}">
        <p14:creationId xmlns:p14="http://schemas.microsoft.com/office/powerpoint/2010/main" val="279040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48561E-1638-45C8-820A-1BDAE23F7A45}"/>
              </a:ext>
            </a:extLst>
          </p:cNvPr>
          <p:cNvSpPr>
            <a:spLocks noGrp="1"/>
          </p:cNvSpPr>
          <p:nvPr>
            <p:ph type="title"/>
          </p:nvPr>
        </p:nvSpPr>
        <p:spPr>
          <a:xfrm>
            <a:off x="890954" y="21681"/>
            <a:ext cx="10410092" cy="1325563"/>
          </a:xfrm>
        </p:spPr>
        <p:txBody>
          <a:bodyPr/>
          <a:lstStyle/>
          <a:p>
            <a:r>
              <a:rPr lang="sk-SK" dirty="0"/>
              <a:t>SUMMARY OF SURVEY RESULTS </a:t>
            </a:r>
            <a:endParaRPr lang="en-US" dirty="0"/>
          </a:p>
        </p:txBody>
      </p:sp>
      <p:sp>
        <p:nvSpPr>
          <p:cNvPr id="4" name="Podnadpis 2">
            <a:extLst>
              <a:ext uri="{FF2B5EF4-FFF2-40B4-BE49-F238E27FC236}">
                <a16:creationId xmlns:a16="http://schemas.microsoft.com/office/drawing/2014/main" id="{7765D138-7E40-4615-8BB8-95F64FDCFB1A}"/>
              </a:ext>
            </a:extLst>
          </p:cNvPr>
          <p:cNvSpPr>
            <a:spLocks noGrp="1"/>
          </p:cNvSpPr>
          <p:nvPr>
            <p:ph idx="1"/>
          </p:nvPr>
        </p:nvSpPr>
        <p:spPr>
          <a:xfrm>
            <a:off x="973017" y="1445585"/>
            <a:ext cx="10410091" cy="2259769"/>
          </a:xfrm>
        </p:spPr>
        <p:txBody>
          <a:bodyPr>
            <a:noAutofit/>
          </a:bodyPr>
          <a:lstStyle/>
          <a:p>
            <a:pPr marL="514350" indent="-514350" algn="just">
              <a:buAutoNum type="alphaUcPeriod"/>
            </a:pPr>
            <a:r>
              <a:rPr lang="sk-SK" dirty="0" err="1"/>
              <a:t>Basic</a:t>
            </a:r>
            <a:r>
              <a:rPr lang="sk-SK" dirty="0"/>
              <a:t> </a:t>
            </a:r>
            <a:r>
              <a:rPr lang="sk-SK" dirty="0" err="1"/>
              <a:t>information</a:t>
            </a:r>
            <a:r>
              <a:rPr lang="sk-SK" dirty="0"/>
              <a:t> </a:t>
            </a:r>
          </a:p>
          <a:p>
            <a:pPr algn="just"/>
            <a:r>
              <a:rPr lang="en-GB" sz="1800" dirty="0"/>
              <a:t>In the survey, prevail participants representing two age groups: 21-25 (16) and 26-30 (30). Generally prevailed employed young people (52%) working in non-governmental organisations (NGOs) (43%). Prevailing portion of participants came from villages (71%). The portion of participants working and living towns and in villages was equal but prevailing part of participants (51%) expressed their interest to live in the countryside. Prevailing number of participants worked in the field of rural development (28) and agriculture (18).</a:t>
            </a:r>
          </a:p>
          <a:p>
            <a:pPr marL="0" indent="0" algn="just">
              <a:buNone/>
            </a:pPr>
            <a:endParaRPr lang="en-GB" sz="1800" dirty="0"/>
          </a:p>
        </p:txBody>
      </p:sp>
      <p:grpSp>
        <p:nvGrpSpPr>
          <p:cNvPr id="5" name="Skupina 4">
            <a:extLst>
              <a:ext uri="{FF2B5EF4-FFF2-40B4-BE49-F238E27FC236}">
                <a16:creationId xmlns:a16="http://schemas.microsoft.com/office/drawing/2014/main" id="{1C76D2AC-3BCB-49AF-890B-A9E387AF2747}"/>
              </a:ext>
            </a:extLst>
          </p:cNvPr>
          <p:cNvGrpSpPr/>
          <p:nvPr/>
        </p:nvGrpSpPr>
        <p:grpSpPr>
          <a:xfrm>
            <a:off x="-1" y="5901415"/>
            <a:ext cx="12176217" cy="873060"/>
            <a:chOff x="-1" y="5901415"/>
            <a:chExt cx="12176217" cy="873060"/>
          </a:xfrm>
        </p:grpSpPr>
        <p:sp>
          <p:nvSpPr>
            <p:cNvPr id="6" name="Obdĺžnik 5">
              <a:extLst>
                <a:ext uri="{FF2B5EF4-FFF2-40B4-BE49-F238E27FC236}">
                  <a16:creationId xmlns:a16="http://schemas.microsoft.com/office/drawing/2014/main" id="{D94D30A9-5528-400E-A139-0062DA0E0292}"/>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Obrázok 6">
              <a:extLst>
                <a:ext uri="{FF2B5EF4-FFF2-40B4-BE49-F238E27FC236}">
                  <a16:creationId xmlns:a16="http://schemas.microsoft.com/office/drawing/2014/main" id="{07980EF1-D7AA-4C8D-99D8-A2FB2A38F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8" name="Obrázok 7">
              <a:extLst>
                <a:ext uri="{FF2B5EF4-FFF2-40B4-BE49-F238E27FC236}">
                  <a16:creationId xmlns:a16="http://schemas.microsoft.com/office/drawing/2014/main" id="{0F0D4249-4998-4D6E-8FD0-E8ACB27DFF6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cxnSp>
        <p:nvCxnSpPr>
          <p:cNvPr id="12" name="Rovná spojnica 11">
            <a:extLst>
              <a:ext uri="{FF2B5EF4-FFF2-40B4-BE49-F238E27FC236}">
                <a16:creationId xmlns:a16="http://schemas.microsoft.com/office/drawing/2014/main" id="{82B1B2D6-8B94-4708-98B2-CAAB5C053792}"/>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019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ok 13" descr="Obrázok, na ktorom je kvet&#10;&#10;Automaticky generovaný popis">
            <a:extLst>
              <a:ext uri="{FF2B5EF4-FFF2-40B4-BE49-F238E27FC236}">
                <a16:creationId xmlns:a16="http://schemas.microsoft.com/office/drawing/2014/main" id="{ED1D9F15-7918-4328-9338-1F97096B566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65131" y="285090"/>
            <a:ext cx="4027456" cy="2486956"/>
          </a:xfrm>
          <a:prstGeom prst="rect">
            <a:avLst/>
          </a:prstGeom>
        </p:spPr>
      </p:pic>
      <p:sp>
        <p:nvSpPr>
          <p:cNvPr id="15" name="Obdĺžnik 14">
            <a:extLst>
              <a:ext uri="{FF2B5EF4-FFF2-40B4-BE49-F238E27FC236}">
                <a16:creationId xmlns:a16="http://schemas.microsoft.com/office/drawing/2014/main" id="{8EB9E2BD-4EF2-4617-93C6-8B405865B841}"/>
              </a:ext>
            </a:extLst>
          </p:cNvPr>
          <p:cNvSpPr/>
          <p:nvPr/>
        </p:nvSpPr>
        <p:spPr>
          <a:xfrm>
            <a:off x="3254890" y="4591055"/>
            <a:ext cx="6096000" cy="646331"/>
          </a:xfrm>
          <a:prstGeom prst="rect">
            <a:avLst/>
          </a:prstGeom>
        </p:spPr>
        <p:txBody>
          <a:bodyPr>
            <a:spAutoFit/>
          </a:bodyPr>
          <a:lstStyle/>
          <a:p>
            <a:pPr algn="ctr"/>
            <a:r>
              <a:rPr lang="en-GB" dirty="0"/>
              <a:t>More information about the youth movement:  </a:t>
            </a:r>
            <a:r>
              <a:rPr lang="en-GB" dirty="0">
                <a:hlinkClick r:id="rId3"/>
              </a:rPr>
              <a:t>https://bit.ly/31aQaz2</a:t>
            </a:r>
            <a:endParaRPr lang="en-GB" dirty="0"/>
          </a:p>
        </p:txBody>
      </p:sp>
      <p:sp>
        <p:nvSpPr>
          <p:cNvPr id="16" name="Lichobežník 6">
            <a:extLst>
              <a:ext uri="{FF2B5EF4-FFF2-40B4-BE49-F238E27FC236}">
                <a16:creationId xmlns:a16="http://schemas.microsoft.com/office/drawing/2014/main" id="{5BA17753-247C-4C3D-8E16-D523ADF885DF}"/>
              </a:ext>
            </a:extLst>
          </p:cNvPr>
          <p:cNvSpPr/>
          <p:nvPr/>
        </p:nvSpPr>
        <p:spPr>
          <a:xfrm>
            <a:off x="17601" y="3061"/>
            <a:ext cx="4474294" cy="2919017"/>
          </a:xfrm>
          <a:custGeom>
            <a:avLst/>
            <a:gdLst>
              <a:gd name="connsiteX0" fmla="*/ 0 w 3217762"/>
              <a:gd name="connsiteY0" fmla="*/ 2919017 h 2919017"/>
              <a:gd name="connsiteX1" fmla="*/ 729754 w 3217762"/>
              <a:gd name="connsiteY1" fmla="*/ 0 h 2919017"/>
              <a:gd name="connsiteX2" fmla="*/ 2488008 w 3217762"/>
              <a:gd name="connsiteY2" fmla="*/ 0 h 2919017"/>
              <a:gd name="connsiteX3" fmla="*/ 3217762 w 3217762"/>
              <a:gd name="connsiteY3" fmla="*/ 2919017 h 2919017"/>
              <a:gd name="connsiteX4" fmla="*/ 0 w 3217762"/>
              <a:gd name="connsiteY4" fmla="*/ 2919017 h 2919017"/>
              <a:gd name="connsiteX0" fmla="*/ 0 w 3217762"/>
              <a:gd name="connsiteY0" fmla="*/ 2919017 h 2919017"/>
              <a:gd name="connsiteX1" fmla="*/ 549 w 3217762"/>
              <a:gd name="connsiteY1" fmla="*/ 0 h 2919017"/>
              <a:gd name="connsiteX2" fmla="*/ 2488008 w 3217762"/>
              <a:gd name="connsiteY2" fmla="*/ 0 h 2919017"/>
              <a:gd name="connsiteX3" fmla="*/ 3217762 w 3217762"/>
              <a:gd name="connsiteY3" fmla="*/ 2919017 h 2919017"/>
              <a:gd name="connsiteX4" fmla="*/ 0 w 3217762"/>
              <a:gd name="connsiteY4" fmla="*/ 2919017 h 2919017"/>
              <a:gd name="connsiteX0" fmla="*/ 0 w 4502003"/>
              <a:gd name="connsiteY0" fmla="*/ 2919017 h 2919017"/>
              <a:gd name="connsiteX1" fmla="*/ 549 w 4502003"/>
              <a:gd name="connsiteY1" fmla="*/ 0 h 2919017"/>
              <a:gd name="connsiteX2" fmla="*/ 4502003 w 4502003"/>
              <a:gd name="connsiteY2" fmla="*/ 11575 h 2919017"/>
              <a:gd name="connsiteX3" fmla="*/ 3217762 w 4502003"/>
              <a:gd name="connsiteY3" fmla="*/ 2919017 h 2919017"/>
              <a:gd name="connsiteX4" fmla="*/ 0 w 4502003"/>
              <a:gd name="connsiteY4" fmla="*/ 2919017 h 2919017"/>
              <a:gd name="connsiteX0" fmla="*/ 0 w 4474294"/>
              <a:gd name="connsiteY0" fmla="*/ 2919017 h 2919017"/>
              <a:gd name="connsiteX1" fmla="*/ 549 w 4474294"/>
              <a:gd name="connsiteY1" fmla="*/ 0 h 2919017"/>
              <a:gd name="connsiteX2" fmla="*/ 4474294 w 4474294"/>
              <a:gd name="connsiteY2" fmla="*/ 2338 h 2919017"/>
              <a:gd name="connsiteX3" fmla="*/ 3217762 w 4474294"/>
              <a:gd name="connsiteY3" fmla="*/ 2919017 h 2919017"/>
              <a:gd name="connsiteX4" fmla="*/ 0 w 4474294"/>
              <a:gd name="connsiteY4" fmla="*/ 2919017 h 2919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294" h="2919017">
                <a:moveTo>
                  <a:pt x="0" y="2919017"/>
                </a:moveTo>
                <a:lnTo>
                  <a:pt x="549" y="0"/>
                </a:lnTo>
                <a:lnTo>
                  <a:pt x="4474294" y="2338"/>
                </a:lnTo>
                <a:lnTo>
                  <a:pt x="3217762" y="2919017"/>
                </a:lnTo>
                <a:lnTo>
                  <a:pt x="0" y="2919017"/>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Kosodĺžnik 4">
            <a:extLst>
              <a:ext uri="{FF2B5EF4-FFF2-40B4-BE49-F238E27FC236}">
                <a16:creationId xmlns:a16="http://schemas.microsoft.com/office/drawing/2014/main" id="{41A2F3C7-4975-4CE3-8181-9954ABCF8AB6}"/>
              </a:ext>
            </a:extLst>
          </p:cNvPr>
          <p:cNvSpPr/>
          <p:nvPr/>
        </p:nvSpPr>
        <p:spPr>
          <a:xfrm>
            <a:off x="6704189" y="5637851"/>
            <a:ext cx="5496602" cy="1224099"/>
          </a:xfrm>
          <a:custGeom>
            <a:avLst/>
            <a:gdLst>
              <a:gd name="connsiteX0" fmla="*/ 0 w 5222848"/>
              <a:gd name="connsiteY0" fmla="*/ 1409374 h 1409374"/>
              <a:gd name="connsiteX1" fmla="*/ 352344 w 5222848"/>
              <a:gd name="connsiteY1" fmla="*/ 0 h 1409374"/>
              <a:gd name="connsiteX2" fmla="*/ 5222848 w 5222848"/>
              <a:gd name="connsiteY2" fmla="*/ 0 h 1409374"/>
              <a:gd name="connsiteX3" fmla="*/ 4870505 w 5222848"/>
              <a:gd name="connsiteY3" fmla="*/ 1409374 h 1409374"/>
              <a:gd name="connsiteX4" fmla="*/ 0 w 5222848"/>
              <a:gd name="connsiteY4" fmla="*/ 1409374 h 1409374"/>
              <a:gd name="connsiteX0" fmla="*/ 0 w 5911470"/>
              <a:gd name="connsiteY0" fmla="*/ 1398086 h 1409374"/>
              <a:gd name="connsiteX1" fmla="*/ 1040966 w 5911470"/>
              <a:gd name="connsiteY1" fmla="*/ 0 h 1409374"/>
              <a:gd name="connsiteX2" fmla="*/ 5911470 w 5911470"/>
              <a:gd name="connsiteY2" fmla="*/ 0 h 1409374"/>
              <a:gd name="connsiteX3" fmla="*/ 5559127 w 5911470"/>
              <a:gd name="connsiteY3" fmla="*/ 1409374 h 1409374"/>
              <a:gd name="connsiteX4" fmla="*/ 0 w 5911470"/>
              <a:gd name="connsiteY4" fmla="*/ 1398086 h 1409374"/>
              <a:gd name="connsiteX0" fmla="*/ 0 w 5911470"/>
              <a:gd name="connsiteY0" fmla="*/ 1443241 h 1454529"/>
              <a:gd name="connsiteX1" fmla="*/ 679721 w 5911470"/>
              <a:gd name="connsiteY1" fmla="*/ 0 h 1454529"/>
              <a:gd name="connsiteX2" fmla="*/ 5911470 w 5911470"/>
              <a:gd name="connsiteY2" fmla="*/ 45155 h 1454529"/>
              <a:gd name="connsiteX3" fmla="*/ 5559127 w 5911470"/>
              <a:gd name="connsiteY3" fmla="*/ 1454529 h 1454529"/>
              <a:gd name="connsiteX4" fmla="*/ 0 w 5911470"/>
              <a:gd name="connsiteY4" fmla="*/ 1443241 h 1454529"/>
              <a:gd name="connsiteX0" fmla="*/ 0 w 5931660"/>
              <a:gd name="connsiteY0" fmla="*/ 1443241 h 1454529"/>
              <a:gd name="connsiteX1" fmla="*/ 679721 w 5931660"/>
              <a:gd name="connsiteY1" fmla="*/ 0 h 1454529"/>
              <a:gd name="connsiteX2" fmla="*/ 5911470 w 5931660"/>
              <a:gd name="connsiteY2" fmla="*/ 45155 h 1454529"/>
              <a:gd name="connsiteX3" fmla="*/ 5931660 w 5931660"/>
              <a:gd name="connsiteY3" fmla="*/ 1454529 h 1454529"/>
              <a:gd name="connsiteX4" fmla="*/ 0 w 593166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63926 w 5911470"/>
              <a:gd name="connsiteY3" fmla="*/ 1420663 h 1443241"/>
              <a:gd name="connsiteX4" fmla="*/ 0 w 5911470"/>
              <a:gd name="connsiteY4" fmla="*/ 1443241 h 1443241"/>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75215 w 5911470"/>
              <a:gd name="connsiteY3" fmla="*/ 1420663 h 1443241"/>
              <a:gd name="connsiteX4" fmla="*/ 0 w 5911470"/>
              <a:gd name="connsiteY4" fmla="*/ 1443241 h 1443241"/>
              <a:gd name="connsiteX0" fmla="*/ 0 w 5911470"/>
              <a:gd name="connsiteY0" fmla="*/ 1443241 h 1454530"/>
              <a:gd name="connsiteX1" fmla="*/ 679721 w 5911470"/>
              <a:gd name="connsiteY1" fmla="*/ 0 h 1454530"/>
              <a:gd name="connsiteX2" fmla="*/ 5911470 w 5911470"/>
              <a:gd name="connsiteY2" fmla="*/ 45155 h 1454530"/>
              <a:gd name="connsiteX3" fmla="*/ 5886504 w 5911470"/>
              <a:gd name="connsiteY3" fmla="*/ 1454530 h 1454530"/>
              <a:gd name="connsiteX4" fmla="*/ 0 w 5911470"/>
              <a:gd name="connsiteY4" fmla="*/ 1443241 h 1454530"/>
              <a:gd name="connsiteX0" fmla="*/ 0 w 5886504"/>
              <a:gd name="connsiteY0" fmla="*/ 1443241 h 1454530"/>
              <a:gd name="connsiteX1" fmla="*/ 679721 w 5886504"/>
              <a:gd name="connsiteY1" fmla="*/ 0 h 1454530"/>
              <a:gd name="connsiteX2" fmla="*/ 5877603 w 5886504"/>
              <a:gd name="connsiteY2" fmla="*/ 67732 h 1454530"/>
              <a:gd name="connsiteX3" fmla="*/ 5886504 w 5886504"/>
              <a:gd name="connsiteY3" fmla="*/ 1454530 h 1454530"/>
              <a:gd name="connsiteX4" fmla="*/ 0 w 5886504"/>
              <a:gd name="connsiteY4" fmla="*/ 1443241 h 1454530"/>
              <a:gd name="connsiteX0" fmla="*/ 0 w 5918243"/>
              <a:gd name="connsiteY0" fmla="*/ 1443241 h 1454530"/>
              <a:gd name="connsiteX1" fmla="*/ 679721 w 5918243"/>
              <a:gd name="connsiteY1" fmla="*/ 0 h 1454530"/>
              <a:gd name="connsiteX2" fmla="*/ 5918243 w 5918243"/>
              <a:gd name="connsiteY2" fmla="*/ 52492 h 1454530"/>
              <a:gd name="connsiteX3" fmla="*/ 5886504 w 5918243"/>
              <a:gd name="connsiteY3" fmla="*/ 1454530 h 1454530"/>
              <a:gd name="connsiteX4" fmla="*/ 0 w 5918243"/>
              <a:gd name="connsiteY4" fmla="*/ 1443241 h 1454530"/>
              <a:gd name="connsiteX0" fmla="*/ 0 w 5932224"/>
              <a:gd name="connsiteY0" fmla="*/ 1443241 h 1454530"/>
              <a:gd name="connsiteX1" fmla="*/ 679721 w 5932224"/>
              <a:gd name="connsiteY1" fmla="*/ 0 h 1454530"/>
              <a:gd name="connsiteX2" fmla="*/ 5918243 w 5932224"/>
              <a:gd name="connsiteY2" fmla="*/ 52492 h 1454530"/>
              <a:gd name="connsiteX3" fmla="*/ 5932224 w 5932224"/>
              <a:gd name="connsiteY3" fmla="*/ 1454530 h 1454530"/>
              <a:gd name="connsiteX4" fmla="*/ 0 w 5932224"/>
              <a:gd name="connsiteY4" fmla="*/ 1443241 h 1454530"/>
              <a:gd name="connsiteX0" fmla="*/ 0 w 5918243"/>
              <a:gd name="connsiteY0" fmla="*/ 1443241 h 1444370"/>
              <a:gd name="connsiteX1" fmla="*/ 679721 w 5918243"/>
              <a:gd name="connsiteY1" fmla="*/ 0 h 1444370"/>
              <a:gd name="connsiteX2" fmla="*/ 5918243 w 5918243"/>
              <a:gd name="connsiteY2" fmla="*/ 52492 h 1444370"/>
              <a:gd name="connsiteX3" fmla="*/ 5916984 w 5918243"/>
              <a:gd name="connsiteY3" fmla="*/ 1444370 h 1444370"/>
              <a:gd name="connsiteX4" fmla="*/ 0 w 5918243"/>
              <a:gd name="connsiteY4" fmla="*/ 1443241 h 1444370"/>
              <a:gd name="connsiteX0" fmla="*/ 0 w 5918243"/>
              <a:gd name="connsiteY0" fmla="*/ 1443241 h 1444370"/>
              <a:gd name="connsiteX1" fmla="*/ 679721 w 5918243"/>
              <a:gd name="connsiteY1" fmla="*/ 0 h 1444370"/>
              <a:gd name="connsiteX2" fmla="*/ 5918243 w 5918243"/>
              <a:gd name="connsiteY2" fmla="*/ 57572 h 1444370"/>
              <a:gd name="connsiteX3" fmla="*/ 5916984 w 5918243"/>
              <a:gd name="connsiteY3" fmla="*/ 1444370 h 1444370"/>
              <a:gd name="connsiteX4" fmla="*/ 0 w 5918243"/>
              <a:gd name="connsiteY4" fmla="*/ 1443241 h 1444370"/>
              <a:gd name="connsiteX0" fmla="*/ 0 w 5916996"/>
              <a:gd name="connsiteY0" fmla="*/ 1456789 h 1457918"/>
              <a:gd name="connsiteX1" fmla="*/ 679721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56789 h 1457918"/>
              <a:gd name="connsiteX1" fmla="*/ 745118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43241 h 1444370"/>
              <a:gd name="connsiteX1" fmla="*/ 745118 w 5916996"/>
              <a:gd name="connsiteY1" fmla="*/ 0 h 1444370"/>
              <a:gd name="connsiteX2" fmla="*/ 5907310 w 5916996"/>
              <a:gd name="connsiteY2" fmla="*/ 6772 h 1444370"/>
              <a:gd name="connsiteX3" fmla="*/ 5916984 w 5916996"/>
              <a:gd name="connsiteY3" fmla="*/ 1444370 h 1444370"/>
              <a:gd name="connsiteX4" fmla="*/ 0 w 5916996"/>
              <a:gd name="connsiteY4" fmla="*/ 1443241 h 1444370"/>
              <a:gd name="connsiteX0" fmla="*/ 0 w 5916996"/>
              <a:gd name="connsiteY0" fmla="*/ 1436469 h 1437598"/>
              <a:gd name="connsiteX1" fmla="*/ 734219 w 5916996"/>
              <a:gd name="connsiteY1" fmla="*/ 13548 h 1437598"/>
              <a:gd name="connsiteX2" fmla="*/ 5907310 w 5916996"/>
              <a:gd name="connsiteY2" fmla="*/ 0 h 1437598"/>
              <a:gd name="connsiteX3" fmla="*/ 5916984 w 5916996"/>
              <a:gd name="connsiteY3" fmla="*/ 1437598 h 1437598"/>
              <a:gd name="connsiteX4" fmla="*/ 0 w 5916996"/>
              <a:gd name="connsiteY4" fmla="*/ 1436469 h 1437598"/>
              <a:gd name="connsiteX0" fmla="*/ 0 w 5916988"/>
              <a:gd name="connsiteY0" fmla="*/ 1436469 h 1437598"/>
              <a:gd name="connsiteX1" fmla="*/ 734219 w 5916988"/>
              <a:gd name="connsiteY1" fmla="*/ 13548 h 1437598"/>
              <a:gd name="connsiteX2" fmla="*/ 5885511 w 5916988"/>
              <a:gd name="connsiteY2" fmla="*/ 0 h 1437598"/>
              <a:gd name="connsiteX3" fmla="*/ 5916984 w 5916988"/>
              <a:gd name="connsiteY3" fmla="*/ 1437598 h 1437598"/>
              <a:gd name="connsiteX4" fmla="*/ 0 w 5916988"/>
              <a:gd name="connsiteY4" fmla="*/ 1436469 h 1437598"/>
              <a:gd name="connsiteX0" fmla="*/ 0 w 5918210"/>
              <a:gd name="connsiteY0" fmla="*/ 1422921 h 1424050"/>
              <a:gd name="connsiteX1" fmla="*/ 734219 w 5918210"/>
              <a:gd name="connsiteY1" fmla="*/ 0 h 1424050"/>
              <a:gd name="connsiteX2" fmla="*/ 5918210 w 5918210"/>
              <a:gd name="connsiteY2" fmla="*/ 16932 h 1424050"/>
              <a:gd name="connsiteX3" fmla="*/ 5916984 w 5918210"/>
              <a:gd name="connsiteY3" fmla="*/ 1424050 h 1424050"/>
              <a:gd name="connsiteX4" fmla="*/ 0 w 5918210"/>
              <a:gd name="connsiteY4" fmla="*/ 1422921 h 1424050"/>
              <a:gd name="connsiteX0" fmla="*/ 0 w 5918210"/>
              <a:gd name="connsiteY0" fmla="*/ 1416825 h 1417954"/>
              <a:gd name="connsiteX1" fmla="*/ 727679 w 5918210"/>
              <a:gd name="connsiteY1" fmla="*/ 0 h 1417954"/>
              <a:gd name="connsiteX2" fmla="*/ 5918210 w 5918210"/>
              <a:gd name="connsiteY2" fmla="*/ 10836 h 1417954"/>
              <a:gd name="connsiteX3" fmla="*/ 5916984 w 5918210"/>
              <a:gd name="connsiteY3" fmla="*/ 1417954 h 1417954"/>
              <a:gd name="connsiteX4" fmla="*/ 0 w 5918210"/>
              <a:gd name="connsiteY4" fmla="*/ 1416825 h 1417954"/>
              <a:gd name="connsiteX0" fmla="*/ 0 w 5906099"/>
              <a:gd name="connsiteY0" fmla="*/ 1416825 h 1417954"/>
              <a:gd name="connsiteX1" fmla="*/ 715568 w 5906099"/>
              <a:gd name="connsiteY1" fmla="*/ 0 h 1417954"/>
              <a:gd name="connsiteX2" fmla="*/ 5906099 w 5906099"/>
              <a:gd name="connsiteY2" fmla="*/ 10836 h 1417954"/>
              <a:gd name="connsiteX3" fmla="*/ 5904873 w 5906099"/>
              <a:gd name="connsiteY3" fmla="*/ 1417954 h 1417954"/>
              <a:gd name="connsiteX4" fmla="*/ 0 w 5906099"/>
              <a:gd name="connsiteY4" fmla="*/ 1416825 h 1417954"/>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25574 h 1432065"/>
              <a:gd name="connsiteX4" fmla="*/ 0 w 5897924"/>
              <a:gd name="connsiteY4" fmla="*/ 1432065 h 1432065"/>
              <a:gd name="connsiteX0" fmla="*/ 0 w 5896718"/>
              <a:gd name="connsiteY0" fmla="*/ 1432065 h 1432065"/>
              <a:gd name="connsiteX1" fmla="*/ 707393 w 5896718"/>
              <a:gd name="connsiteY1" fmla="*/ 0 h 1432065"/>
              <a:gd name="connsiteX2" fmla="*/ 5891384 w 5896718"/>
              <a:gd name="connsiteY2" fmla="*/ 16932 h 1432065"/>
              <a:gd name="connsiteX3" fmla="*/ 5896698 w 5896718"/>
              <a:gd name="connsiteY3" fmla="*/ 1425574 h 1432065"/>
              <a:gd name="connsiteX4" fmla="*/ 0 w 5896718"/>
              <a:gd name="connsiteY4" fmla="*/ 1432065 h 1432065"/>
              <a:gd name="connsiteX0" fmla="*/ 0 w 5896708"/>
              <a:gd name="connsiteY0" fmla="*/ 1432065 h 1432065"/>
              <a:gd name="connsiteX1" fmla="*/ 707393 w 5896708"/>
              <a:gd name="connsiteY1" fmla="*/ 0 h 1432065"/>
              <a:gd name="connsiteX2" fmla="*/ 5884844 w 5896708"/>
              <a:gd name="connsiteY2" fmla="*/ 10836 h 1432065"/>
              <a:gd name="connsiteX3" fmla="*/ 5896698 w 5896708"/>
              <a:gd name="connsiteY3" fmla="*/ 1425574 h 1432065"/>
              <a:gd name="connsiteX4" fmla="*/ 0 w 5896708"/>
              <a:gd name="connsiteY4" fmla="*/ 1432065 h 1432065"/>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32065 h 1432065"/>
              <a:gd name="connsiteX1" fmla="*/ 707393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 name="connsiteX0" fmla="*/ 0 w 5896708"/>
              <a:gd name="connsiteY0" fmla="*/ 1427325 h 1427325"/>
              <a:gd name="connsiteX1" fmla="*/ 707393 w 5896708"/>
              <a:gd name="connsiteY1" fmla="*/ 7452 h 1427325"/>
              <a:gd name="connsiteX2" fmla="*/ 5884844 w 5896708"/>
              <a:gd name="connsiteY2" fmla="*/ 0 h 1427325"/>
              <a:gd name="connsiteX3" fmla="*/ 5896698 w 5896708"/>
              <a:gd name="connsiteY3" fmla="*/ 1420834 h 1427325"/>
              <a:gd name="connsiteX4" fmla="*/ 0 w 5896708"/>
              <a:gd name="connsiteY4" fmla="*/ 1427325 h 1427325"/>
              <a:gd name="connsiteX0" fmla="*/ 0 w 5896708"/>
              <a:gd name="connsiteY0" fmla="*/ 1456449 h 1456449"/>
              <a:gd name="connsiteX1" fmla="*/ 746632 w 5896708"/>
              <a:gd name="connsiteY1" fmla="*/ 0 h 1456449"/>
              <a:gd name="connsiteX2" fmla="*/ 5884844 w 5896708"/>
              <a:gd name="connsiteY2" fmla="*/ 29124 h 1456449"/>
              <a:gd name="connsiteX3" fmla="*/ 5896698 w 5896708"/>
              <a:gd name="connsiteY3" fmla="*/ 1449958 h 1456449"/>
              <a:gd name="connsiteX4" fmla="*/ 0 w 5896708"/>
              <a:gd name="connsiteY4" fmla="*/ 1456449 h 1456449"/>
              <a:gd name="connsiteX0" fmla="*/ 0 w 5896708"/>
              <a:gd name="connsiteY0" fmla="*/ 1438161 h 1438161"/>
              <a:gd name="connsiteX1" fmla="*/ 740092 w 5896708"/>
              <a:gd name="connsiteY1" fmla="*/ 0 h 1438161"/>
              <a:gd name="connsiteX2" fmla="*/ 5884844 w 5896708"/>
              <a:gd name="connsiteY2" fmla="*/ 10836 h 1438161"/>
              <a:gd name="connsiteX3" fmla="*/ 5896698 w 5896708"/>
              <a:gd name="connsiteY3" fmla="*/ 1431670 h 1438161"/>
              <a:gd name="connsiteX4" fmla="*/ 0 w 5896708"/>
              <a:gd name="connsiteY4" fmla="*/ 1438161 h 1438161"/>
              <a:gd name="connsiteX0" fmla="*/ 0 w 5896708"/>
              <a:gd name="connsiteY0" fmla="*/ 1432065 h 1432065"/>
              <a:gd name="connsiteX1" fmla="*/ 733552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6708" h="1432065">
                <a:moveTo>
                  <a:pt x="0" y="1432065"/>
                </a:moveTo>
                <a:lnTo>
                  <a:pt x="733552" y="0"/>
                </a:lnTo>
                <a:lnTo>
                  <a:pt x="5884844" y="4740"/>
                </a:lnTo>
                <a:cubicBezTo>
                  <a:pt x="5884424" y="468699"/>
                  <a:pt x="5897118" y="961615"/>
                  <a:pt x="5896698" y="1425574"/>
                </a:cubicBezTo>
                <a:lnTo>
                  <a:pt x="0" y="1432065"/>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Kosodĺžnik 3">
            <a:extLst>
              <a:ext uri="{FF2B5EF4-FFF2-40B4-BE49-F238E27FC236}">
                <a16:creationId xmlns:a16="http://schemas.microsoft.com/office/drawing/2014/main" id="{BB8169D6-B3BA-481F-8EA8-A1C040D324CB}"/>
              </a:ext>
            </a:extLst>
          </p:cNvPr>
          <p:cNvSpPr/>
          <p:nvPr/>
        </p:nvSpPr>
        <p:spPr>
          <a:xfrm>
            <a:off x="0" y="5637852"/>
            <a:ext cx="7244080" cy="1231438"/>
          </a:xfrm>
          <a:custGeom>
            <a:avLst/>
            <a:gdLst>
              <a:gd name="connsiteX0" fmla="*/ 0 w 6437147"/>
              <a:gd name="connsiteY0" fmla="*/ 1409374 h 1409374"/>
              <a:gd name="connsiteX1" fmla="*/ 451549 w 6437147"/>
              <a:gd name="connsiteY1" fmla="*/ 0 h 1409374"/>
              <a:gd name="connsiteX2" fmla="*/ 6437147 w 6437147"/>
              <a:gd name="connsiteY2" fmla="*/ 0 h 1409374"/>
              <a:gd name="connsiteX3" fmla="*/ 5985598 w 6437147"/>
              <a:gd name="connsiteY3" fmla="*/ 1409374 h 1409374"/>
              <a:gd name="connsiteX4" fmla="*/ 0 w 6437147"/>
              <a:gd name="connsiteY4" fmla="*/ 1409374 h 1409374"/>
              <a:gd name="connsiteX0" fmla="*/ 0 w 6741947"/>
              <a:gd name="connsiteY0" fmla="*/ 1409374 h 1409374"/>
              <a:gd name="connsiteX1" fmla="*/ 451549 w 6741947"/>
              <a:gd name="connsiteY1" fmla="*/ 0 h 1409374"/>
              <a:gd name="connsiteX2" fmla="*/ 6741947 w 6741947"/>
              <a:gd name="connsiteY2" fmla="*/ 0 h 1409374"/>
              <a:gd name="connsiteX3" fmla="*/ 5985598 w 6741947"/>
              <a:gd name="connsiteY3" fmla="*/ 1409374 h 1409374"/>
              <a:gd name="connsiteX4" fmla="*/ 0 w 6741947"/>
              <a:gd name="connsiteY4" fmla="*/ 1409374 h 1409374"/>
              <a:gd name="connsiteX0" fmla="*/ 0 w 6741947"/>
              <a:gd name="connsiteY0" fmla="*/ 1409374 h 1431951"/>
              <a:gd name="connsiteX1" fmla="*/ 451549 w 6741947"/>
              <a:gd name="connsiteY1" fmla="*/ 0 h 1431951"/>
              <a:gd name="connsiteX2" fmla="*/ 6741947 w 6741947"/>
              <a:gd name="connsiteY2" fmla="*/ 0 h 1431951"/>
              <a:gd name="connsiteX3" fmla="*/ 6098487 w 6741947"/>
              <a:gd name="connsiteY3" fmla="*/ 1431951 h 1431951"/>
              <a:gd name="connsiteX4" fmla="*/ 0 w 6741947"/>
              <a:gd name="connsiteY4" fmla="*/ 1409374 h 1431951"/>
              <a:gd name="connsiteX0" fmla="*/ 33873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33873 w 6775820"/>
              <a:gd name="connsiteY4" fmla="*/ 1420662 h 1443239"/>
              <a:gd name="connsiteX0" fmla="*/ 11295 w 6775820"/>
              <a:gd name="connsiteY0" fmla="*/ 1409373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09373 h 1443239"/>
              <a:gd name="connsiteX0" fmla="*/ 11295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20662 h 1443239"/>
              <a:gd name="connsiteX0" fmla="*/ 11295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11295 w 6775820"/>
              <a:gd name="connsiteY4" fmla="*/ 1454528 h 1454528"/>
              <a:gd name="connsiteX0" fmla="*/ 4168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4168 w 6775820"/>
              <a:gd name="connsiteY4" fmla="*/ 1454528 h 145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820" h="1454528">
                <a:moveTo>
                  <a:pt x="4168" y="1454528"/>
                </a:moveTo>
                <a:cubicBezTo>
                  <a:pt x="2779" y="969685"/>
                  <a:pt x="1389" y="484843"/>
                  <a:pt x="0" y="0"/>
                </a:cubicBezTo>
                <a:lnTo>
                  <a:pt x="6775820" y="11288"/>
                </a:lnTo>
                <a:lnTo>
                  <a:pt x="6132360" y="1443239"/>
                </a:lnTo>
                <a:lnTo>
                  <a:pt x="4168" y="1454528"/>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Skupina 18">
            <a:extLst>
              <a:ext uri="{FF2B5EF4-FFF2-40B4-BE49-F238E27FC236}">
                <a16:creationId xmlns:a16="http://schemas.microsoft.com/office/drawing/2014/main" id="{C897DFC8-5A8D-4AC2-803F-41C8C534C719}"/>
              </a:ext>
            </a:extLst>
          </p:cNvPr>
          <p:cNvGrpSpPr/>
          <p:nvPr/>
        </p:nvGrpSpPr>
        <p:grpSpPr>
          <a:xfrm>
            <a:off x="8792" y="5792450"/>
            <a:ext cx="12183208" cy="873060"/>
            <a:chOff x="8792" y="5901415"/>
            <a:chExt cx="12158632" cy="873060"/>
          </a:xfrm>
        </p:grpSpPr>
        <p:sp>
          <p:nvSpPr>
            <p:cNvPr id="20" name="Obdĺžnik 19">
              <a:extLst>
                <a:ext uri="{FF2B5EF4-FFF2-40B4-BE49-F238E27FC236}">
                  <a16:creationId xmlns:a16="http://schemas.microsoft.com/office/drawing/2014/main" id="{5414D754-BB15-4BB8-BE9D-8E6CD022BE1A}"/>
                </a:ext>
              </a:extLst>
            </p:cNvPr>
            <p:cNvSpPr/>
            <p:nvPr/>
          </p:nvSpPr>
          <p:spPr>
            <a:xfrm>
              <a:off x="8792"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Obrázok 20">
              <a:extLst>
                <a:ext uri="{FF2B5EF4-FFF2-40B4-BE49-F238E27FC236}">
                  <a16:creationId xmlns:a16="http://schemas.microsoft.com/office/drawing/2014/main" id="{6FD9B116-F444-4477-A90F-E8ACCE522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3" y="6049102"/>
              <a:ext cx="6946321" cy="625167"/>
            </a:xfrm>
            <a:prstGeom prst="rect">
              <a:avLst/>
            </a:prstGeom>
          </p:spPr>
        </p:pic>
        <p:pic>
          <p:nvPicPr>
            <p:cNvPr id="22" name="Obrázok 21">
              <a:extLst>
                <a:ext uri="{FF2B5EF4-FFF2-40B4-BE49-F238E27FC236}">
                  <a16:creationId xmlns:a16="http://schemas.microsoft.com/office/drawing/2014/main" id="{A71B7FA5-3C7D-44D8-BE92-72FD8535534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Tree>
    <p:extLst>
      <p:ext uri="{BB962C8B-B14F-4D97-AF65-F5344CB8AC3E}">
        <p14:creationId xmlns:p14="http://schemas.microsoft.com/office/powerpoint/2010/main" val="156021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a:extLst>
              <a:ext uri="{FF2B5EF4-FFF2-40B4-BE49-F238E27FC236}">
                <a16:creationId xmlns:a16="http://schemas.microsoft.com/office/drawing/2014/main" id="{1C76D2AC-3BCB-49AF-890B-A9E387AF2747}"/>
              </a:ext>
            </a:extLst>
          </p:cNvPr>
          <p:cNvGrpSpPr/>
          <p:nvPr/>
        </p:nvGrpSpPr>
        <p:grpSpPr>
          <a:xfrm>
            <a:off x="-1" y="5901415"/>
            <a:ext cx="12176217" cy="873060"/>
            <a:chOff x="-1" y="5901415"/>
            <a:chExt cx="12176217" cy="873060"/>
          </a:xfrm>
        </p:grpSpPr>
        <p:sp>
          <p:nvSpPr>
            <p:cNvPr id="6" name="Obdĺžnik 5">
              <a:extLst>
                <a:ext uri="{FF2B5EF4-FFF2-40B4-BE49-F238E27FC236}">
                  <a16:creationId xmlns:a16="http://schemas.microsoft.com/office/drawing/2014/main" id="{D94D30A9-5528-400E-A139-0062DA0E0292}"/>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Obrázok 6">
              <a:extLst>
                <a:ext uri="{FF2B5EF4-FFF2-40B4-BE49-F238E27FC236}">
                  <a16:creationId xmlns:a16="http://schemas.microsoft.com/office/drawing/2014/main" id="{07980EF1-D7AA-4C8D-99D8-A2FB2A38F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8" name="Obrázok 7">
              <a:extLst>
                <a:ext uri="{FF2B5EF4-FFF2-40B4-BE49-F238E27FC236}">
                  <a16:creationId xmlns:a16="http://schemas.microsoft.com/office/drawing/2014/main" id="{0F0D4249-4998-4D6E-8FD0-E8ACB27DFF6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3" name="Obdĺžnik 2">
            <a:extLst>
              <a:ext uri="{FF2B5EF4-FFF2-40B4-BE49-F238E27FC236}">
                <a16:creationId xmlns:a16="http://schemas.microsoft.com/office/drawing/2014/main" id="{4287670B-7AFE-4069-91D7-5CA7A96BDD5E}"/>
              </a:ext>
            </a:extLst>
          </p:cNvPr>
          <p:cNvSpPr/>
          <p:nvPr/>
        </p:nvSpPr>
        <p:spPr>
          <a:xfrm>
            <a:off x="934915" y="1271007"/>
            <a:ext cx="10448193" cy="4508927"/>
          </a:xfrm>
          <a:prstGeom prst="rect">
            <a:avLst/>
          </a:prstGeom>
        </p:spPr>
        <p:txBody>
          <a:bodyPr wrap="square">
            <a:spAutoFit/>
          </a:bodyPr>
          <a:lstStyle/>
          <a:p>
            <a:pPr algn="just"/>
            <a:r>
              <a:rPr lang="en-GB" sz="2800" dirty="0"/>
              <a:t>B. Availability and quality of public services</a:t>
            </a:r>
            <a:endParaRPr lang="sk-SK" sz="2800" dirty="0"/>
          </a:p>
          <a:p>
            <a:pPr marL="285750" indent="-285750" algn="just">
              <a:spcBef>
                <a:spcPts val="600"/>
              </a:spcBef>
              <a:spcAft>
                <a:spcPts val="600"/>
              </a:spcAft>
              <a:buFont typeface="Arial" panose="020B0604020202020204" pitchFamily="34" charset="0"/>
              <a:buChar char="•"/>
            </a:pPr>
            <a:r>
              <a:rPr lang="en-GB" dirty="0"/>
              <a:t>Generally, places (towns, villages, other) where communities live have basic services like shops (47), schools (46), pub and coffee (44), kindergarten (39), sports field (38) while other services other services were present in less than half of the responses. Nearly two thirds of responds (68%) assumed that rental housing was present in their communities. More that half of respondents answered that available services in their communities were: water treatment (20) and quality mobile signal (44), waste water treatment and sewage (33). The most demanded services in the community were educational and healthcare services (6),</a:t>
            </a:r>
            <a:r>
              <a:rPr lang="sk-SK" dirty="0"/>
              <a:t> </a:t>
            </a:r>
            <a:r>
              <a:rPr lang="sk-SK" dirty="0" err="1"/>
              <a:t>youth</a:t>
            </a:r>
            <a:r>
              <a:rPr lang="sk-SK" dirty="0"/>
              <a:t> centre (4),</a:t>
            </a:r>
            <a:r>
              <a:rPr lang="en-GB" dirty="0"/>
              <a:t> public transport, coffee and pub and sport facilities (3) and availability and quality of services was assessed as medium (24). </a:t>
            </a:r>
            <a:endParaRPr lang="sk-SK" dirty="0"/>
          </a:p>
          <a:p>
            <a:pPr lvl="0" algn="just"/>
            <a:r>
              <a:rPr lang="en-GB" sz="2800" dirty="0">
                <a:solidFill>
                  <a:prstClr val="black"/>
                </a:solidFill>
              </a:rPr>
              <a:t>C. Infrastructure broadband (mobile, internet) and transportation</a:t>
            </a:r>
            <a:endParaRPr lang="sk-SK" dirty="0"/>
          </a:p>
          <a:p>
            <a:pPr marL="285750" indent="-285750" algn="just">
              <a:spcBef>
                <a:spcPts val="600"/>
              </a:spcBef>
              <a:spcAft>
                <a:spcPts val="600"/>
              </a:spcAft>
              <a:buFont typeface="Arial" panose="020B0604020202020204" pitchFamily="34" charset="0"/>
              <a:buChar char="•"/>
            </a:pPr>
            <a:r>
              <a:rPr lang="en-GB" dirty="0"/>
              <a:t>Connection with the nearest town / city was evaluated to be an appropriate (81%) and public transport is available also during weekend (60%) while the quality of transportation in the community was assessed to be medium (21). Quality of mobile signal and internet connection respondents assessed to be mainly medium (17) and good or very good (15).</a:t>
            </a:r>
          </a:p>
        </p:txBody>
      </p:sp>
      <p:sp>
        <p:nvSpPr>
          <p:cNvPr id="18" name="Nadpis 1">
            <a:extLst>
              <a:ext uri="{FF2B5EF4-FFF2-40B4-BE49-F238E27FC236}">
                <a16:creationId xmlns:a16="http://schemas.microsoft.com/office/drawing/2014/main" id="{BB8C5974-FF23-4C50-807C-7410490D8568}"/>
              </a:ext>
            </a:extLst>
          </p:cNvPr>
          <p:cNvSpPr>
            <a:spLocks noGrp="1"/>
          </p:cNvSpPr>
          <p:nvPr>
            <p:ph type="title"/>
          </p:nvPr>
        </p:nvSpPr>
        <p:spPr>
          <a:xfrm>
            <a:off x="890954" y="21681"/>
            <a:ext cx="10410092" cy="1325563"/>
          </a:xfrm>
        </p:spPr>
        <p:txBody>
          <a:bodyPr/>
          <a:lstStyle/>
          <a:p>
            <a:r>
              <a:rPr lang="sk-SK" dirty="0"/>
              <a:t>SUMMARY OF SURVEY RESULTS </a:t>
            </a:r>
            <a:endParaRPr lang="en-US" dirty="0"/>
          </a:p>
        </p:txBody>
      </p:sp>
      <p:cxnSp>
        <p:nvCxnSpPr>
          <p:cNvPr id="19" name="Rovná spojnica 18">
            <a:extLst>
              <a:ext uri="{FF2B5EF4-FFF2-40B4-BE49-F238E27FC236}">
                <a16:creationId xmlns:a16="http://schemas.microsoft.com/office/drawing/2014/main" id="{E8E6E4B4-CA4A-4FEE-A9D4-928A01E991CF}"/>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64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dpis 2">
            <a:extLst>
              <a:ext uri="{FF2B5EF4-FFF2-40B4-BE49-F238E27FC236}">
                <a16:creationId xmlns:a16="http://schemas.microsoft.com/office/drawing/2014/main" id="{7765D138-7E40-4615-8BB8-95F64FDCFB1A}"/>
              </a:ext>
            </a:extLst>
          </p:cNvPr>
          <p:cNvSpPr>
            <a:spLocks noGrp="1"/>
          </p:cNvSpPr>
          <p:nvPr>
            <p:ph idx="1"/>
          </p:nvPr>
        </p:nvSpPr>
        <p:spPr>
          <a:xfrm>
            <a:off x="739555" y="197365"/>
            <a:ext cx="10954214" cy="873060"/>
          </a:xfrm>
        </p:spPr>
        <p:txBody>
          <a:bodyPr>
            <a:noAutofit/>
          </a:bodyPr>
          <a:lstStyle/>
          <a:p>
            <a:pPr algn="just"/>
            <a:endParaRPr lang="en-GB" sz="1800" dirty="0"/>
          </a:p>
          <a:p>
            <a:pPr algn="just"/>
            <a:endParaRPr lang="en-GB" sz="1800" dirty="0"/>
          </a:p>
          <a:p>
            <a:pPr marL="0" indent="0" algn="just">
              <a:buNone/>
            </a:pPr>
            <a:endParaRPr lang="en-GB" sz="1800" dirty="0"/>
          </a:p>
        </p:txBody>
      </p:sp>
      <p:grpSp>
        <p:nvGrpSpPr>
          <p:cNvPr id="5" name="Skupina 4">
            <a:extLst>
              <a:ext uri="{FF2B5EF4-FFF2-40B4-BE49-F238E27FC236}">
                <a16:creationId xmlns:a16="http://schemas.microsoft.com/office/drawing/2014/main" id="{1C76D2AC-3BCB-49AF-890B-A9E387AF2747}"/>
              </a:ext>
            </a:extLst>
          </p:cNvPr>
          <p:cNvGrpSpPr/>
          <p:nvPr/>
        </p:nvGrpSpPr>
        <p:grpSpPr>
          <a:xfrm>
            <a:off x="-1" y="5901415"/>
            <a:ext cx="12176217" cy="873060"/>
            <a:chOff x="-1" y="5901415"/>
            <a:chExt cx="12176217" cy="873060"/>
          </a:xfrm>
        </p:grpSpPr>
        <p:sp>
          <p:nvSpPr>
            <p:cNvPr id="6" name="Obdĺžnik 5">
              <a:extLst>
                <a:ext uri="{FF2B5EF4-FFF2-40B4-BE49-F238E27FC236}">
                  <a16:creationId xmlns:a16="http://schemas.microsoft.com/office/drawing/2014/main" id="{D94D30A9-5528-400E-A139-0062DA0E0292}"/>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Obrázok 6">
              <a:extLst>
                <a:ext uri="{FF2B5EF4-FFF2-40B4-BE49-F238E27FC236}">
                  <a16:creationId xmlns:a16="http://schemas.microsoft.com/office/drawing/2014/main" id="{07980EF1-D7AA-4C8D-99D8-A2FB2A38F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8" name="Obrázok 7">
              <a:extLst>
                <a:ext uri="{FF2B5EF4-FFF2-40B4-BE49-F238E27FC236}">
                  <a16:creationId xmlns:a16="http://schemas.microsoft.com/office/drawing/2014/main" id="{0F0D4249-4998-4D6E-8FD0-E8ACB27DFF6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3" name="BlokTextu 2">
            <a:extLst>
              <a:ext uri="{FF2B5EF4-FFF2-40B4-BE49-F238E27FC236}">
                <a16:creationId xmlns:a16="http://schemas.microsoft.com/office/drawing/2014/main" id="{4EF34137-04A1-4D17-A624-F23B5FC56963}"/>
              </a:ext>
            </a:extLst>
          </p:cNvPr>
          <p:cNvSpPr txBox="1"/>
          <p:nvPr/>
        </p:nvSpPr>
        <p:spPr>
          <a:xfrm>
            <a:off x="927031" y="1388554"/>
            <a:ext cx="10579261" cy="4339650"/>
          </a:xfrm>
          <a:prstGeom prst="rect">
            <a:avLst/>
          </a:prstGeom>
          <a:noFill/>
        </p:spPr>
        <p:txBody>
          <a:bodyPr wrap="square" rtlCol="0">
            <a:spAutoFit/>
          </a:bodyPr>
          <a:lstStyle/>
          <a:p>
            <a:pPr algn="just">
              <a:spcBef>
                <a:spcPts val="600"/>
              </a:spcBef>
              <a:spcAft>
                <a:spcPts val="600"/>
              </a:spcAft>
            </a:pPr>
            <a:r>
              <a:rPr lang="en-GB" sz="2800" dirty="0"/>
              <a:t>D. The variety of opportunities for economic activity</a:t>
            </a:r>
            <a:endParaRPr lang="sk-SK" sz="2800" dirty="0"/>
          </a:p>
          <a:p>
            <a:pPr marL="285750" indent="-285750" algn="just">
              <a:spcBef>
                <a:spcPts val="600"/>
              </a:spcBef>
              <a:spcAft>
                <a:spcPts val="600"/>
              </a:spcAft>
              <a:buFont typeface="Arial" panose="020B0604020202020204" pitchFamily="34" charset="0"/>
              <a:buChar char="•"/>
            </a:pPr>
            <a:r>
              <a:rPr lang="en-GB" dirty="0"/>
              <a:t>It is possible to find a job but with difficulties in communities (71%) and prevailing part of respondents believe to establish a self-employment in their communities (66 %). The best mentors helping or providing advisory serviced are assumed by responds to be friends (37), parents (34) or local action groups (LAG) (24). </a:t>
            </a:r>
          </a:p>
          <a:p>
            <a:pPr marL="285750" indent="-285750" algn="just">
              <a:spcBef>
                <a:spcPts val="600"/>
              </a:spcBef>
              <a:spcAft>
                <a:spcPts val="600"/>
              </a:spcAft>
              <a:buFont typeface="Arial" panose="020B0604020202020204" pitchFamily="34" charset="0"/>
              <a:buChar char="•"/>
            </a:pPr>
            <a:r>
              <a:rPr lang="en-GB" dirty="0"/>
              <a:t>A self</a:t>
            </a:r>
            <a:r>
              <a:rPr lang="sk-SK" dirty="0"/>
              <a:t>-</a:t>
            </a:r>
            <a:r>
              <a:rPr lang="en-GB" dirty="0"/>
              <a:t>employment business could be started with financial support; prevailing part of respondents considered grant for seed money (27). On contrary that, comparable portion of respondents (20) does not believe to receive any financial add.</a:t>
            </a:r>
            <a:endParaRPr lang="sk-SK" dirty="0"/>
          </a:p>
          <a:p>
            <a:pPr algn="just">
              <a:spcBef>
                <a:spcPts val="600"/>
              </a:spcBef>
              <a:spcAft>
                <a:spcPts val="600"/>
              </a:spcAft>
            </a:pPr>
            <a:r>
              <a:rPr lang="en-GB" sz="2800" dirty="0"/>
              <a:t>E. Sustainable agriculture and food production</a:t>
            </a:r>
          </a:p>
          <a:p>
            <a:pPr marL="285750" indent="-285750" algn="just">
              <a:spcBef>
                <a:spcPts val="600"/>
              </a:spcBef>
              <a:spcAft>
                <a:spcPts val="600"/>
              </a:spcAft>
              <a:buFont typeface="Arial" panose="020B0604020202020204" pitchFamily="34" charset="0"/>
              <a:buChar char="•"/>
            </a:pPr>
            <a:r>
              <a:rPr lang="en-GB" dirty="0"/>
              <a:t>The highest potential for the business development was suggested to be a tourism (14) and agriculture (10) what corresponds with findings that in prevailing respondents villages were located farms (84%), mainly integrating plant and animal production (37) and prevailed farms with organic products (59%). More than half or respondents use to buy organic products (58%).</a:t>
            </a:r>
          </a:p>
        </p:txBody>
      </p:sp>
      <p:sp>
        <p:nvSpPr>
          <p:cNvPr id="15" name="Nadpis 1">
            <a:extLst>
              <a:ext uri="{FF2B5EF4-FFF2-40B4-BE49-F238E27FC236}">
                <a16:creationId xmlns:a16="http://schemas.microsoft.com/office/drawing/2014/main" id="{DB345588-ABF8-41AD-82CD-79A80629CCD6}"/>
              </a:ext>
            </a:extLst>
          </p:cNvPr>
          <p:cNvSpPr>
            <a:spLocks noGrp="1"/>
          </p:cNvSpPr>
          <p:nvPr>
            <p:ph type="title"/>
          </p:nvPr>
        </p:nvSpPr>
        <p:spPr>
          <a:xfrm>
            <a:off x="890954" y="21681"/>
            <a:ext cx="10410092" cy="1325563"/>
          </a:xfrm>
        </p:spPr>
        <p:txBody>
          <a:bodyPr/>
          <a:lstStyle/>
          <a:p>
            <a:r>
              <a:rPr lang="sk-SK" dirty="0"/>
              <a:t>SUMMARY OF SURVEY RESULTS </a:t>
            </a:r>
            <a:endParaRPr lang="en-US" dirty="0"/>
          </a:p>
        </p:txBody>
      </p:sp>
      <p:cxnSp>
        <p:nvCxnSpPr>
          <p:cNvPr id="16" name="Rovná spojnica 15">
            <a:extLst>
              <a:ext uri="{FF2B5EF4-FFF2-40B4-BE49-F238E27FC236}">
                <a16:creationId xmlns:a16="http://schemas.microsoft.com/office/drawing/2014/main" id="{EFADB36D-580C-4DEB-ACBF-E1CBA4FACCDA}"/>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54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dpis 2">
            <a:extLst>
              <a:ext uri="{FF2B5EF4-FFF2-40B4-BE49-F238E27FC236}">
                <a16:creationId xmlns:a16="http://schemas.microsoft.com/office/drawing/2014/main" id="{7765D138-7E40-4615-8BB8-95F64FDCFB1A}"/>
              </a:ext>
            </a:extLst>
          </p:cNvPr>
          <p:cNvSpPr>
            <a:spLocks noGrp="1"/>
          </p:cNvSpPr>
          <p:nvPr>
            <p:ph idx="1"/>
          </p:nvPr>
        </p:nvSpPr>
        <p:spPr>
          <a:xfrm>
            <a:off x="739555" y="197365"/>
            <a:ext cx="10954214" cy="873060"/>
          </a:xfrm>
        </p:spPr>
        <p:txBody>
          <a:bodyPr>
            <a:noAutofit/>
          </a:bodyPr>
          <a:lstStyle/>
          <a:p>
            <a:pPr algn="just"/>
            <a:endParaRPr lang="en-GB" sz="1800" dirty="0"/>
          </a:p>
          <a:p>
            <a:pPr algn="just"/>
            <a:endParaRPr lang="en-GB" sz="1800" dirty="0"/>
          </a:p>
          <a:p>
            <a:pPr marL="0" indent="0" algn="just">
              <a:buNone/>
            </a:pPr>
            <a:endParaRPr lang="en-GB" sz="1800" dirty="0"/>
          </a:p>
        </p:txBody>
      </p:sp>
      <p:grpSp>
        <p:nvGrpSpPr>
          <p:cNvPr id="5" name="Skupina 4">
            <a:extLst>
              <a:ext uri="{FF2B5EF4-FFF2-40B4-BE49-F238E27FC236}">
                <a16:creationId xmlns:a16="http://schemas.microsoft.com/office/drawing/2014/main" id="{1C76D2AC-3BCB-49AF-890B-A9E387AF2747}"/>
              </a:ext>
            </a:extLst>
          </p:cNvPr>
          <p:cNvGrpSpPr/>
          <p:nvPr/>
        </p:nvGrpSpPr>
        <p:grpSpPr>
          <a:xfrm>
            <a:off x="-1" y="5901415"/>
            <a:ext cx="12176217" cy="873060"/>
            <a:chOff x="-1" y="5901415"/>
            <a:chExt cx="12176217" cy="873060"/>
          </a:xfrm>
        </p:grpSpPr>
        <p:sp>
          <p:nvSpPr>
            <p:cNvPr id="6" name="Obdĺžnik 5">
              <a:extLst>
                <a:ext uri="{FF2B5EF4-FFF2-40B4-BE49-F238E27FC236}">
                  <a16:creationId xmlns:a16="http://schemas.microsoft.com/office/drawing/2014/main" id="{D94D30A9-5528-400E-A139-0062DA0E0292}"/>
                </a:ext>
              </a:extLst>
            </p:cNvPr>
            <p:cNvSpPr/>
            <p:nvPr/>
          </p:nvSpPr>
          <p:spPr>
            <a:xfrm>
              <a:off x="17584"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Obrázok 6">
              <a:extLst>
                <a:ext uri="{FF2B5EF4-FFF2-40B4-BE49-F238E27FC236}">
                  <a16:creationId xmlns:a16="http://schemas.microsoft.com/office/drawing/2014/main" id="{07980EF1-D7AA-4C8D-99D8-A2FB2A38F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49102"/>
              <a:ext cx="6946321" cy="625167"/>
            </a:xfrm>
            <a:prstGeom prst="rect">
              <a:avLst/>
            </a:prstGeom>
          </p:spPr>
        </p:pic>
        <p:pic>
          <p:nvPicPr>
            <p:cNvPr id="8" name="Obrázok 7">
              <a:extLst>
                <a:ext uri="{FF2B5EF4-FFF2-40B4-BE49-F238E27FC236}">
                  <a16:creationId xmlns:a16="http://schemas.microsoft.com/office/drawing/2014/main" id="{0F0D4249-4998-4D6E-8FD0-E8ACB27DFF6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sp>
        <p:nvSpPr>
          <p:cNvPr id="3" name="BlokTextu 2">
            <a:extLst>
              <a:ext uri="{FF2B5EF4-FFF2-40B4-BE49-F238E27FC236}">
                <a16:creationId xmlns:a16="http://schemas.microsoft.com/office/drawing/2014/main" id="{4EF34137-04A1-4D17-A624-F23B5FC56963}"/>
              </a:ext>
            </a:extLst>
          </p:cNvPr>
          <p:cNvSpPr txBox="1"/>
          <p:nvPr/>
        </p:nvSpPr>
        <p:spPr>
          <a:xfrm>
            <a:off x="973016" y="1409088"/>
            <a:ext cx="10421815" cy="2416046"/>
          </a:xfrm>
          <a:prstGeom prst="rect">
            <a:avLst/>
          </a:prstGeom>
          <a:noFill/>
        </p:spPr>
        <p:txBody>
          <a:bodyPr wrap="square" rtlCol="0">
            <a:spAutoFit/>
          </a:bodyPr>
          <a:lstStyle/>
          <a:p>
            <a:pPr algn="just"/>
            <a:r>
              <a:rPr lang="en-GB" sz="2800" dirty="0"/>
              <a:t>F. Civic engagement and political awareness</a:t>
            </a:r>
            <a:endParaRPr lang="sk-SK" dirty="0"/>
          </a:p>
          <a:p>
            <a:pPr marL="285750" indent="-285750" algn="just">
              <a:spcBef>
                <a:spcPts val="600"/>
              </a:spcBef>
              <a:spcAft>
                <a:spcPts val="600"/>
              </a:spcAft>
              <a:buFont typeface="Arial" panose="020B0604020202020204" pitchFamily="34" charset="0"/>
              <a:buChar char="•"/>
            </a:pPr>
            <a:r>
              <a:rPr lang="en-GB" dirty="0"/>
              <a:t>Prevailing communities have civic associations (69%) but number of respondents working in these civic associations was nearly equal (47%) to number of respondents who did not work here (53%). Prevailing part of respondents participate in elections (85%) but in decision making processes in municipality took use to take a part only 40% of respondents. The needs of youth and young families have official representants in the municipality council in less than half of respondents (38%). </a:t>
            </a:r>
          </a:p>
          <a:p>
            <a:pPr marL="285750" indent="-285750" algn="just">
              <a:spcBef>
                <a:spcPts val="600"/>
              </a:spcBef>
              <a:spcAft>
                <a:spcPts val="600"/>
              </a:spcAft>
              <a:buFont typeface="Arial" panose="020B0604020202020204" pitchFamily="34" charset="0"/>
              <a:buChar char="•"/>
            </a:pPr>
            <a:r>
              <a:rPr lang="en-GB" dirty="0"/>
              <a:t>Many respondents (76%) answered to participated in EU projects.</a:t>
            </a:r>
          </a:p>
        </p:txBody>
      </p:sp>
      <p:sp>
        <p:nvSpPr>
          <p:cNvPr id="15" name="Nadpis 1">
            <a:extLst>
              <a:ext uri="{FF2B5EF4-FFF2-40B4-BE49-F238E27FC236}">
                <a16:creationId xmlns:a16="http://schemas.microsoft.com/office/drawing/2014/main" id="{597D69D6-FC41-4E27-B511-EF7040CE3573}"/>
              </a:ext>
            </a:extLst>
          </p:cNvPr>
          <p:cNvSpPr>
            <a:spLocks noGrp="1"/>
          </p:cNvSpPr>
          <p:nvPr>
            <p:ph type="title"/>
          </p:nvPr>
        </p:nvSpPr>
        <p:spPr>
          <a:xfrm>
            <a:off x="890954" y="21681"/>
            <a:ext cx="10410092" cy="1325563"/>
          </a:xfrm>
        </p:spPr>
        <p:txBody>
          <a:bodyPr/>
          <a:lstStyle/>
          <a:p>
            <a:r>
              <a:rPr lang="sk-SK" dirty="0"/>
              <a:t>SUMMARY OF SURVEY RESULTS </a:t>
            </a:r>
            <a:endParaRPr lang="en-US" dirty="0"/>
          </a:p>
        </p:txBody>
      </p:sp>
      <p:cxnSp>
        <p:nvCxnSpPr>
          <p:cNvPr id="16" name="Rovná spojnica 15">
            <a:extLst>
              <a:ext uri="{FF2B5EF4-FFF2-40B4-BE49-F238E27FC236}">
                <a16:creationId xmlns:a16="http://schemas.microsoft.com/office/drawing/2014/main" id="{1DABCABA-318B-497C-B6DB-45418AD51CD4}"/>
              </a:ext>
            </a:extLst>
          </p:cNvPr>
          <p:cNvCxnSpPr>
            <a:cxnSpLocks/>
          </p:cNvCxnSpPr>
          <p:nvPr/>
        </p:nvCxnSpPr>
        <p:spPr>
          <a:xfrm>
            <a:off x="973017" y="1053292"/>
            <a:ext cx="1041009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7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ývojový diagram: spojnica mimo strany 3">
            <a:extLst>
              <a:ext uri="{FF2B5EF4-FFF2-40B4-BE49-F238E27FC236}">
                <a16:creationId xmlns:a16="http://schemas.microsoft.com/office/drawing/2014/main" id="{E1703D00-0306-4B91-B7FA-EF39A96F87BF}"/>
              </a:ext>
            </a:extLst>
          </p:cNvPr>
          <p:cNvSpPr/>
          <p:nvPr/>
        </p:nvSpPr>
        <p:spPr>
          <a:xfrm rot="16200000">
            <a:off x="2227391" y="-1910859"/>
            <a:ext cx="1189890" cy="5644652"/>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748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748 h 10000"/>
              <a:gd name="connsiteX3" fmla="*/ 5000 w 10000"/>
              <a:gd name="connsiteY3" fmla="*/ 10000 h 10000"/>
              <a:gd name="connsiteX4" fmla="*/ 297 w 10000"/>
              <a:gd name="connsiteY4" fmla="*/ 8839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8748"/>
                </a:lnTo>
                <a:lnTo>
                  <a:pt x="5000" y="10000"/>
                </a:lnTo>
                <a:lnTo>
                  <a:pt x="297" y="883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1">
            <a:extLst>
              <a:ext uri="{FF2B5EF4-FFF2-40B4-BE49-F238E27FC236}">
                <a16:creationId xmlns:a16="http://schemas.microsoft.com/office/drawing/2014/main" id="{371EEA41-746A-4D67-A585-902C6BF79551}"/>
              </a:ext>
            </a:extLst>
          </p:cNvPr>
          <p:cNvSpPr txBox="1">
            <a:spLocks/>
          </p:cNvSpPr>
          <p:nvPr/>
        </p:nvSpPr>
        <p:spPr>
          <a:xfrm>
            <a:off x="8809" y="301867"/>
            <a:ext cx="5205029" cy="1189892"/>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3600" dirty="0" err="1">
                <a:solidFill>
                  <a:schemeClr val="bg1"/>
                </a:solidFill>
                <a:latin typeface="+mn-lt"/>
              </a:rPr>
              <a:t>Results</a:t>
            </a:r>
            <a:r>
              <a:rPr lang="sk-SK" sz="3600" dirty="0">
                <a:solidFill>
                  <a:schemeClr val="bg1"/>
                </a:solidFill>
                <a:latin typeface="+mn-lt"/>
              </a:rPr>
              <a:t> in </a:t>
            </a:r>
            <a:r>
              <a:rPr lang="sk-SK" sz="3600" dirty="0" err="1">
                <a:solidFill>
                  <a:schemeClr val="bg1"/>
                </a:solidFill>
                <a:latin typeface="+mn-lt"/>
              </a:rPr>
              <a:t>infograms</a:t>
            </a:r>
            <a:endParaRPr lang="en-US" sz="3600" dirty="0">
              <a:solidFill>
                <a:schemeClr val="bg1"/>
              </a:solidFill>
              <a:latin typeface="+mn-lt"/>
            </a:endParaRPr>
          </a:p>
        </p:txBody>
      </p:sp>
      <p:sp>
        <p:nvSpPr>
          <p:cNvPr id="13" name="Kosodĺžnik 4">
            <a:extLst>
              <a:ext uri="{FF2B5EF4-FFF2-40B4-BE49-F238E27FC236}">
                <a16:creationId xmlns:a16="http://schemas.microsoft.com/office/drawing/2014/main" id="{1E1E4C1B-FBAF-4F80-AB67-455BE7DEA999}"/>
              </a:ext>
            </a:extLst>
          </p:cNvPr>
          <p:cNvSpPr/>
          <p:nvPr/>
        </p:nvSpPr>
        <p:spPr>
          <a:xfrm>
            <a:off x="6704189" y="5637851"/>
            <a:ext cx="5496602" cy="1224099"/>
          </a:xfrm>
          <a:custGeom>
            <a:avLst/>
            <a:gdLst>
              <a:gd name="connsiteX0" fmla="*/ 0 w 5222848"/>
              <a:gd name="connsiteY0" fmla="*/ 1409374 h 1409374"/>
              <a:gd name="connsiteX1" fmla="*/ 352344 w 5222848"/>
              <a:gd name="connsiteY1" fmla="*/ 0 h 1409374"/>
              <a:gd name="connsiteX2" fmla="*/ 5222848 w 5222848"/>
              <a:gd name="connsiteY2" fmla="*/ 0 h 1409374"/>
              <a:gd name="connsiteX3" fmla="*/ 4870505 w 5222848"/>
              <a:gd name="connsiteY3" fmla="*/ 1409374 h 1409374"/>
              <a:gd name="connsiteX4" fmla="*/ 0 w 5222848"/>
              <a:gd name="connsiteY4" fmla="*/ 1409374 h 1409374"/>
              <a:gd name="connsiteX0" fmla="*/ 0 w 5911470"/>
              <a:gd name="connsiteY0" fmla="*/ 1398086 h 1409374"/>
              <a:gd name="connsiteX1" fmla="*/ 1040966 w 5911470"/>
              <a:gd name="connsiteY1" fmla="*/ 0 h 1409374"/>
              <a:gd name="connsiteX2" fmla="*/ 5911470 w 5911470"/>
              <a:gd name="connsiteY2" fmla="*/ 0 h 1409374"/>
              <a:gd name="connsiteX3" fmla="*/ 5559127 w 5911470"/>
              <a:gd name="connsiteY3" fmla="*/ 1409374 h 1409374"/>
              <a:gd name="connsiteX4" fmla="*/ 0 w 5911470"/>
              <a:gd name="connsiteY4" fmla="*/ 1398086 h 1409374"/>
              <a:gd name="connsiteX0" fmla="*/ 0 w 5911470"/>
              <a:gd name="connsiteY0" fmla="*/ 1443241 h 1454529"/>
              <a:gd name="connsiteX1" fmla="*/ 679721 w 5911470"/>
              <a:gd name="connsiteY1" fmla="*/ 0 h 1454529"/>
              <a:gd name="connsiteX2" fmla="*/ 5911470 w 5911470"/>
              <a:gd name="connsiteY2" fmla="*/ 45155 h 1454529"/>
              <a:gd name="connsiteX3" fmla="*/ 5559127 w 5911470"/>
              <a:gd name="connsiteY3" fmla="*/ 1454529 h 1454529"/>
              <a:gd name="connsiteX4" fmla="*/ 0 w 5911470"/>
              <a:gd name="connsiteY4" fmla="*/ 1443241 h 1454529"/>
              <a:gd name="connsiteX0" fmla="*/ 0 w 5931660"/>
              <a:gd name="connsiteY0" fmla="*/ 1443241 h 1454529"/>
              <a:gd name="connsiteX1" fmla="*/ 679721 w 5931660"/>
              <a:gd name="connsiteY1" fmla="*/ 0 h 1454529"/>
              <a:gd name="connsiteX2" fmla="*/ 5911470 w 5931660"/>
              <a:gd name="connsiteY2" fmla="*/ 45155 h 1454529"/>
              <a:gd name="connsiteX3" fmla="*/ 5931660 w 5931660"/>
              <a:gd name="connsiteY3" fmla="*/ 1454529 h 1454529"/>
              <a:gd name="connsiteX4" fmla="*/ 0 w 593166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63926 w 5911470"/>
              <a:gd name="connsiteY3" fmla="*/ 1420663 h 1443241"/>
              <a:gd name="connsiteX4" fmla="*/ 0 w 5911470"/>
              <a:gd name="connsiteY4" fmla="*/ 1443241 h 1443241"/>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54529"/>
              <a:gd name="connsiteX1" fmla="*/ 679721 w 5911470"/>
              <a:gd name="connsiteY1" fmla="*/ 0 h 1454529"/>
              <a:gd name="connsiteX2" fmla="*/ 5911470 w 5911470"/>
              <a:gd name="connsiteY2" fmla="*/ 45155 h 1454529"/>
              <a:gd name="connsiteX3" fmla="*/ 5909082 w 5911470"/>
              <a:gd name="connsiteY3" fmla="*/ 1454529 h 1454529"/>
              <a:gd name="connsiteX4" fmla="*/ 0 w 5911470"/>
              <a:gd name="connsiteY4" fmla="*/ 1443241 h 1454529"/>
              <a:gd name="connsiteX0" fmla="*/ 0 w 5911470"/>
              <a:gd name="connsiteY0" fmla="*/ 1443241 h 1443241"/>
              <a:gd name="connsiteX1" fmla="*/ 679721 w 5911470"/>
              <a:gd name="connsiteY1" fmla="*/ 0 h 1443241"/>
              <a:gd name="connsiteX2" fmla="*/ 5911470 w 5911470"/>
              <a:gd name="connsiteY2" fmla="*/ 45155 h 1443241"/>
              <a:gd name="connsiteX3" fmla="*/ 5875215 w 5911470"/>
              <a:gd name="connsiteY3" fmla="*/ 1420663 h 1443241"/>
              <a:gd name="connsiteX4" fmla="*/ 0 w 5911470"/>
              <a:gd name="connsiteY4" fmla="*/ 1443241 h 1443241"/>
              <a:gd name="connsiteX0" fmla="*/ 0 w 5911470"/>
              <a:gd name="connsiteY0" fmla="*/ 1443241 h 1454530"/>
              <a:gd name="connsiteX1" fmla="*/ 679721 w 5911470"/>
              <a:gd name="connsiteY1" fmla="*/ 0 h 1454530"/>
              <a:gd name="connsiteX2" fmla="*/ 5911470 w 5911470"/>
              <a:gd name="connsiteY2" fmla="*/ 45155 h 1454530"/>
              <a:gd name="connsiteX3" fmla="*/ 5886504 w 5911470"/>
              <a:gd name="connsiteY3" fmla="*/ 1454530 h 1454530"/>
              <a:gd name="connsiteX4" fmla="*/ 0 w 5911470"/>
              <a:gd name="connsiteY4" fmla="*/ 1443241 h 1454530"/>
              <a:gd name="connsiteX0" fmla="*/ 0 w 5886504"/>
              <a:gd name="connsiteY0" fmla="*/ 1443241 h 1454530"/>
              <a:gd name="connsiteX1" fmla="*/ 679721 w 5886504"/>
              <a:gd name="connsiteY1" fmla="*/ 0 h 1454530"/>
              <a:gd name="connsiteX2" fmla="*/ 5877603 w 5886504"/>
              <a:gd name="connsiteY2" fmla="*/ 67732 h 1454530"/>
              <a:gd name="connsiteX3" fmla="*/ 5886504 w 5886504"/>
              <a:gd name="connsiteY3" fmla="*/ 1454530 h 1454530"/>
              <a:gd name="connsiteX4" fmla="*/ 0 w 5886504"/>
              <a:gd name="connsiteY4" fmla="*/ 1443241 h 1454530"/>
              <a:gd name="connsiteX0" fmla="*/ 0 w 5918243"/>
              <a:gd name="connsiteY0" fmla="*/ 1443241 h 1454530"/>
              <a:gd name="connsiteX1" fmla="*/ 679721 w 5918243"/>
              <a:gd name="connsiteY1" fmla="*/ 0 h 1454530"/>
              <a:gd name="connsiteX2" fmla="*/ 5918243 w 5918243"/>
              <a:gd name="connsiteY2" fmla="*/ 52492 h 1454530"/>
              <a:gd name="connsiteX3" fmla="*/ 5886504 w 5918243"/>
              <a:gd name="connsiteY3" fmla="*/ 1454530 h 1454530"/>
              <a:gd name="connsiteX4" fmla="*/ 0 w 5918243"/>
              <a:gd name="connsiteY4" fmla="*/ 1443241 h 1454530"/>
              <a:gd name="connsiteX0" fmla="*/ 0 w 5932224"/>
              <a:gd name="connsiteY0" fmla="*/ 1443241 h 1454530"/>
              <a:gd name="connsiteX1" fmla="*/ 679721 w 5932224"/>
              <a:gd name="connsiteY1" fmla="*/ 0 h 1454530"/>
              <a:gd name="connsiteX2" fmla="*/ 5918243 w 5932224"/>
              <a:gd name="connsiteY2" fmla="*/ 52492 h 1454530"/>
              <a:gd name="connsiteX3" fmla="*/ 5932224 w 5932224"/>
              <a:gd name="connsiteY3" fmla="*/ 1454530 h 1454530"/>
              <a:gd name="connsiteX4" fmla="*/ 0 w 5932224"/>
              <a:gd name="connsiteY4" fmla="*/ 1443241 h 1454530"/>
              <a:gd name="connsiteX0" fmla="*/ 0 w 5918243"/>
              <a:gd name="connsiteY0" fmla="*/ 1443241 h 1444370"/>
              <a:gd name="connsiteX1" fmla="*/ 679721 w 5918243"/>
              <a:gd name="connsiteY1" fmla="*/ 0 h 1444370"/>
              <a:gd name="connsiteX2" fmla="*/ 5918243 w 5918243"/>
              <a:gd name="connsiteY2" fmla="*/ 52492 h 1444370"/>
              <a:gd name="connsiteX3" fmla="*/ 5916984 w 5918243"/>
              <a:gd name="connsiteY3" fmla="*/ 1444370 h 1444370"/>
              <a:gd name="connsiteX4" fmla="*/ 0 w 5918243"/>
              <a:gd name="connsiteY4" fmla="*/ 1443241 h 1444370"/>
              <a:gd name="connsiteX0" fmla="*/ 0 w 5918243"/>
              <a:gd name="connsiteY0" fmla="*/ 1443241 h 1444370"/>
              <a:gd name="connsiteX1" fmla="*/ 679721 w 5918243"/>
              <a:gd name="connsiteY1" fmla="*/ 0 h 1444370"/>
              <a:gd name="connsiteX2" fmla="*/ 5918243 w 5918243"/>
              <a:gd name="connsiteY2" fmla="*/ 57572 h 1444370"/>
              <a:gd name="connsiteX3" fmla="*/ 5916984 w 5918243"/>
              <a:gd name="connsiteY3" fmla="*/ 1444370 h 1444370"/>
              <a:gd name="connsiteX4" fmla="*/ 0 w 5918243"/>
              <a:gd name="connsiteY4" fmla="*/ 1443241 h 1444370"/>
              <a:gd name="connsiteX0" fmla="*/ 0 w 5916996"/>
              <a:gd name="connsiteY0" fmla="*/ 1456789 h 1457918"/>
              <a:gd name="connsiteX1" fmla="*/ 679721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56789 h 1457918"/>
              <a:gd name="connsiteX1" fmla="*/ 745118 w 5916996"/>
              <a:gd name="connsiteY1" fmla="*/ 13548 h 1457918"/>
              <a:gd name="connsiteX2" fmla="*/ 5907309 w 5916996"/>
              <a:gd name="connsiteY2" fmla="*/ 0 h 1457918"/>
              <a:gd name="connsiteX3" fmla="*/ 5916984 w 5916996"/>
              <a:gd name="connsiteY3" fmla="*/ 1457918 h 1457918"/>
              <a:gd name="connsiteX4" fmla="*/ 0 w 5916996"/>
              <a:gd name="connsiteY4" fmla="*/ 1456789 h 1457918"/>
              <a:gd name="connsiteX0" fmla="*/ 0 w 5916996"/>
              <a:gd name="connsiteY0" fmla="*/ 1443241 h 1444370"/>
              <a:gd name="connsiteX1" fmla="*/ 745118 w 5916996"/>
              <a:gd name="connsiteY1" fmla="*/ 0 h 1444370"/>
              <a:gd name="connsiteX2" fmla="*/ 5907310 w 5916996"/>
              <a:gd name="connsiteY2" fmla="*/ 6772 h 1444370"/>
              <a:gd name="connsiteX3" fmla="*/ 5916984 w 5916996"/>
              <a:gd name="connsiteY3" fmla="*/ 1444370 h 1444370"/>
              <a:gd name="connsiteX4" fmla="*/ 0 w 5916996"/>
              <a:gd name="connsiteY4" fmla="*/ 1443241 h 1444370"/>
              <a:gd name="connsiteX0" fmla="*/ 0 w 5916996"/>
              <a:gd name="connsiteY0" fmla="*/ 1436469 h 1437598"/>
              <a:gd name="connsiteX1" fmla="*/ 734219 w 5916996"/>
              <a:gd name="connsiteY1" fmla="*/ 13548 h 1437598"/>
              <a:gd name="connsiteX2" fmla="*/ 5907310 w 5916996"/>
              <a:gd name="connsiteY2" fmla="*/ 0 h 1437598"/>
              <a:gd name="connsiteX3" fmla="*/ 5916984 w 5916996"/>
              <a:gd name="connsiteY3" fmla="*/ 1437598 h 1437598"/>
              <a:gd name="connsiteX4" fmla="*/ 0 w 5916996"/>
              <a:gd name="connsiteY4" fmla="*/ 1436469 h 1437598"/>
              <a:gd name="connsiteX0" fmla="*/ 0 w 5916988"/>
              <a:gd name="connsiteY0" fmla="*/ 1436469 h 1437598"/>
              <a:gd name="connsiteX1" fmla="*/ 734219 w 5916988"/>
              <a:gd name="connsiteY1" fmla="*/ 13548 h 1437598"/>
              <a:gd name="connsiteX2" fmla="*/ 5885511 w 5916988"/>
              <a:gd name="connsiteY2" fmla="*/ 0 h 1437598"/>
              <a:gd name="connsiteX3" fmla="*/ 5916984 w 5916988"/>
              <a:gd name="connsiteY3" fmla="*/ 1437598 h 1437598"/>
              <a:gd name="connsiteX4" fmla="*/ 0 w 5916988"/>
              <a:gd name="connsiteY4" fmla="*/ 1436469 h 1437598"/>
              <a:gd name="connsiteX0" fmla="*/ 0 w 5918210"/>
              <a:gd name="connsiteY0" fmla="*/ 1422921 h 1424050"/>
              <a:gd name="connsiteX1" fmla="*/ 734219 w 5918210"/>
              <a:gd name="connsiteY1" fmla="*/ 0 h 1424050"/>
              <a:gd name="connsiteX2" fmla="*/ 5918210 w 5918210"/>
              <a:gd name="connsiteY2" fmla="*/ 16932 h 1424050"/>
              <a:gd name="connsiteX3" fmla="*/ 5916984 w 5918210"/>
              <a:gd name="connsiteY3" fmla="*/ 1424050 h 1424050"/>
              <a:gd name="connsiteX4" fmla="*/ 0 w 5918210"/>
              <a:gd name="connsiteY4" fmla="*/ 1422921 h 1424050"/>
              <a:gd name="connsiteX0" fmla="*/ 0 w 5918210"/>
              <a:gd name="connsiteY0" fmla="*/ 1416825 h 1417954"/>
              <a:gd name="connsiteX1" fmla="*/ 727679 w 5918210"/>
              <a:gd name="connsiteY1" fmla="*/ 0 h 1417954"/>
              <a:gd name="connsiteX2" fmla="*/ 5918210 w 5918210"/>
              <a:gd name="connsiteY2" fmla="*/ 10836 h 1417954"/>
              <a:gd name="connsiteX3" fmla="*/ 5916984 w 5918210"/>
              <a:gd name="connsiteY3" fmla="*/ 1417954 h 1417954"/>
              <a:gd name="connsiteX4" fmla="*/ 0 w 5918210"/>
              <a:gd name="connsiteY4" fmla="*/ 1416825 h 1417954"/>
              <a:gd name="connsiteX0" fmla="*/ 0 w 5906099"/>
              <a:gd name="connsiteY0" fmla="*/ 1416825 h 1417954"/>
              <a:gd name="connsiteX1" fmla="*/ 715568 w 5906099"/>
              <a:gd name="connsiteY1" fmla="*/ 0 h 1417954"/>
              <a:gd name="connsiteX2" fmla="*/ 5906099 w 5906099"/>
              <a:gd name="connsiteY2" fmla="*/ 10836 h 1417954"/>
              <a:gd name="connsiteX3" fmla="*/ 5904873 w 5906099"/>
              <a:gd name="connsiteY3" fmla="*/ 1417954 h 1417954"/>
              <a:gd name="connsiteX4" fmla="*/ 0 w 5906099"/>
              <a:gd name="connsiteY4" fmla="*/ 1416825 h 1417954"/>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17954 h 1432065"/>
              <a:gd name="connsiteX4" fmla="*/ 0 w 5897924"/>
              <a:gd name="connsiteY4" fmla="*/ 1432065 h 1432065"/>
              <a:gd name="connsiteX0" fmla="*/ 0 w 5897924"/>
              <a:gd name="connsiteY0" fmla="*/ 1432065 h 1432065"/>
              <a:gd name="connsiteX1" fmla="*/ 707393 w 5897924"/>
              <a:gd name="connsiteY1" fmla="*/ 0 h 1432065"/>
              <a:gd name="connsiteX2" fmla="*/ 5897924 w 5897924"/>
              <a:gd name="connsiteY2" fmla="*/ 10836 h 1432065"/>
              <a:gd name="connsiteX3" fmla="*/ 5896698 w 5897924"/>
              <a:gd name="connsiteY3" fmla="*/ 1425574 h 1432065"/>
              <a:gd name="connsiteX4" fmla="*/ 0 w 5897924"/>
              <a:gd name="connsiteY4" fmla="*/ 1432065 h 1432065"/>
              <a:gd name="connsiteX0" fmla="*/ 0 w 5896718"/>
              <a:gd name="connsiteY0" fmla="*/ 1432065 h 1432065"/>
              <a:gd name="connsiteX1" fmla="*/ 707393 w 5896718"/>
              <a:gd name="connsiteY1" fmla="*/ 0 h 1432065"/>
              <a:gd name="connsiteX2" fmla="*/ 5891384 w 5896718"/>
              <a:gd name="connsiteY2" fmla="*/ 16932 h 1432065"/>
              <a:gd name="connsiteX3" fmla="*/ 5896698 w 5896718"/>
              <a:gd name="connsiteY3" fmla="*/ 1425574 h 1432065"/>
              <a:gd name="connsiteX4" fmla="*/ 0 w 5896718"/>
              <a:gd name="connsiteY4" fmla="*/ 1432065 h 1432065"/>
              <a:gd name="connsiteX0" fmla="*/ 0 w 5896708"/>
              <a:gd name="connsiteY0" fmla="*/ 1432065 h 1432065"/>
              <a:gd name="connsiteX1" fmla="*/ 707393 w 5896708"/>
              <a:gd name="connsiteY1" fmla="*/ 0 h 1432065"/>
              <a:gd name="connsiteX2" fmla="*/ 5884844 w 5896708"/>
              <a:gd name="connsiteY2" fmla="*/ 10836 h 1432065"/>
              <a:gd name="connsiteX3" fmla="*/ 5896698 w 5896708"/>
              <a:gd name="connsiteY3" fmla="*/ 1425574 h 1432065"/>
              <a:gd name="connsiteX4" fmla="*/ 0 w 5896708"/>
              <a:gd name="connsiteY4" fmla="*/ 1432065 h 1432065"/>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45613 h 1445613"/>
              <a:gd name="connsiteX1" fmla="*/ 707393 w 5896708"/>
              <a:gd name="connsiteY1" fmla="*/ 13548 h 1445613"/>
              <a:gd name="connsiteX2" fmla="*/ 5884844 w 5896708"/>
              <a:gd name="connsiteY2" fmla="*/ 0 h 1445613"/>
              <a:gd name="connsiteX3" fmla="*/ 5896698 w 5896708"/>
              <a:gd name="connsiteY3" fmla="*/ 1439122 h 1445613"/>
              <a:gd name="connsiteX4" fmla="*/ 0 w 5896708"/>
              <a:gd name="connsiteY4" fmla="*/ 1445613 h 1445613"/>
              <a:gd name="connsiteX0" fmla="*/ 0 w 5896708"/>
              <a:gd name="connsiteY0" fmla="*/ 1432065 h 1432065"/>
              <a:gd name="connsiteX1" fmla="*/ 707393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 name="connsiteX0" fmla="*/ 0 w 5896708"/>
              <a:gd name="connsiteY0" fmla="*/ 1427325 h 1427325"/>
              <a:gd name="connsiteX1" fmla="*/ 707393 w 5896708"/>
              <a:gd name="connsiteY1" fmla="*/ 7452 h 1427325"/>
              <a:gd name="connsiteX2" fmla="*/ 5884844 w 5896708"/>
              <a:gd name="connsiteY2" fmla="*/ 0 h 1427325"/>
              <a:gd name="connsiteX3" fmla="*/ 5896698 w 5896708"/>
              <a:gd name="connsiteY3" fmla="*/ 1420834 h 1427325"/>
              <a:gd name="connsiteX4" fmla="*/ 0 w 5896708"/>
              <a:gd name="connsiteY4" fmla="*/ 1427325 h 1427325"/>
              <a:gd name="connsiteX0" fmla="*/ 0 w 5896708"/>
              <a:gd name="connsiteY0" fmla="*/ 1456449 h 1456449"/>
              <a:gd name="connsiteX1" fmla="*/ 746632 w 5896708"/>
              <a:gd name="connsiteY1" fmla="*/ 0 h 1456449"/>
              <a:gd name="connsiteX2" fmla="*/ 5884844 w 5896708"/>
              <a:gd name="connsiteY2" fmla="*/ 29124 h 1456449"/>
              <a:gd name="connsiteX3" fmla="*/ 5896698 w 5896708"/>
              <a:gd name="connsiteY3" fmla="*/ 1449958 h 1456449"/>
              <a:gd name="connsiteX4" fmla="*/ 0 w 5896708"/>
              <a:gd name="connsiteY4" fmla="*/ 1456449 h 1456449"/>
              <a:gd name="connsiteX0" fmla="*/ 0 w 5896708"/>
              <a:gd name="connsiteY0" fmla="*/ 1438161 h 1438161"/>
              <a:gd name="connsiteX1" fmla="*/ 740092 w 5896708"/>
              <a:gd name="connsiteY1" fmla="*/ 0 h 1438161"/>
              <a:gd name="connsiteX2" fmla="*/ 5884844 w 5896708"/>
              <a:gd name="connsiteY2" fmla="*/ 10836 h 1438161"/>
              <a:gd name="connsiteX3" fmla="*/ 5896698 w 5896708"/>
              <a:gd name="connsiteY3" fmla="*/ 1431670 h 1438161"/>
              <a:gd name="connsiteX4" fmla="*/ 0 w 5896708"/>
              <a:gd name="connsiteY4" fmla="*/ 1438161 h 1438161"/>
              <a:gd name="connsiteX0" fmla="*/ 0 w 5896708"/>
              <a:gd name="connsiteY0" fmla="*/ 1432065 h 1432065"/>
              <a:gd name="connsiteX1" fmla="*/ 733552 w 5896708"/>
              <a:gd name="connsiteY1" fmla="*/ 0 h 1432065"/>
              <a:gd name="connsiteX2" fmla="*/ 5884844 w 5896708"/>
              <a:gd name="connsiteY2" fmla="*/ 4740 h 1432065"/>
              <a:gd name="connsiteX3" fmla="*/ 5896698 w 5896708"/>
              <a:gd name="connsiteY3" fmla="*/ 1425574 h 1432065"/>
              <a:gd name="connsiteX4" fmla="*/ 0 w 5896708"/>
              <a:gd name="connsiteY4" fmla="*/ 1432065 h 143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6708" h="1432065">
                <a:moveTo>
                  <a:pt x="0" y="1432065"/>
                </a:moveTo>
                <a:lnTo>
                  <a:pt x="733552" y="0"/>
                </a:lnTo>
                <a:lnTo>
                  <a:pt x="5884844" y="4740"/>
                </a:lnTo>
                <a:cubicBezTo>
                  <a:pt x="5884424" y="468699"/>
                  <a:pt x="5897118" y="961615"/>
                  <a:pt x="5896698" y="1425574"/>
                </a:cubicBezTo>
                <a:lnTo>
                  <a:pt x="0" y="1432065"/>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Kosodĺžnik 3">
            <a:extLst>
              <a:ext uri="{FF2B5EF4-FFF2-40B4-BE49-F238E27FC236}">
                <a16:creationId xmlns:a16="http://schemas.microsoft.com/office/drawing/2014/main" id="{ED973FC2-BA58-4746-855B-8488AE9608B0}"/>
              </a:ext>
            </a:extLst>
          </p:cNvPr>
          <p:cNvSpPr/>
          <p:nvPr/>
        </p:nvSpPr>
        <p:spPr>
          <a:xfrm>
            <a:off x="0" y="5637852"/>
            <a:ext cx="7244080" cy="1231438"/>
          </a:xfrm>
          <a:custGeom>
            <a:avLst/>
            <a:gdLst>
              <a:gd name="connsiteX0" fmla="*/ 0 w 6437147"/>
              <a:gd name="connsiteY0" fmla="*/ 1409374 h 1409374"/>
              <a:gd name="connsiteX1" fmla="*/ 451549 w 6437147"/>
              <a:gd name="connsiteY1" fmla="*/ 0 h 1409374"/>
              <a:gd name="connsiteX2" fmla="*/ 6437147 w 6437147"/>
              <a:gd name="connsiteY2" fmla="*/ 0 h 1409374"/>
              <a:gd name="connsiteX3" fmla="*/ 5985598 w 6437147"/>
              <a:gd name="connsiteY3" fmla="*/ 1409374 h 1409374"/>
              <a:gd name="connsiteX4" fmla="*/ 0 w 6437147"/>
              <a:gd name="connsiteY4" fmla="*/ 1409374 h 1409374"/>
              <a:gd name="connsiteX0" fmla="*/ 0 w 6741947"/>
              <a:gd name="connsiteY0" fmla="*/ 1409374 h 1409374"/>
              <a:gd name="connsiteX1" fmla="*/ 451549 w 6741947"/>
              <a:gd name="connsiteY1" fmla="*/ 0 h 1409374"/>
              <a:gd name="connsiteX2" fmla="*/ 6741947 w 6741947"/>
              <a:gd name="connsiteY2" fmla="*/ 0 h 1409374"/>
              <a:gd name="connsiteX3" fmla="*/ 5985598 w 6741947"/>
              <a:gd name="connsiteY3" fmla="*/ 1409374 h 1409374"/>
              <a:gd name="connsiteX4" fmla="*/ 0 w 6741947"/>
              <a:gd name="connsiteY4" fmla="*/ 1409374 h 1409374"/>
              <a:gd name="connsiteX0" fmla="*/ 0 w 6741947"/>
              <a:gd name="connsiteY0" fmla="*/ 1409374 h 1431951"/>
              <a:gd name="connsiteX1" fmla="*/ 451549 w 6741947"/>
              <a:gd name="connsiteY1" fmla="*/ 0 h 1431951"/>
              <a:gd name="connsiteX2" fmla="*/ 6741947 w 6741947"/>
              <a:gd name="connsiteY2" fmla="*/ 0 h 1431951"/>
              <a:gd name="connsiteX3" fmla="*/ 6098487 w 6741947"/>
              <a:gd name="connsiteY3" fmla="*/ 1431951 h 1431951"/>
              <a:gd name="connsiteX4" fmla="*/ 0 w 6741947"/>
              <a:gd name="connsiteY4" fmla="*/ 1409374 h 1431951"/>
              <a:gd name="connsiteX0" fmla="*/ 33873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33873 w 6775820"/>
              <a:gd name="connsiteY4" fmla="*/ 1420662 h 1443239"/>
              <a:gd name="connsiteX0" fmla="*/ 11295 w 6775820"/>
              <a:gd name="connsiteY0" fmla="*/ 1409373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09373 h 1443239"/>
              <a:gd name="connsiteX0" fmla="*/ 11295 w 6775820"/>
              <a:gd name="connsiteY0" fmla="*/ 1420662 h 1443239"/>
              <a:gd name="connsiteX1" fmla="*/ 0 w 6775820"/>
              <a:gd name="connsiteY1" fmla="*/ 0 h 1443239"/>
              <a:gd name="connsiteX2" fmla="*/ 6775820 w 6775820"/>
              <a:gd name="connsiteY2" fmla="*/ 11288 h 1443239"/>
              <a:gd name="connsiteX3" fmla="*/ 6132360 w 6775820"/>
              <a:gd name="connsiteY3" fmla="*/ 1443239 h 1443239"/>
              <a:gd name="connsiteX4" fmla="*/ 11295 w 6775820"/>
              <a:gd name="connsiteY4" fmla="*/ 1420662 h 1443239"/>
              <a:gd name="connsiteX0" fmla="*/ 11295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11295 w 6775820"/>
              <a:gd name="connsiteY4" fmla="*/ 1454528 h 1454528"/>
              <a:gd name="connsiteX0" fmla="*/ 4168 w 6775820"/>
              <a:gd name="connsiteY0" fmla="*/ 1454528 h 1454528"/>
              <a:gd name="connsiteX1" fmla="*/ 0 w 6775820"/>
              <a:gd name="connsiteY1" fmla="*/ 0 h 1454528"/>
              <a:gd name="connsiteX2" fmla="*/ 6775820 w 6775820"/>
              <a:gd name="connsiteY2" fmla="*/ 11288 h 1454528"/>
              <a:gd name="connsiteX3" fmla="*/ 6132360 w 6775820"/>
              <a:gd name="connsiteY3" fmla="*/ 1443239 h 1454528"/>
              <a:gd name="connsiteX4" fmla="*/ 4168 w 6775820"/>
              <a:gd name="connsiteY4" fmla="*/ 1454528 h 145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820" h="1454528">
                <a:moveTo>
                  <a:pt x="4168" y="1454528"/>
                </a:moveTo>
                <a:cubicBezTo>
                  <a:pt x="2779" y="969685"/>
                  <a:pt x="1389" y="484843"/>
                  <a:pt x="0" y="0"/>
                </a:cubicBezTo>
                <a:lnTo>
                  <a:pt x="6775820" y="11288"/>
                </a:lnTo>
                <a:lnTo>
                  <a:pt x="6132360" y="1443239"/>
                </a:lnTo>
                <a:lnTo>
                  <a:pt x="4168" y="1454528"/>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Skupina 14">
            <a:extLst>
              <a:ext uri="{FF2B5EF4-FFF2-40B4-BE49-F238E27FC236}">
                <a16:creationId xmlns:a16="http://schemas.microsoft.com/office/drawing/2014/main" id="{96895198-FE27-40DA-BB08-7E09E652A316}"/>
              </a:ext>
            </a:extLst>
          </p:cNvPr>
          <p:cNvGrpSpPr/>
          <p:nvPr/>
        </p:nvGrpSpPr>
        <p:grpSpPr>
          <a:xfrm>
            <a:off x="8792" y="5792450"/>
            <a:ext cx="12183208" cy="873060"/>
            <a:chOff x="8792" y="5901415"/>
            <a:chExt cx="12158632" cy="873060"/>
          </a:xfrm>
        </p:grpSpPr>
        <p:sp>
          <p:nvSpPr>
            <p:cNvPr id="16" name="Obdĺžnik 15">
              <a:extLst>
                <a:ext uri="{FF2B5EF4-FFF2-40B4-BE49-F238E27FC236}">
                  <a16:creationId xmlns:a16="http://schemas.microsoft.com/office/drawing/2014/main" id="{CC1BD767-0102-4688-88A5-563E434483CE}"/>
                </a:ext>
              </a:extLst>
            </p:cNvPr>
            <p:cNvSpPr/>
            <p:nvPr/>
          </p:nvSpPr>
          <p:spPr>
            <a:xfrm>
              <a:off x="8792" y="5901415"/>
              <a:ext cx="12158632" cy="87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Obrázok 16">
              <a:extLst>
                <a:ext uri="{FF2B5EF4-FFF2-40B4-BE49-F238E27FC236}">
                  <a16:creationId xmlns:a16="http://schemas.microsoft.com/office/drawing/2014/main" id="{04E5420A-34D9-4968-BE4C-D5395B698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3" y="6049102"/>
              <a:ext cx="6946321" cy="625167"/>
            </a:xfrm>
            <a:prstGeom prst="rect">
              <a:avLst/>
            </a:prstGeom>
          </p:spPr>
        </p:pic>
        <p:pic>
          <p:nvPicPr>
            <p:cNvPr id="18" name="Obrázok 17">
              <a:extLst>
                <a:ext uri="{FF2B5EF4-FFF2-40B4-BE49-F238E27FC236}">
                  <a16:creationId xmlns:a16="http://schemas.microsoft.com/office/drawing/2014/main" id="{FE62A072-6789-4B4B-92E3-26BE8F8829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6320" y="5901415"/>
              <a:ext cx="5212312" cy="873060"/>
            </a:xfrm>
            <a:prstGeom prst="rect">
              <a:avLst/>
            </a:prstGeom>
          </p:spPr>
        </p:pic>
      </p:grpSp>
      <p:pic>
        <p:nvPicPr>
          <p:cNvPr id="19" name="Obrázok 18" descr="Obrázok, na ktorom je kvet&#10;&#10;Automaticky generovaný popis">
            <a:extLst>
              <a:ext uri="{FF2B5EF4-FFF2-40B4-BE49-F238E27FC236}">
                <a16:creationId xmlns:a16="http://schemas.microsoft.com/office/drawing/2014/main" id="{B3BD8D26-0C63-446B-A3D3-053890F059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20421" y="199293"/>
            <a:ext cx="2297151" cy="1418492"/>
          </a:xfrm>
          <a:prstGeom prst="rect">
            <a:avLst/>
          </a:prstGeom>
        </p:spPr>
      </p:pic>
      <p:pic>
        <p:nvPicPr>
          <p:cNvPr id="20" name="Obrázok 19">
            <a:extLst>
              <a:ext uri="{FF2B5EF4-FFF2-40B4-BE49-F238E27FC236}">
                <a16:creationId xmlns:a16="http://schemas.microsoft.com/office/drawing/2014/main" id="{350650DB-1E24-4D92-8CBA-CED01239F13D}"/>
              </a:ext>
            </a:extLst>
          </p:cNvPr>
          <p:cNvPicPr>
            <a:picLocks noChangeAspect="1"/>
          </p:cNvPicPr>
          <p:nvPr/>
        </p:nvPicPr>
        <p:blipFill>
          <a:blip r:embed="rId5"/>
          <a:stretch>
            <a:fillRect/>
          </a:stretch>
        </p:blipFill>
        <p:spPr>
          <a:xfrm>
            <a:off x="3196839" y="1661011"/>
            <a:ext cx="5241105" cy="3106328"/>
          </a:xfrm>
          <a:prstGeom prst="roundRect">
            <a:avLst>
              <a:gd name="adj" fmla="val 16667"/>
            </a:avLst>
          </a:prstGeom>
          <a:ln>
            <a:solidFill>
              <a:schemeClr val="bg1">
                <a:lumMod val="50000"/>
              </a:schemeClr>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33103907"/>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425</TotalTime>
  <Words>4476</Words>
  <Application>Microsoft Office PowerPoint</Application>
  <PresentationFormat>Širokouhlá</PresentationFormat>
  <Paragraphs>316</Paragraphs>
  <Slides>50</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50</vt:i4>
      </vt:variant>
    </vt:vector>
  </HeadingPairs>
  <TitlesOfParts>
    <vt:vector size="54" baseType="lpstr">
      <vt:lpstr>Arial</vt:lpstr>
      <vt:lpstr>Calibri</vt:lpstr>
      <vt:lpstr>Calibri Light</vt:lpstr>
      <vt:lpstr>Motív Office</vt:lpstr>
      <vt:lpstr>Prezentácia programu PowerPoint</vt:lpstr>
      <vt:lpstr>Prezentácia programu PowerPoint</vt:lpstr>
      <vt:lpstr>Prezentácia programu PowerPoint</vt:lpstr>
      <vt:lpstr>Prezentácia programu PowerPoint</vt:lpstr>
      <vt:lpstr>SUMMARY OF SURVEY RESULTS </vt:lpstr>
      <vt:lpstr>SUMMARY OF SURVEY RESULTS </vt:lpstr>
      <vt:lpstr>SUMMARY OF SURVEY RESULTS </vt:lpstr>
      <vt:lpstr>SUMMARY OF SURVEY RESULTS </vt:lpstr>
      <vt:lpstr>Prezentácia programu PowerPoint</vt:lpstr>
      <vt:lpstr>A. BASIC INFORMATION </vt:lpstr>
      <vt:lpstr>A. BASIC INFORMATION </vt:lpstr>
      <vt:lpstr>A. BASIC INFORMATION </vt:lpstr>
      <vt:lpstr>A. BASIC INFORMATION </vt:lpstr>
      <vt:lpstr>A. BASIC INFORMATION </vt:lpstr>
      <vt:lpstr>Prezentácia programu PowerPoint</vt:lpstr>
      <vt:lpstr>Prezentácia programu PowerPoint</vt:lpstr>
      <vt:lpstr>Prezentácia programu PowerPoint</vt:lpstr>
      <vt:lpstr>B. AVAILABILITY AND QUALITY OF PUBLIC SERVICES </vt:lpstr>
      <vt:lpstr>B. AVAILABILITY AND QUALITY OF PUBLIC SERVICES </vt:lpstr>
      <vt:lpstr>B. AVAILABILITY AND QUALITY OF PUBLIC SERVICES </vt:lpstr>
      <vt:lpstr>B. AVAILABILITY AND QUALITY OF PUBLIC SERVICES </vt:lpstr>
      <vt:lpstr>C. INFRASTRUCTURE BROADBAND (MOBILE, INTERNET)        AND TRANSPORTATION</vt:lpstr>
      <vt:lpstr>C. INFRASTRUCTURE BROADBAND (MOBILE, INTERNET)        AND TRANSPORTATION</vt:lpstr>
      <vt:lpstr>C. INFRASTRUCTURE BROADBAND (MOBILE, INTERNET)        AND TRANSPORTATION</vt:lpstr>
      <vt:lpstr>C. INFRASTRUCTURE BROADBAND (MOBILE, INTERNET)        AND TRANSPORTATION</vt:lpstr>
      <vt:lpstr>C. INFRASTRUCTURE BROADBAND (MOBILE, INTERNET)        AND TRANSPORTATION</vt:lpstr>
      <vt:lpstr>D. THE VARIETY OF OPPORTUNITIES FOR ECONOMIC ACTIVITY</vt:lpstr>
      <vt:lpstr>D. THE VARIETY OF OPPORTUNITIES FOR ECONOMIC ACTIVITY</vt:lpstr>
      <vt:lpstr>D. THE VARIETY OF OPPORTUNITIES FOR ECONOMIC ACTIVITY</vt:lpstr>
      <vt:lpstr>D. THE VARIETY OF OPPORTUNITIES FOR ECONOMIC ACTIVITY</vt:lpstr>
      <vt:lpstr>D. THE VARIETY OF OPPORTUNITIES FOR ECONOMIC ACTIVITY</vt:lpstr>
      <vt:lpstr>E. SUSTAINABLE AGRICULTURE AND FOOD PRODUCTION</vt:lpstr>
      <vt:lpstr>E. SUSTAINABLE AGRICULTURE AND FOOD PRODUCTION</vt:lpstr>
      <vt:lpstr>F. CIVIC ENGAGEMENT AND POLITICAL AWARENESS</vt:lpstr>
      <vt:lpstr>F. CIVIC ENGAGEMENT AND POLITICAL AWARENESS</vt:lpstr>
      <vt:lpstr>F. CIVIC ENGAGEMENT AND POLITICAL AWARENESS</vt:lpstr>
      <vt:lpstr>F. CIVIC ENGAGEMENT AND POLITICAL AWARENESS</vt:lpstr>
      <vt:lpstr>G. SHARE YOUR OPINION ON</vt:lpstr>
      <vt:lpstr>G. SHARE YOUR OPINION ON</vt:lpstr>
      <vt:lpstr>G. SHARE YOUR OPINION ON</vt:lpstr>
      <vt:lpstr>G. SHARE YOUR OPINION ON</vt:lpstr>
      <vt:lpstr>G. SHARE YOUR OPINION ON</vt:lpstr>
      <vt:lpstr>G. SHARE YOUR OPINION ON</vt:lpstr>
      <vt:lpstr>G. SHARE YOUR OPINION ON</vt:lpstr>
      <vt:lpstr>G. SHARE YOUR OPINION ON</vt:lpstr>
      <vt:lpstr>G. SHARE YOUR OPINION ON</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the European Rural Youth Survey from 20.-30. October 2019</dc:title>
  <dc:creator>Martina</dc:creator>
  <cp:lastModifiedBy>Monika Slaninová</cp:lastModifiedBy>
  <cp:revision>66</cp:revision>
  <dcterms:created xsi:type="dcterms:W3CDTF">2019-12-19T21:28:10Z</dcterms:created>
  <dcterms:modified xsi:type="dcterms:W3CDTF">2019-12-21T07:11:06Z</dcterms:modified>
</cp:coreProperties>
</file>