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81" d="100"/>
          <a:sy n="81" d="100"/>
        </p:scale>
        <p:origin x="-204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1126" y="146282"/>
            <a:ext cx="4476583" cy="1646302"/>
          </a:xfrm>
        </p:spPr>
        <p:txBody>
          <a:bodyPr/>
          <a:lstStyle/>
          <a:p>
            <a:r>
              <a:rPr lang="sk-SK" dirty="0" smtClean="0"/>
              <a:t>16. OKTÓBER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173" y="4965233"/>
            <a:ext cx="9080389" cy="1096899"/>
          </a:xfrm>
        </p:spPr>
        <p:txBody>
          <a:bodyPr>
            <a:noAutofit/>
          </a:bodyPr>
          <a:lstStyle/>
          <a:p>
            <a:r>
              <a:rPr lang="sk-SK" sz="4000" dirty="0" smtClean="0"/>
              <a:t>Budúcnosť potravín je v našich rukách</a:t>
            </a:r>
            <a:endParaRPr lang="sk-SK" sz="4000" dirty="0"/>
          </a:p>
        </p:txBody>
      </p:sp>
      <p:sp>
        <p:nvSpPr>
          <p:cNvPr id="5" name="Obdĺžnik 4"/>
          <p:cNvSpPr/>
          <p:nvPr/>
        </p:nvSpPr>
        <p:spPr>
          <a:xfrm>
            <a:off x="2226365" y="2992820"/>
            <a:ext cx="67109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5400" dirty="0">
                <a:solidFill>
                  <a:srgbClr val="90C226"/>
                </a:solidFill>
                <a:ea typeface="+mj-ea"/>
                <a:cs typeface="+mj-cs"/>
              </a:rPr>
              <a:t>Svetový </a:t>
            </a:r>
            <a:r>
              <a:rPr lang="sk-SK" sz="5400" dirty="0" smtClean="0">
                <a:solidFill>
                  <a:srgbClr val="90C226"/>
                </a:solidFill>
                <a:ea typeface="+mj-ea"/>
                <a:cs typeface="+mj-cs"/>
              </a:rPr>
              <a:t>deň potravín</a:t>
            </a:r>
            <a:endParaRPr lang="sk-SK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373" y="509918"/>
            <a:ext cx="3968363" cy="1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03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Budúcnosť potravín je v našich rukách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3" y="1524485"/>
            <a:ext cx="9007355" cy="5098952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Od nášho agropotravinárskeho systému závisia </a:t>
            </a:r>
            <a:r>
              <a:rPr lang="sk-SK" dirty="0"/>
              <a:t>naše </a:t>
            </a:r>
            <a:r>
              <a:rPr lang="sk-SK" dirty="0" smtClean="0"/>
              <a:t>životy.</a:t>
            </a:r>
          </a:p>
          <a:p>
            <a:r>
              <a:rPr lang="sk-SK" dirty="0" smtClean="0"/>
              <a:t>Vždy</a:t>
            </a:r>
            <a:r>
              <a:rPr lang="sk-SK" dirty="0"/>
              <a:t>, keď </a:t>
            </a:r>
            <a:r>
              <a:rPr lang="sk-SK" dirty="0" smtClean="0"/>
              <a:t>konzumujeme </a:t>
            </a:r>
            <a:r>
              <a:rPr lang="sk-SK" dirty="0"/>
              <a:t>potraviny </a:t>
            </a:r>
            <a:r>
              <a:rPr lang="sk-SK" dirty="0" smtClean="0"/>
              <a:t>stávame </a:t>
            </a:r>
            <a:r>
              <a:rPr lang="sk-SK" dirty="0"/>
              <a:t>sa súčasťou tohto systému. </a:t>
            </a:r>
            <a:endParaRPr lang="sk-SK" dirty="0" smtClean="0"/>
          </a:p>
          <a:p>
            <a:r>
              <a:rPr lang="sk-SK" dirty="0" smtClean="0"/>
              <a:t>Výber </a:t>
            </a:r>
            <a:r>
              <a:rPr lang="sk-SK" dirty="0"/>
              <a:t>potravín a spôsob akým ich vyrábame, pripravujeme, varíme a skladujeme, z nás robí aktívnu a neoddeliteľnú súčasť agropotravinárskeho systému.</a:t>
            </a:r>
          </a:p>
          <a:p>
            <a:r>
              <a:rPr lang="sk-SK" dirty="0"/>
              <a:t>Udržateľný agropotravinársky systém je </a:t>
            </a:r>
            <a:r>
              <a:rPr lang="sk-SK" dirty="0" smtClean="0"/>
              <a:t>taký, </a:t>
            </a:r>
            <a:r>
              <a:rPr lang="sk-SK" dirty="0"/>
              <a:t>v ktorom je za prijateľnú cenu pre každého k dispozícii široký výber výživných a bezpečných potravín, kde nikto nehladuje a netrpí žiadnou formou podvýživy. Miestne trhy a obchody s potravinami sú dostatočne zásobené, potravinami sa plytvá menej a dodávateľský reťazec je odolný voči otrasom, akými sú extrémne výkyvy počasia, prudký rast cien alebo pandémie, a to všetko pri zachovaní súčasného stavu životného prostredia. </a:t>
            </a:r>
            <a:endParaRPr lang="sk-SK" dirty="0" smtClean="0"/>
          </a:p>
          <a:p>
            <a:r>
              <a:rPr lang="sk-SK" dirty="0" smtClean="0"/>
              <a:t>Udržateľné </a:t>
            </a:r>
            <a:r>
              <a:rPr lang="sk-SK" dirty="0"/>
              <a:t>agropotravinárske systémy zabezpečujú potravinovú bezpečnosť a výživu pre všetkých bez ohrozenia hospodárskych, sociálnych a environmentálnych základov pre nasledujúce generácie. Sú základom lepšej produkcie, lepšej výživy, lepšieho životného prostredia a lepšieho života pre všetkých.</a:t>
            </a:r>
          </a:p>
          <a:p>
            <a:r>
              <a:rPr lang="sk-SK" b="1" dirty="0"/>
              <a:t>Lepšia produkcia, lepšia výživa, lepšie životné prostredie a lepší život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32585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​</a:t>
            </a:r>
            <a:r>
              <a:rPr lang="sk-SK" b="1" dirty="0"/>
              <a:t>Prečo sa starať?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3" y="1590261"/>
            <a:ext cx="9214089" cy="4913906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Agropotravinárske systémy zamestnávajú na celom svete 1 miliardu ľudí, čo je viac ako v ktoromkoľvek inom hospodárskom odvetví. </a:t>
            </a:r>
            <a:endParaRPr lang="sk-SK" dirty="0" smtClean="0"/>
          </a:p>
          <a:p>
            <a:r>
              <a:rPr lang="sk-SK" dirty="0"/>
              <a:t>S</a:t>
            </a:r>
            <a:r>
              <a:rPr lang="sk-SK" dirty="0" smtClean="0"/>
              <a:t>pôsob</a:t>
            </a:r>
            <a:r>
              <a:rPr lang="sk-SK" dirty="0"/>
              <a:t>, akým vyrábame, konzumujeme a bohužiaľ aj plytváme potravinami si od našej planéty vyberá vysokú daň tlakom na prírodné zdroje, životné prostredie i klímu. </a:t>
            </a:r>
            <a:endParaRPr lang="sk-SK" dirty="0" smtClean="0"/>
          </a:p>
          <a:p>
            <a:r>
              <a:rPr lang="sk-SK" dirty="0" smtClean="0"/>
              <a:t>Výroba </a:t>
            </a:r>
            <a:r>
              <a:rPr lang="sk-SK" dirty="0"/>
              <a:t>potravín často degraduje alebo ničí prirodzené biotopy a prispieva k vyhynutiu druhov. </a:t>
            </a:r>
            <a:endParaRPr lang="sk-SK" dirty="0" smtClean="0"/>
          </a:p>
          <a:p>
            <a:r>
              <a:rPr lang="sk-SK" dirty="0" smtClean="0"/>
              <a:t>Táto </a:t>
            </a:r>
            <a:r>
              <a:rPr lang="sk-SK" dirty="0"/>
              <a:t>neefektívnosť nás stojí bilióny dolárov, ale čo je dôležitejšie, dnešné agropotravinárske systémy odhaľujú aj hlboké nerovnosti a nespravodlivosti v našej globálnej spoločnosti. </a:t>
            </a:r>
            <a:endParaRPr lang="sk-SK" dirty="0" smtClean="0"/>
          </a:p>
          <a:p>
            <a:r>
              <a:rPr lang="sk-SK" dirty="0" smtClean="0"/>
              <a:t>Tri </a:t>
            </a:r>
            <a:r>
              <a:rPr lang="sk-SK" dirty="0"/>
              <a:t>miliardy ľudí si nemôžu dovoliť zdravú výživu, pričom nadváha a obezita na celom svete stále narastá.</a:t>
            </a:r>
          </a:p>
          <a:p>
            <a:r>
              <a:rPr lang="sk-SK" dirty="0"/>
              <a:t>Pandémia COVID-19 zvýraznila skutočnosť, že je naliehavo potrebné zmeniť trasu. </a:t>
            </a:r>
            <a:endParaRPr lang="sk-SK" dirty="0" smtClean="0"/>
          </a:p>
          <a:p>
            <a:r>
              <a:rPr lang="sk-SK" dirty="0" smtClean="0"/>
              <a:t>Poľnohospodári</a:t>
            </a:r>
            <a:r>
              <a:rPr lang="sk-SK" dirty="0"/>
              <a:t>, ktorí už aj tak zápasia s klimatickou variabilitou a extrémami, stále ťažšie predávajú úrodu, zatiaľ čo rastúca chudoba núti stále väčší počet obyvateľov miest využívať potravinové banky a milióny ľudí je odkázaných na núdzovú potravinovú pomoc. </a:t>
            </a:r>
            <a:endParaRPr lang="sk-SK" dirty="0" smtClean="0"/>
          </a:p>
          <a:p>
            <a:r>
              <a:rPr lang="sk-SK" dirty="0" smtClean="0"/>
              <a:t>Potrebujeme </a:t>
            </a:r>
            <a:r>
              <a:rPr lang="sk-SK" dirty="0"/>
              <a:t>udržateľné agropotravinárske systémy, ktoré budú do roku 2050 schopné uživiť 10 miliárd ľudí.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7096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teraz?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630017"/>
            <a:ext cx="8596668" cy="4874150"/>
          </a:xfrm>
        </p:spPr>
        <p:txBody>
          <a:bodyPr>
            <a:normAutofit/>
          </a:bodyPr>
          <a:lstStyle/>
          <a:p>
            <a:r>
              <a:rPr lang="sk-SK" dirty="0"/>
              <a:t>Riešenie existuje. </a:t>
            </a:r>
            <a:endParaRPr lang="sk-SK" dirty="0" smtClean="0"/>
          </a:p>
          <a:p>
            <a:r>
              <a:rPr lang="sk-SK" dirty="0" smtClean="0"/>
              <a:t>Vlády </a:t>
            </a:r>
            <a:r>
              <a:rPr lang="sk-SK" dirty="0"/>
              <a:t>musia prehodnotiť staré politiky a prijať nové, ktoré podporia udržateľnú výrobu cenovo dostupných výživných potravín a podporovať pritom poľnohospodárov. </a:t>
            </a:r>
            <a:endParaRPr lang="sk-SK" dirty="0" smtClean="0"/>
          </a:p>
          <a:p>
            <a:r>
              <a:rPr lang="sk-SK" dirty="0" smtClean="0"/>
              <a:t>Opatrenia </a:t>
            </a:r>
            <a:r>
              <a:rPr lang="sk-SK" dirty="0"/>
              <a:t>by mali podporovať rovnosť a vzdelávanie, inovácie, zvyšovať príjmy na vidieku, ponúkať bezpečnostné siete malým poľnohospodárom a budovať odolnosť voči zmene klímy. </a:t>
            </a:r>
            <a:endParaRPr lang="sk-SK" dirty="0" smtClean="0"/>
          </a:p>
          <a:p>
            <a:r>
              <a:rPr lang="sk-SK" dirty="0" smtClean="0"/>
              <a:t>Mali </a:t>
            </a:r>
            <a:r>
              <a:rPr lang="sk-SK" dirty="0"/>
              <a:t>by brať na zreteľ aj mnohé väzby medzi oblasťami, ktoré tiež majú vplyv na potravinové systémy, ako je vzdelávanie, zdravotníctvo, energetika, sociálna politika, financie a prispôsobiť riešenia všetkým zúčastneným oblastiam. </a:t>
            </a:r>
            <a:endParaRPr lang="sk-SK" dirty="0" smtClean="0"/>
          </a:p>
          <a:p>
            <a:r>
              <a:rPr lang="sk-SK" dirty="0" smtClean="0"/>
              <a:t>Musia </a:t>
            </a:r>
            <a:r>
              <a:rPr lang="sk-SK" dirty="0"/>
              <a:t>byť sprevádzané výrazným zvýšením príslušných investícií a silným tlakom na zníženie negatívnych environmentálnych a sociálnych vplyvov na všetky sektory, najmä súkromný sektor, občiansku spoločnosť, výskumných pracovníkov a akademickú obec.</a:t>
            </a:r>
          </a:p>
        </p:txBody>
      </p:sp>
    </p:spTree>
    <p:extLst>
      <p:ext uri="{BB962C8B-B14F-4D97-AF65-F5344CB8AC3E}">
        <p14:creationId xmlns:p14="http://schemas.microsoft.com/office/powerpoint/2010/main" val="889618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Naše činy tvoria našu budúcnosť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3" y="2160589"/>
            <a:ext cx="8864231" cy="4303821"/>
          </a:xfrm>
        </p:spPr>
        <p:txBody>
          <a:bodyPr/>
          <a:lstStyle/>
          <a:p>
            <a:r>
              <a:rPr lang="sk-SK" dirty="0" smtClean="0"/>
              <a:t>Musíme </a:t>
            </a:r>
            <a:r>
              <a:rPr lang="sk-SK" dirty="0"/>
              <a:t>ovplyvniť to, čo sa bude produkovať zvýšením nášho dopytu po udržateľne vyrábaných výživných potravinách, a zároveň byť udržateľnejší v našich každodenných činnostiach, predovšetkým znížením potravinových strát a odpadu. </a:t>
            </a:r>
            <a:endParaRPr lang="sk-SK" dirty="0" smtClean="0"/>
          </a:p>
          <a:p>
            <a:r>
              <a:rPr lang="sk-SK" dirty="0" smtClean="0"/>
              <a:t>Máme </a:t>
            </a:r>
            <a:r>
              <a:rPr lang="sk-SK" dirty="0"/>
              <a:t>tiež zodpovednosť za šírenie informácií a budovanie povedomia o dôležitosti zdravého a udržateľného životného štýlu. </a:t>
            </a:r>
            <a:endParaRPr lang="sk-SK" dirty="0" smtClean="0"/>
          </a:p>
          <a:p>
            <a:r>
              <a:rPr lang="sk-SK" dirty="0" smtClean="0"/>
              <a:t>Náš </a:t>
            </a:r>
            <a:r>
              <a:rPr lang="sk-SK" dirty="0"/>
              <a:t>zdravý život je závislý od zmierňovania klimatických zmien a poklesu zhoršovania životného prostredia. </a:t>
            </a:r>
            <a:endParaRPr lang="sk-SK" dirty="0" smtClean="0"/>
          </a:p>
          <a:p>
            <a:r>
              <a:rPr lang="sk-SK" dirty="0" smtClean="0"/>
              <a:t>Musíme </a:t>
            </a:r>
            <a:r>
              <a:rPr lang="sk-SK" dirty="0"/>
              <a:t>aktivovať hnutie za potraviny, ktoré bude začiatkom ambicióznych zmien</a:t>
            </a:r>
            <a:r>
              <a:rPr lang="sk-SK" dirty="0" smtClean="0"/>
              <a:t>.</a:t>
            </a:r>
          </a:p>
          <a:p>
            <a:endParaRPr lang="sk-SK" dirty="0"/>
          </a:p>
          <a:p>
            <a:pPr marL="0" indent="0" algn="ctr">
              <a:buNone/>
            </a:pPr>
            <a:r>
              <a:rPr lang="sk-SK" sz="3200" b="1" dirty="0" smtClean="0">
                <a:solidFill>
                  <a:srgbClr val="FF0000"/>
                </a:solidFill>
              </a:rPr>
              <a:t>KAŽDÝ JEDEN Z NÁS JE TOU ZMENOU</a:t>
            </a:r>
            <a:endParaRPr lang="sk-SK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6421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585</Words>
  <Application>Microsoft Office PowerPoint</Application>
  <PresentationFormat>Vlastná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Fazeta</vt:lpstr>
      <vt:lpstr>16. OKTÓBER</vt:lpstr>
      <vt:lpstr>Budúcnosť potravín je v našich rukách</vt:lpstr>
      <vt:lpstr>​Prečo sa starať?</vt:lpstr>
      <vt:lpstr>Čo teraz?</vt:lpstr>
      <vt:lpstr>Naše činy tvoria našu budúcnosť</vt:lpstr>
    </vt:vector>
  </TitlesOfParts>
  <Company>Transpetrol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 OKTÓBER</dc:title>
  <dc:creator>marietaokenkova@gmail.com</dc:creator>
  <cp:lastModifiedBy>VIPA</cp:lastModifiedBy>
  <cp:revision>3</cp:revision>
  <dcterms:created xsi:type="dcterms:W3CDTF">2021-10-12T13:51:49Z</dcterms:created>
  <dcterms:modified xsi:type="dcterms:W3CDTF">2021-10-17T18:42:24Z</dcterms:modified>
</cp:coreProperties>
</file>