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7" r:id="rId2"/>
    <p:sldId id="370" r:id="rId3"/>
    <p:sldId id="333" r:id="rId4"/>
    <p:sldId id="363" r:id="rId5"/>
    <p:sldId id="381" r:id="rId6"/>
    <p:sldId id="367" r:id="rId7"/>
    <p:sldId id="369" r:id="rId8"/>
    <p:sldId id="361" r:id="rId9"/>
    <p:sldId id="372" r:id="rId10"/>
    <p:sldId id="359" r:id="rId11"/>
    <p:sldId id="362" r:id="rId12"/>
    <p:sldId id="348" r:id="rId13"/>
    <p:sldId id="365" r:id="rId14"/>
    <p:sldId id="385" r:id="rId15"/>
    <p:sldId id="376" r:id="rId16"/>
    <p:sldId id="386" r:id="rId17"/>
    <p:sldId id="389" r:id="rId18"/>
    <p:sldId id="382" r:id="rId19"/>
    <p:sldId id="371" r:id="rId20"/>
    <p:sldId id="384" r:id="rId21"/>
    <p:sldId id="388" r:id="rId22"/>
    <p:sldId id="387" r:id="rId23"/>
    <p:sldId id="336" r:id="rId24"/>
    <p:sldId id="340" r:id="rId25"/>
    <p:sldId id="341" r:id="rId26"/>
    <p:sldId id="327" r:id="rId27"/>
    <p:sldId id="284" r:id="rId28"/>
    <p:sldId id="374" r:id="rId29"/>
    <p:sldId id="343" r:id="rId30"/>
    <p:sldId id="305" r:id="rId31"/>
    <p:sldId id="352" r:id="rId32"/>
    <p:sldId id="364" r:id="rId33"/>
    <p:sldId id="357" r:id="rId34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9247" autoAdjust="0"/>
    <p:restoredTop sz="94660"/>
  </p:normalViewPr>
  <p:slideViewPr>
    <p:cSldViewPr>
      <p:cViewPr>
        <p:scale>
          <a:sx n="81" d="100"/>
          <a:sy n="81" d="100"/>
        </p:scale>
        <p:origin x="-804" y="-1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073064798355737"/>
          <c:y val="4.8122594368513905E-2"/>
          <c:w val="0.61696790634374155"/>
          <c:h val="0.62477762667720704"/>
        </c:manualLayout>
      </c:layout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Prodej</c:v>
                </c:pt>
              </c:strCache>
            </c:strRef>
          </c:tx>
          <c:explosion val="2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838B-44FA-91FA-80C3F424C7F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38B-44FA-91FA-80C3F424C7F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838B-44FA-91FA-80C3F424C7F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38B-44FA-91FA-80C3F424C7F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838B-44FA-91FA-80C3F424C7F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38B-44FA-91FA-80C3F424C7F8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838B-44FA-91FA-80C3F424C7F8}"/>
              </c:ext>
            </c:extLst>
          </c:dPt>
          <c:dLbls>
            <c:dLbl>
              <c:idx val="0"/>
              <c:layout>
                <c:manualLayout>
                  <c:x val="-0.18095350516609374"/>
                  <c:y val="6.29782116561369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38B-44FA-91FA-80C3F424C7F8}"/>
                </c:ext>
              </c:extLst>
            </c:dLbl>
            <c:dLbl>
              <c:idx val="1"/>
              <c:layout>
                <c:manualLayout>
                  <c:x val="7.2489013566393881E-2"/>
                  <c:y val="-0.151839369940136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38B-44FA-91FA-80C3F424C7F8}"/>
                </c:ext>
              </c:extLst>
            </c:dLbl>
            <c:dLbl>
              <c:idx val="2"/>
              <c:layout>
                <c:manualLayout>
                  <c:x val="0.12195442790307252"/>
                  <c:y val="-4.79551694833328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38B-44FA-91FA-80C3F424C7F8}"/>
                </c:ext>
              </c:extLst>
            </c:dLbl>
            <c:dLbl>
              <c:idx val="3"/>
              <c:layout>
                <c:manualLayout>
                  <c:x val="0.12288557444234592"/>
                  <c:y val="8.8235506300165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38B-44FA-91FA-80C3F424C7F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List1!$A$2:$A$8</c:f>
              <c:strCache>
                <c:ptCount val="7"/>
                <c:pt idx="0">
                  <c:v>neformálna spotreba</c:v>
                </c:pt>
                <c:pt idx="1">
                  <c:v>čerstvé mlieko</c:v>
                </c:pt>
                <c:pt idx="2">
                  <c:v>máslo</c:v>
                </c:pt>
                <c:pt idx="3">
                  <c:v>sýry</c:v>
                </c:pt>
                <c:pt idx="4">
                  <c:v>SPM</c:v>
                </c:pt>
                <c:pt idx="5">
                  <c:v>SOM</c:v>
                </c:pt>
                <c:pt idx="6">
                  <c:v>ostatné</c:v>
                </c:pt>
              </c:strCache>
            </c:strRef>
          </c:cat>
          <c:val>
            <c:numRef>
              <c:f>List1!$B$2:$B$8</c:f>
              <c:numCache>
                <c:formatCode>0%</c:formatCode>
                <c:ptCount val="7"/>
                <c:pt idx="0">
                  <c:v>0.46</c:v>
                </c:pt>
                <c:pt idx="1">
                  <c:v>0.17</c:v>
                </c:pt>
                <c:pt idx="2">
                  <c:v>0.15000000000000024</c:v>
                </c:pt>
                <c:pt idx="3">
                  <c:v>0.13</c:v>
                </c:pt>
                <c:pt idx="4">
                  <c:v>4.0000000000000042E-2</c:v>
                </c:pt>
                <c:pt idx="5">
                  <c:v>3.0000000000000016E-2</c:v>
                </c:pt>
                <c:pt idx="6">
                  <c:v>2.0000000000000021E-2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838B-44FA-91FA-80C3F424C7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1061791745361696E-2"/>
          <c:y val="0.70932022958398655"/>
          <c:w val="0.61617297469230969"/>
          <c:h val="0.29067977041601362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 sz="2000" i="1"/>
          </a:pPr>
          <a:endParaRPr lang="sk-SK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1800">
          <a:latin typeface="Times New Roman" panose="02020603050405020304" pitchFamily="18" charset="0"/>
          <a:cs typeface="Times New Roman" panose="02020603050405020304" pitchFamily="18" charset="0"/>
        </a:defRPr>
      </a:pPr>
      <a:endParaRPr lang="sk-SK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 dirty="0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FE0497-612A-40BC-972A-471DDF7FD3B8}" type="datetimeFigureOut">
              <a:rPr lang="sk-SK" smtClean="0"/>
              <a:pPr/>
              <a:t>13. 10. 2021</a:t>
            </a:fld>
            <a:endParaRPr lang="sk-SK" dirty="0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 dirty="0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 dirty="0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280277-F7D0-4DB1-8017-B268970DB8EE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559737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9A9F5-43D1-40D7-958E-E8C3517B26A6}" type="datetimeFigureOut">
              <a:rPr lang="sk-SK" smtClean="0"/>
              <a:pPr/>
              <a:t>13. 10. 2021</a:t>
            </a:fld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515E9-738F-419A-AD2B-41820EA80DB8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9A9F5-43D1-40D7-958E-E8C3517B26A6}" type="datetimeFigureOut">
              <a:rPr lang="sk-SK" smtClean="0"/>
              <a:pPr/>
              <a:t>13. 10. 2021</a:t>
            </a:fld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515E9-738F-419A-AD2B-41820EA80DB8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9A9F5-43D1-40D7-958E-E8C3517B26A6}" type="datetimeFigureOut">
              <a:rPr lang="sk-SK" smtClean="0"/>
              <a:pPr/>
              <a:t>13. 10. 2021</a:t>
            </a:fld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515E9-738F-419A-AD2B-41820EA80DB8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9A9F5-43D1-40D7-958E-E8C3517B26A6}" type="datetimeFigureOut">
              <a:rPr lang="sk-SK" smtClean="0"/>
              <a:pPr/>
              <a:t>13. 10. 2021</a:t>
            </a:fld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515E9-738F-419A-AD2B-41820EA80DB8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9A9F5-43D1-40D7-958E-E8C3517B26A6}" type="datetimeFigureOut">
              <a:rPr lang="sk-SK" smtClean="0"/>
              <a:pPr/>
              <a:t>13. 10. 2021</a:t>
            </a:fld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515E9-738F-419A-AD2B-41820EA80DB8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9A9F5-43D1-40D7-958E-E8C3517B26A6}" type="datetimeFigureOut">
              <a:rPr lang="sk-SK" smtClean="0"/>
              <a:pPr/>
              <a:t>13. 10. 2021</a:t>
            </a:fld>
            <a:endParaRPr lang="sk-SK" dirty="0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515E9-738F-419A-AD2B-41820EA80DB8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9A9F5-43D1-40D7-958E-E8C3517B26A6}" type="datetimeFigureOut">
              <a:rPr lang="sk-SK" smtClean="0"/>
              <a:pPr/>
              <a:t>13. 10. 2021</a:t>
            </a:fld>
            <a:endParaRPr lang="sk-SK" dirty="0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515E9-738F-419A-AD2B-41820EA80DB8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9A9F5-43D1-40D7-958E-E8C3517B26A6}" type="datetimeFigureOut">
              <a:rPr lang="sk-SK" smtClean="0"/>
              <a:pPr/>
              <a:t>13. 10. 2021</a:t>
            </a:fld>
            <a:endParaRPr lang="sk-SK" dirty="0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515E9-738F-419A-AD2B-41820EA80DB8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9A9F5-43D1-40D7-958E-E8C3517B26A6}" type="datetimeFigureOut">
              <a:rPr lang="sk-SK" smtClean="0"/>
              <a:pPr/>
              <a:t>13. 10. 2021</a:t>
            </a:fld>
            <a:endParaRPr lang="sk-SK" dirty="0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515E9-738F-419A-AD2B-41820EA80DB8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9A9F5-43D1-40D7-958E-E8C3517B26A6}" type="datetimeFigureOut">
              <a:rPr lang="sk-SK" smtClean="0"/>
              <a:pPr/>
              <a:t>13. 10. 2021</a:t>
            </a:fld>
            <a:endParaRPr lang="sk-SK" dirty="0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515E9-738F-419A-AD2B-41820EA80DB8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9A9F5-43D1-40D7-958E-E8C3517B26A6}" type="datetimeFigureOut">
              <a:rPr lang="sk-SK" smtClean="0"/>
              <a:pPr/>
              <a:t>13. 10. 2021</a:t>
            </a:fld>
            <a:endParaRPr lang="sk-SK" dirty="0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515E9-738F-419A-AD2B-41820EA80DB8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79A9F5-43D1-40D7-958E-E8C3517B26A6}" type="datetimeFigureOut">
              <a:rPr lang="sk-SK" smtClean="0"/>
              <a:pPr/>
              <a:t>13. 10. 2021</a:t>
            </a:fld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515E9-738F-419A-AD2B-41820EA80DB8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microsoft.com/office/2007/relationships/hdphoto" Target="../media/hdphoto4.wdp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575028" y="945302"/>
            <a:ext cx="4752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Zdravotný prínos mliečnych výrobkov</a:t>
            </a:r>
          </a:p>
        </p:txBody>
      </p:sp>
      <p:sp>
        <p:nvSpPr>
          <p:cNvPr id="5" name="BlokTextu 4"/>
          <p:cNvSpPr txBox="1"/>
          <p:nvPr/>
        </p:nvSpPr>
        <p:spPr>
          <a:xfrm>
            <a:off x="755048" y="5392697"/>
            <a:ext cx="4392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Ing. Karol Herian, CSc.,     VIPA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lum bright="-40000" contrast="30000"/>
          </a:blip>
          <a:srcRect l="1972" t="3093" r="3771" b="4101"/>
          <a:stretch/>
        </p:blipFill>
        <p:spPr bwMode="auto">
          <a:xfrm>
            <a:off x="5148064" y="908720"/>
            <a:ext cx="3600400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BlokTextu 2"/>
          <p:cNvSpPr txBox="1"/>
          <p:nvPr/>
        </p:nvSpPr>
        <p:spPr>
          <a:xfrm>
            <a:off x="844226" y="2856418"/>
            <a:ext cx="4032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Príspevok k svetovému dňu potravín</a:t>
            </a:r>
            <a:endParaRPr lang="sk-SK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395536" y="229601"/>
            <a:ext cx="6696744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Zloženie syrov z hľadiska výživy</a:t>
            </a:r>
          </a:p>
          <a:p>
            <a:endParaRPr lang="sk-SK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Syry </a:t>
            </a:r>
            <a:r>
              <a:rPr lang="sk-SK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sú pre mnohých Európanov hlavným zdrojom bielkovín a </a:t>
            </a:r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vápnika. </a:t>
            </a:r>
            <a:r>
              <a:rPr lang="sk-SK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Tieto živiny sú nevyhnutné pre normálny rast a rozvoj, najmä kostí a zubov. </a:t>
            </a:r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 5 dkg  tvrdého syra   </a:t>
            </a:r>
            <a:r>
              <a:rPr lang="sk-SK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 asi pätina množstva bielkovín, ktoré potrebuje dospelý človek, a približne tretina množstva vápnika, ktoré denne potrebuje adolescent. </a:t>
            </a:r>
            <a:endParaRPr lang="sk-SK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Vápnik </a:t>
            </a:r>
            <a:r>
              <a:rPr lang="sk-SK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zo syrov a iných mliečnych výrobkov je ľahšie využiteľný ako z potravín rastlinného pôvodu. Syry obsahujú aj </a:t>
            </a:r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vitamíny A , </a:t>
            </a:r>
            <a:r>
              <a:rPr lang="sk-SK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B2, niacín, B12 </a:t>
            </a:r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D, </a:t>
            </a:r>
            <a:r>
              <a:rPr lang="sk-SK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navyše aj také minerálne látky ako </a:t>
            </a:r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zinok a </a:t>
            </a:r>
            <a:r>
              <a:rPr lang="sk-SK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fosfor</a:t>
            </a:r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sk-SK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tvrdších syroch je toho väčšie množstvo ako v mäkkých, ale všade sú rovnaké látky. To isté platí pre tuk a soľ – v tvrdšom syre je zvyčajne viac tuku i soli.</a:t>
            </a:r>
          </a:p>
        </p:txBody>
      </p:sp>
      <p:pic>
        <p:nvPicPr>
          <p:cNvPr id="3" name="Obrázok 2" descr="http://www.eatwisconsincheese.com/assets/images/2016-Cheese-Trends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196752"/>
            <a:ext cx="1567881" cy="48506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546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539552" y="1431027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Prínos mlieka pre zdravie ľudí</a:t>
            </a:r>
            <a:endParaRPr lang="sk-SK" sz="24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BlokTextu 2"/>
          <p:cNvSpPr txBox="1"/>
          <p:nvPr/>
        </p:nvSpPr>
        <p:spPr>
          <a:xfrm>
            <a:off x="560659" y="2204864"/>
            <a:ext cx="828092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i="1" dirty="0" smtClean="0">
                <a:latin typeface="Times New Roman" pitchFamily="18" charset="0"/>
                <a:cs typeface="Times New Roman" pitchFamily="18" charset="0"/>
              </a:rPr>
              <a:t>   Konzumácia mlieko a mliečnych výrobkov  má veľmi pozitívny vplyv pre všetky kategórie ľudí. V odbornej literatúre sa najčastejšie uvádza pozitívny vplyv na :</a:t>
            </a:r>
          </a:p>
          <a:p>
            <a:pPr>
              <a:buFontTx/>
              <a:buChar char="-"/>
            </a:pPr>
            <a:r>
              <a:rPr lang="sk-SK" sz="2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dobré srdce </a:t>
            </a:r>
            <a:r>
              <a:rPr lang="sk-SK" sz="2000" b="1" i="1" dirty="0" smtClean="0">
                <a:latin typeface="Times New Roman" pitchFamily="18" charset="0"/>
                <a:cs typeface="Times New Roman" pitchFamily="18" charset="0"/>
              </a:rPr>
              <a:t>-  nižšie riziko úmrtnosti </a:t>
            </a:r>
          </a:p>
          <a:p>
            <a:r>
              <a:rPr lang="sk-SK" sz="2000" b="1" i="1" dirty="0" smtClean="0">
                <a:latin typeface="Times New Roman" pitchFamily="18" charset="0"/>
                <a:cs typeface="Times New Roman" pitchFamily="18" charset="0"/>
              </a:rPr>
              <a:t>      na  kardiovaskulárne   ochorenia i </a:t>
            </a:r>
          </a:p>
          <a:p>
            <a:r>
              <a:rPr lang="sk-SK" sz="2000" b="1" i="1" dirty="0" smtClean="0">
                <a:latin typeface="Times New Roman" pitchFamily="18" charset="0"/>
                <a:cs typeface="Times New Roman" pitchFamily="18" charset="0"/>
              </a:rPr>
              <a:t>      mŕtvicu a tiež znížený krvný tlak i </a:t>
            </a:r>
          </a:p>
          <a:p>
            <a:r>
              <a:rPr lang="sk-SK" sz="2000" b="1" i="1" dirty="0" smtClean="0">
                <a:latin typeface="Times New Roman" pitchFamily="18" charset="0"/>
                <a:cs typeface="Times New Roman" pitchFamily="18" charset="0"/>
              </a:rPr>
              <a:t>      znížená   obezita,</a:t>
            </a:r>
          </a:p>
          <a:p>
            <a:pPr>
              <a:buFontTx/>
              <a:buChar char="-"/>
            </a:pPr>
            <a:r>
              <a:rPr lang="sk-SK" sz="2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ochranu pred cukrovkou -  </a:t>
            </a:r>
            <a:r>
              <a:rPr lang="sk-SK" sz="2000" b="1" i="1" dirty="0" smtClean="0">
                <a:latin typeface="Times New Roman" pitchFamily="18" charset="0"/>
                <a:cs typeface="Times New Roman" pitchFamily="18" charset="0"/>
              </a:rPr>
              <a:t>nižšie riziko </a:t>
            </a:r>
          </a:p>
          <a:p>
            <a:r>
              <a:rPr lang="sk-SK" sz="2000" b="1" i="1" dirty="0" smtClean="0">
                <a:latin typeface="Times New Roman" pitchFamily="18" charset="0"/>
                <a:cs typeface="Times New Roman" pitchFamily="18" charset="0"/>
              </a:rPr>
              <a:t>       onemocnenia,</a:t>
            </a:r>
          </a:p>
          <a:p>
            <a:pPr>
              <a:buFontTx/>
              <a:buChar char="-"/>
            </a:pPr>
            <a:r>
              <a:rPr lang="sk-SK" sz="2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podpora metabolizmu – </a:t>
            </a:r>
            <a:r>
              <a:rPr lang="sk-SK" sz="2000" b="1" i="1" dirty="0" smtClean="0">
                <a:latin typeface="Times New Roman" pitchFamily="18" charset="0"/>
                <a:cs typeface="Times New Roman" pitchFamily="18" charset="0"/>
              </a:rPr>
              <a:t>pomoc pri </a:t>
            </a:r>
          </a:p>
          <a:p>
            <a:r>
              <a:rPr lang="sk-SK" sz="2000" b="1" i="1" dirty="0" smtClean="0">
                <a:latin typeface="Times New Roman" pitchFamily="18" charset="0"/>
                <a:cs typeface="Times New Roman" pitchFamily="18" charset="0"/>
              </a:rPr>
              <a:t>       metabolických   poruchách.</a:t>
            </a:r>
            <a:endParaRPr lang="sk-SK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Obrázok 3" descr="http://www.bluthochdruck-hilfe.net/milch-bluthochdruck-hypertonie-cs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3114591"/>
            <a:ext cx="3528392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BlokTextu 4"/>
          <p:cNvSpPr txBox="1"/>
          <p:nvPr/>
        </p:nvSpPr>
        <p:spPr>
          <a:xfrm>
            <a:off x="560659" y="678096"/>
            <a:ext cx="72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Zdravotný prínos mliečnych výrobkov</a:t>
            </a:r>
            <a:endParaRPr lang="sk-SK" sz="32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56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 dirty="0"/>
          </a:p>
        </p:txBody>
      </p:sp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323528" y="1426712"/>
            <a:ext cx="8820472" cy="467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sk-SK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</a:t>
            </a:r>
            <a:r>
              <a:rPr kumimoji="0" lang="sk-SK" sz="20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Mlieko a mliečne produkty obsahujú  nutrienty,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sk-SK" sz="20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</a:t>
            </a:r>
            <a:r>
              <a:rPr kumimoji="0" lang="sk-SK" sz="20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významné nielen</a:t>
            </a:r>
            <a:r>
              <a:rPr lang="sk-SK" sz="20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sk-SK" sz="20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pre vývoj detského a dospievajúceho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sk-SK" sz="20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</a:t>
            </a:r>
            <a:r>
              <a:rPr kumimoji="0" lang="sk-SK" sz="20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organizmu, ale aj pre dospelých</a:t>
            </a:r>
            <a:r>
              <a:rPr kumimoji="0" lang="sk-SK" sz="2000" b="1" i="1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ľudí.</a:t>
            </a:r>
            <a:endParaRPr kumimoji="0" lang="sk-SK" sz="2000" b="1" i="1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sk-SK" sz="20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20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  Esenciálne aminokyseliny sa významne podieľajú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k-SK" sz="20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</a:t>
            </a:r>
            <a:r>
              <a:rPr kumimoji="0" lang="sk-SK" sz="20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pri raste organizmu.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20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20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 Biologická hodnota  mliečnych bielkovín</a:t>
            </a:r>
            <a:endParaRPr kumimoji="0" lang="sk-SK" sz="20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20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je  najvyššia - až 90  % sa využije </a:t>
            </a:r>
            <a:endParaRPr kumimoji="0" lang="sk-SK" sz="20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20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v prospech organizmu.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2000" b="1" i="1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sk-SK" sz="20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Jeden liter mlieka  obsahuje množstvo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sk-SK" sz="20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bielkovín, ktoré u detí  kryje </a:t>
            </a:r>
            <a:r>
              <a:rPr lang="sk-SK" sz="20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sk-SK" sz="20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odporúčanú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sk-SK" sz="2000" b="1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sk-SK" sz="20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</a:t>
            </a:r>
            <a:r>
              <a:rPr kumimoji="0" lang="sk-SK" sz="20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dennú dávku.</a:t>
            </a:r>
            <a:endParaRPr kumimoji="0" lang="sk-SK" sz="20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1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568802" y="601821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Prínos mliečnych výrobkov pre výživu</a:t>
            </a:r>
            <a:endParaRPr lang="sk-SK" sz="24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Obrázok 5"/>
          <p:cNvPicPr/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660232" y="1665306"/>
            <a:ext cx="2088232" cy="1976532"/>
          </a:xfrm>
          <a:prstGeom prst="rect">
            <a:avLst/>
          </a:prstGeom>
          <a:noFill/>
          <a:ln w="12600">
            <a:solidFill>
              <a:srgbClr val="000000"/>
            </a:solidFill>
          </a:ln>
        </p:spPr>
      </p:pic>
      <p:pic>
        <p:nvPicPr>
          <p:cNvPr id="8" name="Obrázok 7" descr="http://www.zdravie.sk/images/library_original/people/dieta_flasa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3" y="4005064"/>
            <a:ext cx="3048419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89671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5"/>
          <p:cNvPicPr/>
          <p:nvPr/>
        </p:nvPicPr>
        <p:blipFill>
          <a:blip r:embed="rId2" cstate="print"/>
          <a:srcRect l="11863" t="12120" r="8093"/>
          <a:stretch>
            <a:fillRect/>
          </a:stretch>
        </p:blipFill>
        <p:spPr bwMode="auto">
          <a:xfrm>
            <a:off x="467544" y="1772816"/>
            <a:ext cx="6552728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BlokTextu 2"/>
          <p:cNvSpPr txBox="1"/>
          <p:nvPr/>
        </p:nvSpPr>
        <p:spPr>
          <a:xfrm>
            <a:off x="899592" y="476672"/>
            <a:ext cx="74168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Závislosť metabolického syndrómu </a:t>
            </a:r>
          </a:p>
          <a:p>
            <a:pPr algn="ctr"/>
            <a:r>
              <a:rPr lang="sk-SK" sz="3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od spotreby mlieka</a:t>
            </a:r>
            <a:endParaRPr lang="sk-SK" sz="32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r="-16600" b="-12000"/>
          <a:stretch>
            <a:fillRect/>
          </a:stretch>
        </p:blipFill>
        <p:spPr bwMode="auto">
          <a:xfrm>
            <a:off x="7380312" y="2492896"/>
            <a:ext cx="1992377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2174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618185" y="384114"/>
            <a:ext cx="8451557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Prínos fermentovaných mliečnych výrobkov</a:t>
            </a:r>
          </a:p>
          <a:p>
            <a:endParaRPr lang="sk-SK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 </a:t>
            </a:r>
            <a:r>
              <a:rPr lang="sk-SK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fermentácii každého druhu  mlieka z </a:t>
            </a:r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mliečneho</a:t>
            </a:r>
          </a:p>
          <a:p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cukru  </a:t>
            </a:r>
            <a:r>
              <a:rPr lang="sk-SK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laktózy vzniká veľmi prospešná kyselina mliečna</a:t>
            </a:r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ktorá </a:t>
            </a:r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  </a:t>
            </a:r>
            <a:r>
              <a:rPr lang="sk-SK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silné </a:t>
            </a:r>
            <a:r>
              <a:rPr lang="sk-SK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antimikrobiálne</a:t>
            </a:r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účinky, ktoré spôsobujú  </a:t>
            </a:r>
            <a:endParaRPr lang="sk-SK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potláčanie  </a:t>
            </a:r>
            <a:r>
              <a:rPr lang="sk-SK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nežiadúcej patogénnej </a:t>
            </a:r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mikroflóry. </a:t>
            </a:r>
            <a:r>
              <a:rPr lang="sk-SK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Takéto </a:t>
            </a:r>
            <a:endParaRPr lang="sk-SK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výrobky </a:t>
            </a:r>
            <a:r>
              <a:rPr lang="sk-SK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sú </a:t>
            </a:r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potom  </a:t>
            </a:r>
            <a:r>
              <a:rPr lang="sk-SK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vynikajúcou zdraviu </a:t>
            </a:r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prospešnou</a:t>
            </a:r>
          </a:p>
          <a:p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potravinou   </a:t>
            </a:r>
            <a:r>
              <a:rPr lang="sk-SK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 vo veľkej miere </a:t>
            </a:r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znižujú </a:t>
            </a:r>
            <a:r>
              <a:rPr lang="sk-SK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riziko </a:t>
            </a:r>
            <a:r>
              <a:rPr lang="sk-SK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chorobo</a:t>
            </a:r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plodných zárodkov.  </a:t>
            </a:r>
            <a:r>
              <a:rPr lang="sk-SK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Takéto </a:t>
            </a:r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fermentované  </a:t>
            </a:r>
            <a:r>
              <a:rPr lang="sk-SK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mliečne </a:t>
            </a:r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výrobky</a:t>
            </a:r>
          </a:p>
          <a:p>
            <a:r>
              <a:rPr lang="sk-SK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môžu </a:t>
            </a:r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konzumovať  </a:t>
            </a:r>
            <a:r>
              <a:rPr lang="sk-SK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 </a:t>
            </a:r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starší </a:t>
            </a:r>
            <a:r>
              <a:rPr lang="sk-SK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ľudia, ktorí sú </a:t>
            </a:r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intolerantní na</a:t>
            </a:r>
          </a:p>
          <a:p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laktózu.</a:t>
            </a:r>
          </a:p>
          <a:p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Pri </a:t>
            </a:r>
            <a:r>
              <a:rPr lang="sk-SK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konzumácii fermentovaných mliečnych </a:t>
            </a:r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výrobkov</a:t>
            </a:r>
          </a:p>
          <a:p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vplyvom  „priateľských baktérií“, ako sú jogurtové, </a:t>
            </a:r>
            <a:endParaRPr lang="sk-SK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acidofilné,  </a:t>
            </a:r>
            <a:r>
              <a:rPr lang="sk-SK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zákvasové, ale najmä kultúry s veľkými </a:t>
            </a:r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antibakteriálnymi</a:t>
            </a:r>
          </a:p>
          <a:p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účinkami ako napr. </a:t>
            </a:r>
            <a:r>
              <a:rPr lang="sk-SK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Laktobacillus</a:t>
            </a:r>
            <a:r>
              <a:rPr lang="sk-SK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plantarum</a:t>
            </a:r>
            <a:r>
              <a:rPr lang="sk-SK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sa dosahujú </a:t>
            </a:r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dobré </a:t>
            </a:r>
            <a:r>
              <a:rPr lang="sk-SK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výsledky </a:t>
            </a:r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ale  </a:t>
            </a:r>
            <a:r>
              <a:rPr lang="sk-SK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 zlepšuje aj imunita organizmu,  zmierňujú sa  alergie, zápalové ochorenia a sú účinné i v boji s rakovinou. Najnovšie sa </a:t>
            </a:r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potvrdilo, </a:t>
            </a:r>
            <a:r>
              <a:rPr lang="sk-SK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že zdravá črevná mikroflóra pozitívne pôsobí aj na zdravie mozgu a preto sú kyslomliečne výrobky i syry  dobrou prevenciou aj pred duševnými chorobami.</a:t>
            </a:r>
          </a:p>
          <a:p>
            <a:endParaRPr lang="sk-SK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006" y="980728"/>
            <a:ext cx="1802969" cy="293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660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395536" y="481008"/>
            <a:ext cx="8496944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Prínos syrov pre zdravie ľudí </a:t>
            </a:r>
          </a:p>
          <a:p>
            <a:endParaRPr lang="sk-SK" dirty="0" smtClean="0"/>
          </a:p>
          <a:p>
            <a:r>
              <a:rPr lang="sk-SK" dirty="0"/>
              <a:t>	</a:t>
            </a:r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Kvalitný syr má veľmi priaznivé účinky</a:t>
            </a:r>
          </a:p>
          <a:p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  naše zdravie. Bielkoviny syra, vitamín D a </a:t>
            </a:r>
          </a:p>
          <a:p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vápnik znižujú riziko </a:t>
            </a:r>
            <a:r>
              <a:rPr lang="sk-SK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kardiovaskulárnych ochorení, </a:t>
            </a:r>
            <a:endParaRPr lang="sk-SK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mŕtvice</a:t>
            </a:r>
            <a:r>
              <a:rPr lang="sk-SK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koronárnej </a:t>
            </a:r>
            <a:r>
              <a:rPr lang="sk-SK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choroby srdca i </a:t>
            </a:r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cukrovky. </a:t>
            </a:r>
          </a:p>
          <a:p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Pravidelná </a:t>
            </a:r>
            <a:r>
              <a:rPr lang="sk-SK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konzumácia tvrdých a tučných syrov vedie k zvýšeniu hladiny HDL (dobrého) cholesterolu, čo zaisťuje lepší krvný obeh a zabraňuje vápenateniu ciev. Syry tiež chránia pred srdcovo-cievnymi ochoreniami a metabolickými poruchami. Tie môžu zapríčiniť cukrovku, problémy so štítnou žľazou, </a:t>
            </a:r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dnu, </a:t>
            </a:r>
            <a:r>
              <a:rPr lang="sk-SK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alebo aj nadváhu.</a:t>
            </a:r>
            <a:endParaRPr lang="sk-SK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Syry  sú </a:t>
            </a:r>
            <a:r>
              <a:rPr lang="sk-SK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významným kľúčom k odhaleniu francúzskeho paradoxu. </a:t>
            </a:r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Napriek </a:t>
            </a:r>
            <a:r>
              <a:rPr lang="sk-SK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tomu, že Francúzi jedia veľa tučných </a:t>
            </a:r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syrov, </a:t>
            </a:r>
            <a:r>
              <a:rPr lang="sk-SK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nevyskytujú sa u nich takmer vôbec choroby srdca. Štatisticky sa Francúzi priemerne dožívajú 82 rokov, pričom je u nich zaznamenaný nízky výskyt ischemickej choroby srdca. Ročne pritom každý Francúz skonzumuje priemerne </a:t>
            </a:r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27,0 </a:t>
            </a:r>
            <a:r>
              <a:rPr lang="sk-SK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kg syra. </a:t>
            </a:r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Vyššie </a:t>
            </a:r>
            <a:r>
              <a:rPr lang="sk-SK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percento syrov v strave by mohlo byť kľúčom k znižovaniu obezity a k predchádzaniu kardiovaskulárnych chorôb. 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474" y="481008"/>
            <a:ext cx="2904899" cy="179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455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539552" y="1440902"/>
            <a:ext cx="813690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48945" algn="l"/>
                <a:tab pos="897890" algn="l"/>
                <a:tab pos="1347470" algn="l"/>
                <a:tab pos="1797050" algn="l"/>
                <a:tab pos="2245995" algn="l"/>
                <a:tab pos="2695575" algn="l"/>
                <a:tab pos="3144520" algn="l"/>
                <a:tab pos="3594100" algn="l"/>
                <a:tab pos="4043045" algn="l"/>
                <a:tab pos="4492625" algn="l"/>
                <a:tab pos="4941570" algn="l"/>
                <a:tab pos="5391150" algn="l"/>
                <a:tab pos="5840095" algn="l"/>
                <a:tab pos="6289675" algn="l"/>
                <a:tab pos="6738620" algn="l"/>
                <a:tab pos="7188200" algn="l"/>
                <a:tab pos="7637145" algn="l"/>
                <a:tab pos="8086725" algn="l"/>
                <a:tab pos="8535670" algn="l"/>
                <a:tab pos="8985250" algn="l"/>
                <a:tab pos="228600" algn="l"/>
                <a:tab pos="448945" algn="l"/>
                <a:tab pos="897890" algn="l"/>
                <a:tab pos="1347470" algn="l"/>
                <a:tab pos="1797050" algn="l"/>
                <a:tab pos="2245995" algn="l"/>
                <a:tab pos="2695575" algn="l"/>
                <a:tab pos="3144520" algn="l"/>
                <a:tab pos="3594100" algn="l"/>
                <a:tab pos="4043045" algn="l"/>
                <a:tab pos="4492625" algn="l"/>
                <a:tab pos="4941570" algn="l"/>
              </a:tabLst>
            </a:pPr>
            <a:r>
              <a:rPr lang="sk-SK" sz="2000" b="1" i="1" dirty="0" smtClean="0"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      </a:t>
            </a:r>
            <a:r>
              <a:rPr lang="sk-SK" sz="2000" b="1" i="1" dirty="0"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Vykysnutý ovčí hrudkový syr a aj bryndza </a:t>
            </a:r>
            <a:r>
              <a:rPr lang="sk-SK" sz="2000" b="1" i="1" dirty="0" smtClean="0"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</a:p>
          <a:p>
            <a:pPr>
              <a:tabLst>
                <a:tab pos="448945" algn="l"/>
                <a:tab pos="897890" algn="l"/>
                <a:tab pos="1347470" algn="l"/>
                <a:tab pos="1797050" algn="l"/>
                <a:tab pos="2245995" algn="l"/>
                <a:tab pos="2695575" algn="l"/>
                <a:tab pos="3144520" algn="l"/>
                <a:tab pos="3594100" algn="l"/>
                <a:tab pos="4043045" algn="l"/>
                <a:tab pos="4492625" algn="l"/>
                <a:tab pos="4941570" algn="l"/>
                <a:tab pos="5391150" algn="l"/>
                <a:tab pos="5840095" algn="l"/>
                <a:tab pos="6289675" algn="l"/>
                <a:tab pos="6738620" algn="l"/>
                <a:tab pos="7188200" algn="l"/>
                <a:tab pos="7637145" algn="l"/>
                <a:tab pos="8086725" algn="l"/>
                <a:tab pos="8535670" algn="l"/>
                <a:tab pos="8985250" algn="l"/>
                <a:tab pos="228600" algn="l"/>
                <a:tab pos="448945" algn="l"/>
                <a:tab pos="897890" algn="l"/>
                <a:tab pos="1347470" algn="l"/>
                <a:tab pos="1797050" algn="l"/>
                <a:tab pos="2245995" algn="l"/>
                <a:tab pos="2695575" algn="l"/>
                <a:tab pos="3144520" algn="l"/>
                <a:tab pos="3594100" algn="l"/>
                <a:tab pos="4043045" algn="l"/>
                <a:tab pos="4492625" algn="l"/>
                <a:tab pos="4941570" algn="l"/>
              </a:tabLst>
            </a:pPr>
            <a:r>
              <a:rPr lang="sk-SK" sz="2000" b="1" i="1" dirty="0" smtClean="0"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je </a:t>
            </a:r>
            <a:r>
              <a:rPr lang="sk-SK" sz="2000" b="1" i="1" dirty="0"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„slovenský mikrobiálny fenomén“, ktorý </a:t>
            </a:r>
          </a:p>
          <a:p>
            <a:pPr>
              <a:tabLst>
                <a:tab pos="448945" algn="l"/>
                <a:tab pos="897890" algn="l"/>
                <a:tab pos="1347470" algn="l"/>
                <a:tab pos="1797050" algn="l"/>
                <a:tab pos="2245995" algn="l"/>
                <a:tab pos="2695575" algn="l"/>
                <a:tab pos="3144520" algn="l"/>
                <a:tab pos="3594100" algn="l"/>
                <a:tab pos="4043045" algn="l"/>
                <a:tab pos="4492625" algn="l"/>
                <a:tab pos="4941570" algn="l"/>
                <a:tab pos="5391150" algn="l"/>
                <a:tab pos="5840095" algn="l"/>
                <a:tab pos="6289675" algn="l"/>
                <a:tab pos="6738620" algn="l"/>
                <a:tab pos="7188200" algn="l"/>
                <a:tab pos="7637145" algn="l"/>
                <a:tab pos="8086725" algn="l"/>
                <a:tab pos="8535670" algn="l"/>
                <a:tab pos="8985250" algn="l"/>
                <a:tab pos="228600" algn="l"/>
                <a:tab pos="448945" algn="l"/>
                <a:tab pos="897890" algn="l"/>
                <a:tab pos="1347470" algn="l"/>
                <a:tab pos="1797050" algn="l"/>
                <a:tab pos="2245995" algn="l"/>
                <a:tab pos="2695575" algn="l"/>
                <a:tab pos="3144520" algn="l"/>
                <a:tab pos="3594100" algn="l"/>
                <a:tab pos="4043045" algn="l"/>
                <a:tab pos="4492625" algn="l"/>
                <a:tab pos="4941570" algn="l"/>
              </a:tabLst>
            </a:pPr>
            <a:r>
              <a:rPr lang="sk-SK" sz="2000" b="1" i="1" dirty="0"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Zachováva  všetky pôvodné zložky ovčieho </a:t>
            </a:r>
            <a:endParaRPr lang="sk-SK" sz="2000" b="1" i="1" dirty="0" smtClean="0">
              <a:latin typeface="Times New Roman" panose="02020603050405020304" pitchFamily="18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>
              <a:tabLst>
                <a:tab pos="448945" algn="l"/>
                <a:tab pos="897890" algn="l"/>
                <a:tab pos="1347470" algn="l"/>
                <a:tab pos="1797050" algn="l"/>
                <a:tab pos="2245995" algn="l"/>
                <a:tab pos="2695575" algn="l"/>
                <a:tab pos="3144520" algn="l"/>
                <a:tab pos="3594100" algn="l"/>
                <a:tab pos="4043045" algn="l"/>
                <a:tab pos="4492625" algn="l"/>
                <a:tab pos="4941570" algn="l"/>
                <a:tab pos="5391150" algn="l"/>
                <a:tab pos="5840095" algn="l"/>
                <a:tab pos="6289675" algn="l"/>
                <a:tab pos="6738620" algn="l"/>
                <a:tab pos="7188200" algn="l"/>
                <a:tab pos="7637145" algn="l"/>
                <a:tab pos="8086725" algn="l"/>
                <a:tab pos="8535670" algn="l"/>
                <a:tab pos="8985250" algn="l"/>
                <a:tab pos="228600" algn="l"/>
                <a:tab pos="448945" algn="l"/>
                <a:tab pos="897890" algn="l"/>
                <a:tab pos="1347470" algn="l"/>
                <a:tab pos="1797050" algn="l"/>
                <a:tab pos="2245995" algn="l"/>
                <a:tab pos="2695575" algn="l"/>
                <a:tab pos="3144520" algn="l"/>
                <a:tab pos="3594100" algn="l"/>
                <a:tab pos="4043045" algn="l"/>
                <a:tab pos="4492625" algn="l"/>
                <a:tab pos="4941570" algn="l"/>
              </a:tabLst>
            </a:pPr>
            <a:r>
              <a:rPr lang="sk-SK" sz="2000" b="1" i="1" dirty="0" smtClean="0"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mlieka</a:t>
            </a:r>
            <a:r>
              <a:rPr lang="sk-SK" sz="2000" b="1" i="1" kern="0" dirty="0" smtClean="0"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. </a:t>
            </a:r>
            <a:r>
              <a:rPr lang="sk-SK" sz="2000" b="1" i="1" dirty="0" smtClean="0"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 Proces zrenia  spôsobí, že sa v nej </a:t>
            </a:r>
          </a:p>
          <a:p>
            <a:pPr>
              <a:tabLst>
                <a:tab pos="448945" algn="l"/>
                <a:tab pos="897890" algn="l"/>
                <a:tab pos="1347470" algn="l"/>
                <a:tab pos="1797050" algn="l"/>
                <a:tab pos="2245995" algn="l"/>
                <a:tab pos="2695575" algn="l"/>
                <a:tab pos="3144520" algn="l"/>
                <a:tab pos="3594100" algn="l"/>
                <a:tab pos="4043045" algn="l"/>
                <a:tab pos="4492625" algn="l"/>
                <a:tab pos="4941570" algn="l"/>
                <a:tab pos="5391150" algn="l"/>
                <a:tab pos="5840095" algn="l"/>
                <a:tab pos="6289675" algn="l"/>
                <a:tab pos="6738620" algn="l"/>
                <a:tab pos="7188200" algn="l"/>
                <a:tab pos="7637145" algn="l"/>
                <a:tab pos="8086725" algn="l"/>
                <a:tab pos="8535670" algn="l"/>
                <a:tab pos="8985250" algn="l"/>
                <a:tab pos="228600" algn="l"/>
                <a:tab pos="448945" algn="l"/>
                <a:tab pos="897890" algn="l"/>
                <a:tab pos="1347470" algn="l"/>
                <a:tab pos="1797050" algn="l"/>
                <a:tab pos="2245995" algn="l"/>
                <a:tab pos="2695575" algn="l"/>
                <a:tab pos="3144520" algn="l"/>
                <a:tab pos="3594100" algn="l"/>
                <a:tab pos="4043045" algn="l"/>
                <a:tab pos="4492625" algn="l"/>
                <a:tab pos="4941570" algn="l"/>
              </a:tabLst>
            </a:pPr>
            <a:r>
              <a:rPr lang="sk-SK" sz="2000" b="1" i="1" dirty="0" smtClean="0"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doslova premnožia ,,priateľské“ baktérie </a:t>
            </a:r>
          </a:p>
          <a:p>
            <a:pPr>
              <a:tabLst>
                <a:tab pos="448945" algn="l"/>
                <a:tab pos="897890" algn="l"/>
                <a:tab pos="1347470" algn="l"/>
                <a:tab pos="1797050" algn="l"/>
                <a:tab pos="2245995" algn="l"/>
                <a:tab pos="2695575" algn="l"/>
                <a:tab pos="3144520" algn="l"/>
                <a:tab pos="3594100" algn="l"/>
                <a:tab pos="4043045" algn="l"/>
                <a:tab pos="4492625" algn="l"/>
                <a:tab pos="4941570" algn="l"/>
                <a:tab pos="5391150" algn="l"/>
                <a:tab pos="5840095" algn="l"/>
                <a:tab pos="6289675" algn="l"/>
                <a:tab pos="6738620" algn="l"/>
                <a:tab pos="7188200" algn="l"/>
                <a:tab pos="7637145" algn="l"/>
                <a:tab pos="8086725" algn="l"/>
                <a:tab pos="8535670" algn="l"/>
                <a:tab pos="8985250" algn="l"/>
                <a:tab pos="228600" algn="l"/>
                <a:tab pos="448945" algn="l"/>
                <a:tab pos="897890" algn="l"/>
                <a:tab pos="1347470" algn="l"/>
                <a:tab pos="1797050" algn="l"/>
                <a:tab pos="2245995" algn="l"/>
                <a:tab pos="2695575" algn="l"/>
                <a:tab pos="3144520" algn="l"/>
                <a:tab pos="3594100" algn="l"/>
                <a:tab pos="4043045" algn="l"/>
                <a:tab pos="4492625" algn="l"/>
                <a:tab pos="4941570" algn="l"/>
              </a:tabLst>
            </a:pPr>
            <a:r>
              <a:rPr lang="sk-SK" sz="2000" b="1" i="1" dirty="0" smtClean="0"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mliečneho kysnutia, tzv. </a:t>
            </a:r>
            <a:r>
              <a:rPr lang="sk-SK" sz="2000" b="1" i="1" dirty="0" err="1" smtClean="0"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probiotiká</a:t>
            </a:r>
            <a:r>
              <a:rPr lang="sk-SK" sz="2000" b="1" i="1" dirty="0" smtClean="0"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, ktorých blahodarné účinky na ľudský organizmus čoraz častejšie vyzdvihujú vedci i lekári. V jednom grame vykysnutého ovčieho syra, alebo bryndze sa nachádza asi jedna miliarda týchto prospešných mikroorganizmov z viac ako dvadsiatich druhov. Ak si uvedomíme, že </a:t>
            </a:r>
            <a:r>
              <a:rPr lang="sk-SK" sz="2000" b="1" i="1" dirty="0" err="1" smtClean="0"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probiotický</a:t>
            </a:r>
            <a:r>
              <a:rPr lang="sk-SK" sz="2000" b="1" i="1" dirty="0" smtClean="0"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 jogurt či nápoj obsahuje len jeden-dva druhy živých mliečnych baktérií, niet o čom diskutovať. Pravidelná konzumácia bryndze dokázateľne znižuje hladinu škodlivého cholesterolu. Má pozitívne účinky pri prevencii rakoviny hrubého čreva, zažívacích problémoch, alergických ochoreniach, rednutí kostí, cukrovke, zvyšuje imunitu a znižuje dokonca krvný tlak. </a:t>
            </a:r>
            <a:endParaRPr lang="sk-SK" sz="2000" b="1" i="1" dirty="0">
              <a:effectLst/>
              <a:latin typeface="MS Gothic" panose="020B0609070205080204" pitchFamily="49" charset="-128"/>
              <a:ea typeface="MS Gothic" panose="020B06090702050802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3" name="BlokTextu 2"/>
          <p:cNvSpPr txBox="1"/>
          <p:nvPr/>
        </p:nvSpPr>
        <p:spPr>
          <a:xfrm>
            <a:off x="750522" y="620688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Prínos bryndze vo výžive ľudí</a:t>
            </a:r>
            <a:endParaRPr lang="sk-SK" sz="24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 rotWithShape="1">
          <a:blip r:embed="rId2" cstate="print"/>
          <a:srcRect l="9413" r="5867"/>
          <a:stretch/>
        </p:blipFill>
        <p:spPr bwMode="auto">
          <a:xfrm>
            <a:off x="5580112" y="476672"/>
            <a:ext cx="3024336" cy="2360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1722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611560" y="548680"/>
            <a:ext cx="547260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Laktózová</a:t>
            </a:r>
            <a:r>
              <a:rPr lang="sk-SK" sz="24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intolerancia</a:t>
            </a:r>
          </a:p>
          <a:p>
            <a:endParaRPr lang="sk-SK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Čerstvé, sladké mlieko je určené najmä pre deti, ktoré nemajú problém s jeho trávením. Mnohí dospelí ľudia však neobľubujú zvlášť sladké mlieko, nakoľko majú problém s jeho </a:t>
            </a:r>
            <a:r>
              <a:rPr lang="sk-SK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stravitelnosťou</a:t>
            </a:r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sk-SK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Pribúdzajúcim</a:t>
            </a:r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vekom totiž v dospelom veku sa v ľudskom organizme stráca enzým </a:t>
            </a:r>
            <a:r>
              <a:rPr lang="sk-SK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laktáza</a:t>
            </a:r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ktorý napomáha štiepiť mliečny cukor – laktózu na jej </a:t>
            </a:r>
            <a:r>
              <a:rPr lang="sk-SK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monosacharidy</a:t>
            </a:r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glukózu a </a:t>
            </a:r>
            <a:r>
              <a:rPr lang="sk-SK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galaktózu</a:t>
            </a:r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Tým sa zhoršuje ich trávenie a ľudia získavajú k mlieku odpor.  Pokiaľ však dospelí ľudia budú konzumovať fermentované mliečne výrobky – kyslomliečne nápoje, jogurty, tvaroh, vykysnuté syry a zvlášť staršie dobre vyzreté syry, tak tam sa už laktóza nevyskytuje, lebo  sa fermentáciou mení na kyselinu mliečnu, a takéto výrobky sú už veľmi zdravé a výživné pre všetky kategórie ľudí. </a:t>
            </a:r>
            <a:endParaRPr lang="sk-SK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rázok 2" descr="Výsledok vyh&amp;lcaron;adávania obrázkov pre dopyt Milcherzeugniss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192" y="1317253"/>
            <a:ext cx="2577569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9507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478537" y="332656"/>
            <a:ext cx="849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UcPeriod" startAt="4"/>
            </a:pPr>
            <a:r>
              <a:rPr lang="sk-SK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Vplyvy  na  </a:t>
            </a:r>
            <a:r>
              <a:rPr lang="sk-SK" sz="3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kvalitu  a zdravotnú bezpečnosť</a:t>
            </a:r>
          </a:p>
        </p:txBody>
      </p:sp>
      <p:sp>
        <p:nvSpPr>
          <p:cNvPr id="3" name="BlokTextu 2"/>
          <p:cNvSpPr txBox="1"/>
          <p:nvPr/>
        </p:nvSpPr>
        <p:spPr>
          <a:xfrm>
            <a:off x="611560" y="1052736"/>
            <a:ext cx="7977106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Vplyv tepelného ošetrenia mlieka</a:t>
            </a:r>
          </a:p>
          <a:p>
            <a:r>
              <a:rPr lang="sk-SK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  <a:p>
            <a:r>
              <a:rPr lang="sk-SK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Proces tepelného ošetrenia mlieka je dôležitý na zabezpečenie zdravotnej </a:t>
            </a:r>
            <a:r>
              <a:rPr lang="sk-SK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nezávadnosti</a:t>
            </a:r>
            <a:r>
              <a:rPr lang="sk-SK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mlieka . V praxi sa používa nízko tepelné ošetrenie (65 ,72 až 84 °C a </a:t>
            </a:r>
            <a:r>
              <a:rPr lang="sk-SK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vysokotepelné</a:t>
            </a:r>
            <a:r>
              <a:rPr lang="sk-SK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ošetrenie nad 100°C ako je napr. UHT.  Vyššie teploty ošetrenia mlieka podstatne  znehodnocujú </a:t>
            </a:r>
            <a:r>
              <a:rPr lang="sk-SK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bioaktívne</a:t>
            </a:r>
            <a:r>
              <a:rPr lang="sk-SK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látky. Stupeň </a:t>
            </a:r>
            <a:r>
              <a:rPr lang="sk-SK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inaktivácie</a:t>
            </a:r>
            <a:r>
              <a:rPr lang="sk-SK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alebo aj stráviteľnosti </a:t>
            </a:r>
            <a:r>
              <a:rPr lang="sk-SK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biopeptidov</a:t>
            </a:r>
            <a:r>
              <a:rPr lang="sk-SK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i rozpustných minerálnych solí závisí teda od výšky teploty a času pôsobenia. </a:t>
            </a:r>
          </a:p>
          <a:p>
            <a:r>
              <a:rPr lang="sk-SK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sk-SK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Pasterizácia </a:t>
            </a:r>
            <a:r>
              <a:rPr lang="sk-SK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poruší  </a:t>
            </a:r>
            <a:r>
              <a:rPr lang="sk-SK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aktivitu vitamínov rozpustných v tukoch (vitamín A, E a D) a </a:t>
            </a:r>
            <a:r>
              <a:rPr lang="sk-SK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riboflavínu</a:t>
            </a:r>
            <a:r>
              <a:rPr lang="sk-SK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sk-SK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Väčšina </a:t>
            </a:r>
            <a:r>
              <a:rPr lang="sk-SK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vitamínov B skupiny </a:t>
            </a:r>
            <a:r>
              <a:rPr lang="sk-SK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zostáva </a:t>
            </a:r>
            <a:r>
              <a:rPr lang="sk-SK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takmer </a:t>
            </a:r>
            <a:r>
              <a:rPr lang="sk-SK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nepoškodená.  </a:t>
            </a:r>
            <a:r>
              <a:rPr lang="sk-SK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Podstatne sa však zníži prítomnosť vitamínu </a:t>
            </a:r>
            <a:r>
              <a:rPr lang="sk-SK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sk-SK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vyššie teploty sú citlivejšie najmä látky bielkovinového charakteru, najmä enzýmy, hormóny, rastové faktory a rôzne bielkoviny, ktoré viažu minerálne látky a niektoré vitamíny a v čreve sa podieľajú na ich vstrebávaní. </a:t>
            </a:r>
          </a:p>
          <a:p>
            <a:r>
              <a:rPr lang="sk-SK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sk-SK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Pasterizácia </a:t>
            </a:r>
            <a:r>
              <a:rPr lang="sk-SK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mlieka negatívne ovplyvní vstrebávanie niektorých minerálov vrátane vápnika, železa a zinku práve tým, že denaturuje bielkovinu, na ktorú sú naviazané. </a:t>
            </a:r>
            <a:r>
              <a:rPr lang="sk-SK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Spracovaním mlieka vyššími teplotami sa denaturujú nielen tráviace enzýmy, ale aj enzýmy s </a:t>
            </a:r>
            <a:r>
              <a:rPr lang="sk-SK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antimikróbnymi</a:t>
            </a:r>
            <a:r>
              <a:rPr lang="sk-SK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s antioxidačnými účinkami, významné z hľadiska prevencie rakoviny a rôznych civilizačných </a:t>
            </a:r>
            <a:r>
              <a:rPr lang="sk-SK" dirty="0"/>
              <a:t>ochorení.</a:t>
            </a:r>
            <a:endParaRPr lang="sk-SK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28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611560" y="620688"/>
            <a:ext cx="5328592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Prínos kyslomliečnych baktérií vo fermentovaných ml. výrobkoch</a:t>
            </a:r>
          </a:p>
          <a:p>
            <a:endParaRPr lang="sk-SK" sz="2800" b="1" i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Zabezpečujú správne prekysnutie pri výrobe kyslomliečnych   nápojov a syrov</a:t>
            </a:r>
          </a:p>
          <a:p>
            <a:pPr marL="285750" indent="-285750">
              <a:buFontTx/>
              <a:buChar char="-"/>
            </a:pPr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Zabezpečujú získavať požadované technologické i senzorické vlastnosti mliečneho výrobku</a:t>
            </a:r>
          </a:p>
          <a:p>
            <a:pPr marL="285750" indent="-285750">
              <a:buFontTx/>
              <a:buChar char="-"/>
            </a:pPr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Potláčajú rast nežiaducej </a:t>
            </a:r>
            <a:r>
              <a:rPr lang="sk-SK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patogennej</a:t>
            </a:r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mikroflóry (</a:t>
            </a:r>
            <a:r>
              <a:rPr lang="sk-SK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koliformné</a:t>
            </a:r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b., </a:t>
            </a:r>
            <a:r>
              <a:rPr lang="sk-SK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listérie</a:t>
            </a:r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salmonely,.. </a:t>
            </a:r>
          </a:p>
          <a:p>
            <a:pPr marL="285750" indent="-285750">
              <a:buFontTx/>
              <a:buChar char="-"/>
            </a:pPr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Pomáhajú zabezpečiť zdravotnú bezpečnosť fermentovaných mliečnych výrobkov</a:t>
            </a:r>
            <a:endParaRPr lang="sk-SK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Dodávajú mliečnym výrobkom typickú arómu a chuť, podľa   druhu mliečneho výrobku.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sk-SK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C:\Users\KAJO\Pictures\2012-08-16 Turčianské Kľačany - salaš\DSC0527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69" r="8375"/>
          <a:stretch/>
        </p:blipFill>
        <p:spPr bwMode="auto">
          <a:xfrm>
            <a:off x="6156176" y="973743"/>
            <a:ext cx="2714012" cy="2137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:\DOKUMENTY NONAME\Plocha\Syry - obrázky\DSC0317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1"/>
          <a:stretch>
            <a:fillRect/>
          </a:stretch>
        </p:blipFill>
        <p:spPr bwMode="auto">
          <a:xfrm>
            <a:off x="6059198" y="3438592"/>
            <a:ext cx="2907968" cy="261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8389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611560" y="844614"/>
            <a:ext cx="547260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Obsah</a:t>
            </a:r>
          </a:p>
          <a:p>
            <a:endParaRPr lang="sk-SK" sz="32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A.  Spoločenský prínos mlieka</a:t>
            </a:r>
          </a:p>
          <a:p>
            <a:pPr marL="285750" indent="-285750">
              <a:buFontTx/>
              <a:buChar char="-"/>
            </a:pPr>
            <a:r>
              <a:rPr lang="sk-SK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 Zloženie mlieka a ml. výrobkov</a:t>
            </a:r>
          </a:p>
          <a:p>
            <a:pPr marL="285750" indent="-285750">
              <a:buFontTx/>
              <a:buChar char="-"/>
            </a:pPr>
            <a:r>
              <a:rPr lang="sk-SK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 Zdravotný prínos mliečnych </a:t>
            </a:r>
          </a:p>
          <a:p>
            <a:r>
              <a:rPr lang="sk-SK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výrobkov</a:t>
            </a:r>
          </a:p>
          <a:p>
            <a:pPr marL="285750" indent="-285750">
              <a:buFontTx/>
              <a:buChar char="-"/>
            </a:pPr>
            <a:r>
              <a:rPr lang="sk-SK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 Vplyvy na  kvalitu  a zdravotnú</a:t>
            </a:r>
          </a:p>
          <a:p>
            <a:r>
              <a:rPr lang="sk-SK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bezpečnosť</a:t>
            </a:r>
          </a:p>
          <a:p>
            <a:pPr marL="285750" indent="-285750">
              <a:buFontTx/>
              <a:buChar char="-"/>
            </a:pPr>
            <a:r>
              <a:rPr lang="sk-SK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E.  Súčasný stav v spotrebe mliečnych  </a:t>
            </a:r>
          </a:p>
          <a:p>
            <a:r>
              <a:rPr lang="sk-SK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výrobkov</a:t>
            </a:r>
          </a:p>
          <a:p>
            <a:pPr marL="285750" indent="-285750">
              <a:buFontTx/>
              <a:buChar char="-"/>
            </a:pPr>
            <a:r>
              <a:rPr lang="sk-SK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F.  Aktuálne úlohy  a záver</a:t>
            </a:r>
            <a:endParaRPr lang="sk-SK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268760"/>
            <a:ext cx="2440101" cy="397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332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683568" y="908720"/>
            <a:ext cx="471601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Bioaktívne</a:t>
            </a:r>
            <a:r>
              <a:rPr lang="sk-SK" sz="24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mliečne </a:t>
            </a:r>
            <a:r>
              <a:rPr lang="sk-SK" sz="24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peptidy</a:t>
            </a:r>
            <a:endParaRPr lang="sk-SK" sz="2400" b="1" i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k-SK" sz="24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Tráviace enzýmy z kyslomliečnych baktérií mliečnych výrobkov  natrávia mliečnu bielkovinu a uvoľňujú zdraviu prospešné  </a:t>
            </a:r>
            <a:r>
              <a:rPr lang="sk-SK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bioaktívne</a:t>
            </a:r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peptidy</a:t>
            </a:r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Napr. </a:t>
            </a:r>
            <a:r>
              <a:rPr lang="sk-SK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fosfopeptidy</a:t>
            </a:r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sú nosičmi minerálnych živín, iné zas viažu niektoré vitamíny (B2, B12, kyselina listová). Objavili sa aj </a:t>
            </a:r>
            <a:r>
              <a:rPr lang="sk-SK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peptidy</a:t>
            </a:r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ktoré znižujú krvný tlak, a aj „zlý“ LDL cholesterol. Mlieko obsahuje aj mnohé  látky s antioxidačnými vlastnosťami, ktoré neutralizujú reaktívne kyslíkové radikály a znižujú tak riziko rakovinových procesov.</a:t>
            </a:r>
            <a:endParaRPr lang="sk-SK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t="8000" r="22700" b="20600"/>
          <a:stretch/>
        </p:blipFill>
        <p:spPr>
          <a:xfrm rot="5400000">
            <a:off x="5405988" y="2024339"/>
            <a:ext cx="3957122" cy="2888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580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611560" y="692696"/>
            <a:ext cx="568863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Netreba sa báť konzumovať mliečne tuky</a:t>
            </a:r>
          </a:p>
          <a:p>
            <a:endParaRPr lang="sk-SK" sz="24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 mlieku sa nachádza 12 hlavných mastných kyselín,  a z toho iba 3 sú nasýtené a ktoré sa považujú za príčinu tvorby zlého cholesterolu. Krátke  a stredne dlhé mastné kyseliny sú však pre organizmus užitočné, lebo podieľajú sa na znižovaní hmotnosti a chránia pred vznikom rakoviny. Veľmi dôležité pre výživu sú </a:t>
            </a:r>
            <a:r>
              <a:rPr lang="sk-SK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polynenasýtené</a:t>
            </a:r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mastné kyseliny a to omegega-6 a omega -3, ktoré sa vyznačujú protizápalovými účinkami. Mimoriadne prospešná je </a:t>
            </a:r>
            <a:r>
              <a:rPr lang="sk-SK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konjugovaná</a:t>
            </a:r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kyselina </a:t>
            </a:r>
            <a:r>
              <a:rPr lang="sk-SK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linolová</a:t>
            </a:r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CLA,  ktorá bráni ukladaniu tuku a chráni i  pred srdcovými ochoreniami. Mliečne tuky sú aj významným dodávateľom rozpustných vitamínov A, D, E a K. </a:t>
            </a:r>
            <a:r>
              <a:rPr lang="sk-SK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sk-SK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11306" r="6174"/>
          <a:stretch>
            <a:fillRect/>
          </a:stretch>
        </p:blipFill>
        <p:spPr bwMode="auto">
          <a:xfrm>
            <a:off x="6588224" y="2441806"/>
            <a:ext cx="2381249" cy="380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Users\DOMA\Desktop\Nový priečinok\DSC048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759405" y="404664"/>
            <a:ext cx="2038885" cy="17616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552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467544" y="764704"/>
            <a:ext cx="8496944" cy="5335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sk-SK" sz="24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Význam rozpustného vápnika pre zdravie</a:t>
            </a:r>
          </a:p>
          <a:p>
            <a:pPr indent="44958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endParaRPr lang="sk-SK" sz="2400" b="1" i="1" dirty="0" smtClean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>
              <a:spcAft>
                <a:spcPts val="0"/>
              </a:spcAft>
            </a:pPr>
            <a:r>
              <a:rPr lang="sk-SK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Mliečne </a:t>
            </a:r>
            <a:r>
              <a:rPr lang="sk-SK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výrobky </a:t>
            </a:r>
            <a:r>
              <a:rPr lang="sk-SK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sú </a:t>
            </a:r>
            <a:r>
              <a:rPr lang="sk-SK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hlavným dostupným </a:t>
            </a:r>
            <a:r>
              <a:rPr lang="sk-SK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zdrojom</a:t>
            </a:r>
          </a:p>
          <a:p>
            <a:pPr>
              <a:spcAft>
                <a:spcPts val="0"/>
              </a:spcAft>
            </a:pPr>
            <a:r>
              <a:rPr lang="sk-SK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rozpustného </a:t>
            </a:r>
            <a:r>
              <a:rPr lang="sk-SK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vápnika, ktorý je dobre </a:t>
            </a:r>
            <a:r>
              <a:rPr lang="sk-SK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vstrebateľný</a:t>
            </a:r>
            <a:r>
              <a:rPr lang="sk-SK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Pritom</a:t>
            </a:r>
          </a:p>
          <a:p>
            <a:pPr>
              <a:spcAft>
                <a:spcPts val="0"/>
              </a:spcAft>
            </a:pPr>
            <a:r>
              <a:rPr lang="sk-SK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interakcia mliečneho vápnika s ostatnými </a:t>
            </a:r>
            <a:r>
              <a:rPr lang="sk-SK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zložkami mlieka</a:t>
            </a:r>
          </a:p>
          <a:p>
            <a:pPr>
              <a:spcAft>
                <a:spcPts val="0"/>
              </a:spcAft>
            </a:pPr>
            <a:r>
              <a:rPr lang="sk-SK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sk-SK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proteiny</a:t>
            </a:r>
            <a:r>
              <a:rPr lang="sk-SK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vitamín D, minerály a pod.) dodávajú práve </a:t>
            </a:r>
            <a:endParaRPr lang="sk-SK" b="1" i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sk-SK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mliečnemu </a:t>
            </a:r>
            <a:r>
              <a:rPr lang="sk-SK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vápniku aj špecifické zdravotné účinky</a:t>
            </a:r>
            <a:r>
              <a:rPr lang="sk-SK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V</a:t>
            </a:r>
            <a:r>
              <a:rPr lang="sk-SK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mlieku </a:t>
            </a:r>
            <a:endParaRPr lang="sk-SK" b="1" i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sk-SK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 </a:t>
            </a:r>
            <a:r>
              <a:rPr lang="sk-SK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nachádza v priemere 1200 mg Ca/l, </a:t>
            </a:r>
            <a:r>
              <a:rPr lang="sk-SK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pričom </a:t>
            </a:r>
            <a:r>
              <a:rPr lang="sk-SK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vápnika v rozpustnom </a:t>
            </a:r>
            <a:r>
              <a:rPr lang="sk-SK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stave  </a:t>
            </a:r>
            <a:r>
              <a:rPr lang="sk-SK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 iba 40 % a v </a:t>
            </a:r>
            <a:r>
              <a:rPr lang="sk-SK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iontovom</a:t>
            </a:r>
            <a:r>
              <a:rPr lang="sk-SK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stave iba 10 %. Znamená to, že použiteľný pre výživu je iba rozpustný vápnik. Ten ešte navyše sa </a:t>
            </a:r>
            <a:r>
              <a:rPr lang="sk-SK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vplyvom pasterizácie</a:t>
            </a:r>
            <a:r>
              <a:rPr lang="sk-SK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UHT ošetrenia a pod. ešte viac znižuje. Už pri pasterizácii mlieka na 72ºC už o 30 % a pri trvanlivom mlieku až vyše 40% </a:t>
            </a:r>
            <a:r>
              <a:rPr lang="sk-SK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indent="44958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sk-SK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Vápnik </a:t>
            </a:r>
            <a:r>
              <a:rPr lang="sk-SK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je nevyhnutný na rast a spevnenie kostí po celý život. Účinne pôsobí proti </a:t>
            </a:r>
            <a:r>
              <a:rPr lang="sk-SK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osteoporóze</a:t>
            </a:r>
            <a:r>
              <a:rPr lang="sk-SK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Fixáciu vápnika </a:t>
            </a:r>
            <a:r>
              <a:rPr lang="sk-SK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 kosti podporuje fyzická námaha</a:t>
            </a:r>
            <a:r>
              <a:rPr lang="sk-SK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Všetky mliečne výrobky obsahujú vápnik prevažne v rozpustnom stave. Napr. tri dkg </a:t>
            </a:r>
            <a:r>
              <a:rPr lang="sk-SK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ementálu obsahuje toľko vápnika, čo 1 kg </a:t>
            </a:r>
            <a:r>
              <a:rPr lang="sk-SK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pomarančov. </a:t>
            </a:r>
            <a:r>
              <a:rPr lang="sk-SK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Hrnček mlieka = 80 g roztierateľného </a:t>
            </a:r>
            <a:r>
              <a:rPr lang="sk-SK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syra, </a:t>
            </a:r>
            <a:r>
              <a:rPr lang="sk-SK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alebo 30 - 40 g tvrdého syra.</a:t>
            </a: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2" t="4061" r="5526" b="4578"/>
          <a:stretch/>
        </p:blipFill>
        <p:spPr>
          <a:xfrm rot="5400000">
            <a:off x="6513469" y="983475"/>
            <a:ext cx="2016226" cy="186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30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395536" y="2522055"/>
            <a:ext cx="1389976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7,5 miliard</a:t>
            </a:r>
          </a:p>
          <a:p>
            <a:r>
              <a:rPr lang="cs-CZ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ľudí</a:t>
            </a:r>
            <a:endParaRPr lang="cs-CZ" sz="2000" b="1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57200" y="4837423"/>
            <a:ext cx="1343552" cy="13234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2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Spotreba</a:t>
            </a:r>
            <a:r>
              <a:rPr lang="cs-CZ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113,0 kg</a:t>
            </a:r>
          </a:p>
          <a:p>
            <a:pPr algn="ctr"/>
            <a:r>
              <a:rPr lang="cs-CZ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cs-CZ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osobu </a:t>
            </a:r>
          </a:p>
          <a:p>
            <a:pPr algn="ctr"/>
            <a:r>
              <a:rPr lang="cs-CZ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rok</a:t>
            </a:r>
            <a:endParaRPr lang="cs-CZ" sz="2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Graf 11"/>
          <p:cNvGraphicFramePr/>
          <p:nvPr>
            <p:extLst>
              <p:ext uri="{D42A27DB-BD31-4B8C-83A1-F6EECF244321}">
                <p14:modId xmlns:p14="http://schemas.microsoft.com/office/powerpoint/2010/main" val="2979640678"/>
              </p:ext>
            </p:extLst>
          </p:nvPr>
        </p:nvGraphicFramePr>
        <p:xfrm>
          <a:off x="1979712" y="1700808"/>
          <a:ext cx="3960440" cy="45640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3" name="Obrázek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7876" y="1700808"/>
            <a:ext cx="542592" cy="62480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95" y="3575037"/>
            <a:ext cx="1009035" cy="1041584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377876" y="600611"/>
            <a:ext cx="8368475" cy="452125"/>
          </a:xfrm>
        </p:spPr>
        <p:txBody>
          <a:bodyPr>
            <a:noAutofit/>
          </a:bodyPr>
          <a:lstStyle/>
          <a:p>
            <a:r>
              <a:rPr lang="sk-SK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k-SK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3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  Súčasný stav v spotrebe </a:t>
            </a:r>
            <a:r>
              <a:rPr lang="sk-SK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mliečnych </a:t>
            </a:r>
            <a:r>
              <a:rPr lang="sk-SK" sz="3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výrobkov</a:t>
            </a:r>
            <a:br>
              <a:rPr lang="sk-SK" sz="3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k-SK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Spotreba  mliečnych výrobkov vo svete</a:t>
            </a:r>
            <a:r>
              <a:rPr lang="sk-SK" sz="3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k-SK" sz="3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sk-SK" sz="24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5271204" y="1654140"/>
            <a:ext cx="3456384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dirty="0" smtClean="0"/>
          </a:p>
          <a:p>
            <a:endParaRPr lang="sk-SK" dirty="0"/>
          </a:p>
          <a:p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Spotreba v kg na osobu </a:t>
            </a:r>
          </a:p>
          <a:p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rok  v r. 2017</a:t>
            </a:r>
          </a:p>
          <a:p>
            <a:endParaRPr lang="sk-SK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Európa                          275,0 </a:t>
            </a:r>
          </a:p>
          <a:p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Ázia                                  80,1</a:t>
            </a:r>
          </a:p>
          <a:p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Severná Amerika          264,2</a:t>
            </a:r>
          </a:p>
          <a:p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Stredná Amerika           106,8</a:t>
            </a:r>
          </a:p>
          <a:p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Južná Amerika               172,5</a:t>
            </a:r>
          </a:p>
          <a:p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Afrika                               58,3</a:t>
            </a:r>
          </a:p>
          <a:p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Oceánia                          229,1</a:t>
            </a:r>
            <a:endParaRPr lang="sk-SK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4133884" y="5472130"/>
            <a:ext cx="50405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Poznámka :</a:t>
            </a:r>
          </a:p>
          <a:p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Spotreba  - v EÚ 15  je vyše 320 kg/osobu/rok</a:t>
            </a:r>
          </a:p>
          <a:p>
            <a:r>
              <a:rPr lang="sk-SK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-  v ČR je vyše 260 kg/</a:t>
            </a:r>
            <a:r>
              <a:rPr lang="sk-SK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oosobu</a:t>
            </a:r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/rok</a:t>
            </a:r>
            <a:endParaRPr lang="sk-SK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7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827584" y="620688"/>
            <a:ext cx="4965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Vývoj počtu dojníc  a produkcie mlieka na Slovensku po r. 1990</a:t>
            </a:r>
            <a:endParaRPr lang="sk-SK" sz="24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uľ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4150332"/>
              </p:ext>
            </p:extLst>
          </p:nvPr>
        </p:nvGraphicFramePr>
        <p:xfrm>
          <a:off x="811173" y="2206714"/>
          <a:ext cx="8136903" cy="25184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5606">
                  <a:extLst>
                    <a:ext uri="{9D8B030D-6E8A-4147-A177-3AD203B41FA5}">
                      <a16:colId xmlns:a16="http://schemas.microsoft.com/office/drawing/2014/main" xmlns="" val="1780778040"/>
                    </a:ext>
                  </a:extLst>
                </a:gridCol>
                <a:gridCol w="1030816">
                  <a:extLst>
                    <a:ext uri="{9D8B030D-6E8A-4147-A177-3AD203B41FA5}">
                      <a16:colId xmlns:a16="http://schemas.microsoft.com/office/drawing/2014/main" xmlns="" val="1726217940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485498628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xmlns="" val="561090838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xmlns="" val="1326646477"/>
                    </a:ext>
                  </a:extLst>
                </a:gridCol>
                <a:gridCol w="1224137">
                  <a:extLst>
                    <a:ext uri="{9D8B030D-6E8A-4147-A177-3AD203B41FA5}">
                      <a16:colId xmlns:a16="http://schemas.microsoft.com/office/drawing/2014/main" xmlns="" val="3069877325"/>
                    </a:ext>
                  </a:extLst>
                </a:gridCol>
              </a:tblGrid>
              <a:tr h="759144">
                <a:tc>
                  <a:txBody>
                    <a:bodyPr/>
                    <a:lstStyle/>
                    <a:p>
                      <a:r>
                        <a:rPr lang="sk-SK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Počet dojníc</a:t>
                      </a:r>
                    </a:p>
                    <a:p>
                      <a:r>
                        <a:rPr lang="sk-SK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Produkcia mlieka</a:t>
                      </a:r>
                      <a:endParaRPr lang="sk-SK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r. 1990</a:t>
                      </a:r>
                      <a:endParaRPr lang="sk-SK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r. 2000</a:t>
                      </a:r>
                      <a:endParaRPr lang="sk-SK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r. 2010</a:t>
                      </a:r>
                      <a:endParaRPr lang="sk-SK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r. 2018</a:t>
                      </a:r>
                      <a:endParaRPr lang="sk-SK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Index</a:t>
                      </a:r>
                    </a:p>
                    <a:p>
                      <a:r>
                        <a:rPr lang="sk-SK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2018/1990</a:t>
                      </a:r>
                      <a:endParaRPr lang="sk-SK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1871103"/>
                  </a:ext>
                </a:extLst>
              </a:tr>
              <a:tr h="439822">
                <a:tc>
                  <a:txBody>
                    <a:bodyPr/>
                    <a:lstStyle/>
                    <a:p>
                      <a:r>
                        <a:rPr lang="sk-SK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Počet dojníc v tis. ks</a:t>
                      </a:r>
                      <a:endParaRPr lang="sk-SK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b="1" i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519,8</a:t>
                      </a:r>
                      <a:endParaRPr lang="sk-SK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267,1</a:t>
                      </a:r>
                      <a:endParaRPr lang="sk-SK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161,3</a:t>
                      </a:r>
                      <a:endParaRPr lang="sk-SK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127,1</a:t>
                      </a:r>
                      <a:endParaRPr lang="sk-SK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24,4</a:t>
                      </a:r>
                      <a:endParaRPr lang="sk-SK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68962104"/>
                  </a:ext>
                </a:extLst>
              </a:tr>
              <a:tr h="439822">
                <a:tc>
                  <a:txBody>
                    <a:bodyPr/>
                    <a:lstStyle/>
                    <a:p>
                      <a:r>
                        <a:rPr lang="sk-SK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Úžitkovosť     v l/rok</a:t>
                      </a:r>
                      <a:endParaRPr lang="sk-SK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b="1" i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3 653</a:t>
                      </a:r>
                      <a:endParaRPr lang="sk-SK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4 898</a:t>
                      </a:r>
                      <a:endParaRPr lang="sk-SK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5 692</a:t>
                      </a:r>
                      <a:endParaRPr lang="sk-SK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7 267</a:t>
                      </a:r>
                      <a:endParaRPr lang="sk-SK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198,9</a:t>
                      </a:r>
                      <a:endParaRPr lang="sk-SK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82145651"/>
                  </a:ext>
                </a:extLst>
              </a:tr>
              <a:tr h="439822">
                <a:tc>
                  <a:txBody>
                    <a:bodyPr/>
                    <a:lstStyle/>
                    <a:p>
                      <a:r>
                        <a:rPr lang="sk-SK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Produkcia mlieka  v tis. ton</a:t>
                      </a:r>
                      <a:endParaRPr lang="sk-SK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b="1" i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1 995,1</a:t>
                      </a:r>
                      <a:endParaRPr lang="sk-SK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1 262,0</a:t>
                      </a:r>
                      <a:endParaRPr lang="sk-SK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917,9</a:t>
                      </a:r>
                      <a:endParaRPr lang="sk-SK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923,3</a:t>
                      </a:r>
                      <a:endParaRPr lang="sk-SK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46,3</a:t>
                      </a:r>
                      <a:endParaRPr lang="sk-SK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9442854"/>
                  </a:ext>
                </a:extLst>
              </a:tr>
              <a:tr h="439822">
                <a:tc>
                  <a:txBody>
                    <a:bodyPr/>
                    <a:lstStyle/>
                    <a:p>
                      <a:r>
                        <a:rPr lang="sk-SK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Nákup mlieka v tis. ton</a:t>
                      </a:r>
                      <a:endParaRPr lang="sk-SK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b="1" i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1 895,0</a:t>
                      </a:r>
                      <a:endParaRPr lang="sk-SK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1 134,5</a:t>
                      </a:r>
                      <a:endParaRPr lang="sk-SK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822,0</a:t>
                      </a:r>
                      <a:endParaRPr lang="sk-SK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832,5</a:t>
                      </a:r>
                      <a:endParaRPr lang="sk-SK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43,9</a:t>
                      </a:r>
                      <a:endParaRPr lang="sk-SK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3329311"/>
                  </a:ext>
                </a:extLst>
              </a:tr>
            </a:tbl>
          </a:graphicData>
        </a:graphic>
      </p:graphicFrame>
      <p:pic>
        <p:nvPicPr>
          <p:cNvPr id="5" name="Obrázok 4" descr="http://images.zeit.de/wirtschaft/2009-09/Milchkuehe/Milchkuehe-540x30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1" y="502756"/>
            <a:ext cx="2808312" cy="1353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ĺžnik 5"/>
          <p:cNvSpPr/>
          <p:nvPr/>
        </p:nvSpPr>
        <p:spPr>
          <a:xfrm>
            <a:off x="683568" y="4869160"/>
            <a:ext cx="8064895" cy="1574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sk-SK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Poznámka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sk-SK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Tento </a:t>
            </a:r>
            <a:r>
              <a:rPr lang="sk-SK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rapídny pokles produkcie mlieka nastal napriek tomu, že máme  vynikajúce predpoklady na rozvoj poľnohospodárstva i potravinárstva. Máme predsa na Slovensku tisíce hektárov nevyužitých lúk a pasienkov na rozvoj chovu kráv, oviec i </a:t>
            </a:r>
            <a:r>
              <a:rPr lang="sk-SK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kôz.</a:t>
            </a:r>
            <a:endParaRPr lang="sk-SK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952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971600" y="908720"/>
            <a:ext cx="475252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Vývoj spotreby mliečnych</a:t>
            </a:r>
          </a:p>
          <a:p>
            <a:r>
              <a:rPr lang="sk-SK" sz="24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výrobkov na Slovensku od r. 1990  </a:t>
            </a:r>
            <a:r>
              <a:rPr lang="sk-SK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kg/osobu/rok</a:t>
            </a:r>
            <a:endParaRPr lang="sk-SK" sz="28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uľ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4732570"/>
              </p:ext>
            </p:extLst>
          </p:nvPr>
        </p:nvGraphicFramePr>
        <p:xfrm>
          <a:off x="637247" y="2708920"/>
          <a:ext cx="7920882" cy="35249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144">
                  <a:extLst>
                    <a:ext uri="{9D8B030D-6E8A-4147-A177-3AD203B41FA5}">
                      <a16:colId xmlns:a16="http://schemas.microsoft.com/office/drawing/2014/main" xmlns="" val="1072974340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xmlns="" val="1796616130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xmlns="" val="827246364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xmlns="" val="3213975961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xmlns="" val="3007533251"/>
                    </a:ext>
                  </a:extLst>
                </a:gridCol>
                <a:gridCol w="1080122">
                  <a:extLst>
                    <a:ext uri="{9D8B030D-6E8A-4147-A177-3AD203B41FA5}">
                      <a16:colId xmlns:a16="http://schemas.microsoft.com/office/drawing/2014/main" xmlns="" val="1699753168"/>
                    </a:ext>
                  </a:extLst>
                </a:gridCol>
              </a:tblGrid>
              <a:tr h="967011">
                <a:tc>
                  <a:txBody>
                    <a:bodyPr/>
                    <a:lstStyle/>
                    <a:p>
                      <a:pPr algn="ctr"/>
                      <a:r>
                        <a:rPr lang="sk-SK" sz="2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Rok</a:t>
                      </a:r>
                      <a:endParaRPr lang="sk-SK" sz="2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Mlieko a ml. výrobky spolu</a:t>
                      </a:r>
                      <a:endParaRPr lang="sk-SK" sz="2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Kravské mlieko</a:t>
                      </a:r>
                      <a:endParaRPr lang="sk-SK" sz="2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b="1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Kysloml</a:t>
                      </a:r>
                      <a:r>
                        <a:rPr lang="sk-SK" sz="2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výrobky</a:t>
                      </a:r>
                      <a:endParaRPr lang="sk-SK" sz="2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Syry spolu</a:t>
                      </a:r>
                      <a:endParaRPr lang="sk-SK" sz="2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Maslo</a:t>
                      </a:r>
                      <a:endParaRPr lang="sk-SK" sz="2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71303159"/>
                  </a:ext>
                </a:extLst>
              </a:tr>
              <a:tr h="454522">
                <a:tc>
                  <a:txBody>
                    <a:bodyPr/>
                    <a:lstStyle/>
                    <a:p>
                      <a:pPr algn="ctr"/>
                      <a:r>
                        <a:rPr lang="sk-SK" sz="2000" b="1" i="1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1990</a:t>
                      </a:r>
                      <a:endParaRPr lang="sk-SK" sz="2000" b="1" i="1" dirty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b="1" i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240,0</a:t>
                      </a:r>
                      <a:endParaRPr lang="sk-SK" sz="2000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b="1" i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109,7</a:t>
                      </a:r>
                      <a:endParaRPr lang="sk-SK" sz="2000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b="1" i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2,9</a:t>
                      </a:r>
                      <a:endParaRPr lang="sk-SK" sz="2000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b="1" i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9,0</a:t>
                      </a:r>
                      <a:endParaRPr lang="sk-SK" sz="2000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b="1" i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6,4</a:t>
                      </a:r>
                      <a:endParaRPr lang="sk-SK" sz="2000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07068999"/>
                  </a:ext>
                </a:extLst>
              </a:tr>
              <a:tr h="454522">
                <a:tc>
                  <a:txBody>
                    <a:bodyPr/>
                    <a:lstStyle/>
                    <a:p>
                      <a:pPr algn="ctr"/>
                      <a:r>
                        <a:rPr lang="sk-SK" sz="2000" b="1" i="1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2008</a:t>
                      </a:r>
                      <a:endParaRPr lang="sk-SK" sz="2000" b="1" i="1" dirty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b="0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153,0</a:t>
                      </a:r>
                      <a:endParaRPr lang="sk-SK" sz="2000" b="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b="0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48,3</a:t>
                      </a:r>
                      <a:endParaRPr lang="sk-SK" sz="2000" b="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b="0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13,8</a:t>
                      </a:r>
                      <a:endParaRPr lang="sk-SK" sz="2000" b="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b="0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9,2</a:t>
                      </a:r>
                      <a:endParaRPr lang="sk-SK" sz="2000" b="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b="0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2,2</a:t>
                      </a:r>
                      <a:endParaRPr lang="sk-SK" sz="2000" b="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00486819"/>
                  </a:ext>
                </a:extLst>
              </a:tr>
              <a:tr h="454522">
                <a:tc>
                  <a:txBody>
                    <a:bodyPr/>
                    <a:lstStyle/>
                    <a:p>
                      <a:pPr algn="ctr"/>
                      <a:r>
                        <a:rPr lang="sk-SK" sz="2000" b="1" i="1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2012</a:t>
                      </a:r>
                      <a:endParaRPr lang="sk-SK" sz="2000" b="1" i="1" dirty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b="0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158,6</a:t>
                      </a:r>
                      <a:endParaRPr lang="sk-SK" sz="2000" b="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b="0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54,3</a:t>
                      </a:r>
                      <a:endParaRPr lang="sk-SK" sz="2000" b="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b="0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14,3</a:t>
                      </a:r>
                      <a:endParaRPr lang="sk-SK" sz="2000" b="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b="0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10,1</a:t>
                      </a:r>
                      <a:endParaRPr lang="sk-SK" sz="2000" b="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b="0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3,2</a:t>
                      </a:r>
                      <a:endParaRPr lang="sk-SK" sz="2000" b="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59828260"/>
                  </a:ext>
                </a:extLst>
              </a:tr>
              <a:tr h="454522">
                <a:tc>
                  <a:txBody>
                    <a:bodyPr/>
                    <a:lstStyle/>
                    <a:p>
                      <a:pPr algn="ctr"/>
                      <a:r>
                        <a:rPr lang="sk-SK" sz="2000" b="1" i="1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sk-SK" sz="2000" b="1" i="1" dirty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b="0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176,0</a:t>
                      </a:r>
                      <a:endParaRPr lang="sk-SK" sz="2000" b="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b="0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45,8</a:t>
                      </a:r>
                      <a:endParaRPr lang="sk-SK" sz="2000" b="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b="0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17,0</a:t>
                      </a:r>
                      <a:endParaRPr lang="sk-SK" sz="2000" b="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b="0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13,8</a:t>
                      </a:r>
                      <a:endParaRPr lang="sk-SK" sz="2000" b="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b="0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3,9</a:t>
                      </a:r>
                      <a:endParaRPr lang="sk-SK" sz="2000" b="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4682383"/>
                  </a:ext>
                </a:extLst>
              </a:tr>
              <a:tr h="673977">
                <a:tc>
                  <a:txBody>
                    <a:bodyPr/>
                    <a:lstStyle/>
                    <a:p>
                      <a:pPr algn="ctr"/>
                      <a:r>
                        <a:rPr lang="sk-SK" sz="2000" b="1" i="1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Index</a:t>
                      </a:r>
                    </a:p>
                    <a:p>
                      <a:pPr algn="ctr"/>
                      <a:r>
                        <a:rPr lang="sk-SK" sz="2000" b="1" i="1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2018/1990</a:t>
                      </a:r>
                      <a:endParaRPr lang="sk-SK" sz="2000" b="1" i="1" dirty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b="0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73,3</a:t>
                      </a:r>
                      <a:endParaRPr lang="sk-SK" sz="2000" b="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b="0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41,7</a:t>
                      </a:r>
                      <a:endParaRPr lang="sk-SK" sz="2000" b="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b="0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585,2</a:t>
                      </a:r>
                      <a:endParaRPr lang="sk-SK" sz="2000" b="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b="0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153,3</a:t>
                      </a:r>
                      <a:endParaRPr lang="sk-SK" sz="2000" b="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b="0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60,9</a:t>
                      </a:r>
                      <a:endParaRPr lang="sk-SK" sz="2000" b="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82075691"/>
                  </a:ext>
                </a:extLst>
              </a:tr>
            </a:tbl>
          </a:graphicData>
        </a:graphic>
      </p:graphicFrame>
      <p:pic>
        <p:nvPicPr>
          <p:cNvPr id="5" name="Obrázo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95465" y="337382"/>
            <a:ext cx="2232250" cy="222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91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395536" y="560581"/>
            <a:ext cx="8208912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4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itchFamily="18" charset="0"/>
              </a:rPr>
              <a:t>Spotreby mlieka a mliečnych výrobkov v SR</a:t>
            </a:r>
            <a:r>
              <a:rPr lang="sk-SK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sk-SK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sk-S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sk-S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2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ODSP je 220 kg/osobu/rok</a:t>
            </a:r>
          </a:p>
          <a:p>
            <a:pPr marL="457200" indent="-457200"/>
            <a:r>
              <a:rPr lang="sk-SK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sk-SK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sk-SK" sz="2000" dirty="0" smtClean="0"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sk-SK" sz="2000" b="1" dirty="0" smtClean="0">
                <a:latin typeface="Times New Roman" pitchFamily="18" charset="0"/>
                <a:cs typeface="Times New Roman" pitchFamily="18" charset="0"/>
              </a:rPr>
              <a:t>Spotreba v SR je 170  kg/osobu/rok</a:t>
            </a:r>
            <a:r>
              <a:rPr lang="sk-SK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sk-SK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sk-SK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sk-SK" sz="2000" b="1" dirty="0" smtClean="0">
                <a:latin typeface="Times New Roman" pitchFamily="18" charset="0"/>
                <a:cs typeface="Times New Roman" pitchFamily="18" charset="0"/>
              </a:rPr>
              <a:t>Spotreba v Čechách je 260  g/osobu/rok</a:t>
            </a:r>
            <a:br>
              <a:rPr lang="sk-SK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sk-SK" sz="2000" b="1" dirty="0" smtClean="0">
                <a:latin typeface="Times New Roman" pitchFamily="18" charset="0"/>
                <a:cs typeface="Times New Roman" pitchFamily="18" charset="0"/>
              </a:rPr>
              <a:t>-  Spotreba  v západnej Európe je  vyše</a:t>
            </a:r>
          </a:p>
          <a:p>
            <a:r>
              <a:rPr lang="sk-SK" sz="2000" b="1" dirty="0" smtClean="0">
                <a:latin typeface="Times New Roman" pitchFamily="18" charset="0"/>
                <a:cs typeface="Times New Roman" pitchFamily="18" charset="0"/>
              </a:rPr>
              <a:t>           320   kg/osobu/rok</a:t>
            </a:r>
            <a:endParaRPr lang="sk-SK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447578" y="3262770"/>
            <a:ext cx="46244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Spotreba mlieka u mládeže v SR </a:t>
            </a:r>
            <a:endParaRPr lang="sk-SK" sz="2400" dirty="0"/>
          </a:p>
        </p:txBody>
      </p:sp>
      <p:sp>
        <p:nvSpPr>
          <p:cNvPr id="4" name="BlokTextu 3"/>
          <p:cNvSpPr txBox="1"/>
          <p:nvPr/>
        </p:nvSpPr>
        <p:spPr>
          <a:xfrm>
            <a:off x="899592" y="4005064"/>
            <a:ext cx="46085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 smtClean="0">
                <a:latin typeface="Times New Roman" pitchFamily="18" charset="0"/>
                <a:cs typeface="Times New Roman" pitchFamily="18" charset="0"/>
              </a:rPr>
              <a:t>Výskumný ústav výživy v SR  zistil že :</a:t>
            </a:r>
          </a:p>
          <a:p>
            <a:endParaRPr lang="sk-SK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sk-SK" sz="2000" b="1" dirty="0" smtClean="0">
                <a:latin typeface="Times New Roman" pitchFamily="18" charset="0"/>
                <a:cs typeface="Times New Roman" pitchFamily="18" charset="0"/>
              </a:rPr>
              <a:t>  len 43 % detí pije mlieko denne, a to</a:t>
            </a:r>
          </a:p>
          <a:p>
            <a:r>
              <a:rPr lang="sk-SK" sz="2000" b="1" dirty="0" smtClean="0">
                <a:latin typeface="Times New Roman" pitchFamily="18" charset="0"/>
                <a:cs typeface="Times New Roman" pitchFamily="18" charset="0"/>
              </a:rPr>
              <a:t>    iba cca 2 dcl,</a:t>
            </a:r>
          </a:p>
          <a:p>
            <a:pPr>
              <a:buFontTx/>
              <a:buChar char="-"/>
            </a:pPr>
            <a:r>
              <a:rPr lang="sk-SK" sz="2000" b="1" dirty="0" smtClean="0">
                <a:latin typeface="Times New Roman" pitchFamily="18" charset="0"/>
                <a:cs typeface="Times New Roman" pitchFamily="18" charset="0"/>
              </a:rPr>
              <a:t>  12 % detí nepije mlieko vôbec,</a:t>
            </a:r>
          </a:p>
          <a:p>
            <a:pPr>
              <a:buFontTx/>
              <a:buChar char="-"/>
            </a:pPr>
            <a:r>
              <a:rPr lang="sk-SK" sz="2000" b="1" dirty="0" smtClean="0">
                <a:latin typeface="Times New Roman" pitchFamily="18" charset="0"/>
                <a:cs typeface="Times New Roman" pitchFamily="18" charset="0"/>
              </a:rPr>
              <a:t>  45 % deti  konzumuje mlieko a </a:t>
            </a:r>
          </a:p>
          <a:p>
            <a:r>
              <a:rPr lang="sk-SK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2000" b="1" dirty="0" smtClean="0">
                <a:latin typeface="Times New Roman" pitchFamily="18" charset="0"/>
                <a:cs typeface="Times New Roman" pitchFamily="18" charset="0"/>
              </a:rPr>
              <a:t>   mliečne    výrobky  len občas.</a:t>
            </a:r>
            <a:endParaRPr lang="sk-SK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6" descr="Different milk products: cheese, cream, milk, youghurt. On a white background."/>
          <p:cNvPicPr>
            <a:picLocks noChangeAspect="1" noChangeArrowheads="1"/>
          </p:cNvPicPr>
          <p:nvPr/>
        </p:nvPicPr>
        <p:blipFill>
          <a:blip r:embed="rId2" cstate="print">
            <a:lum bright="-30000" contrast="40000"/>
          </a:blip>
          <a:srcRect l="4677"/>
          <a:stretch>
            <a:fillRect/>
          </a:stretch>
        </p:blipFill>
        <p:spPr bwMode="auto">
          <a:xfrm>
            <a:off x="6072736" y="1556792"/>
            <a:ext cx="2615151" cy="2095636"/>
          </a:xfrm>
          <a:prstGeom prst="rect">
            <a:avLst/>
          </a:prstGeom>
          <a:noFill/>
        </p:spPr>
      </p:pic>
      <p:pic>
        <p:nvPicPr>
          <p:cNvPr id="6" name="Obrázo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" t="7271" r="3355" b="11817"/>
          <a:stretch/>
        </p:blipFill>
        <p:spPr>
          <a:xfrm>
            <a:off x="5940152" y="4005063"/>
            <a:ext cx="2952328" cy="22467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ľ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3842586"/>
              </p:ext>
            </p:extLst>
          </p:nvPr>
        </p:nvGraphicFramePr>
        <p:xfrm>
          <a:off x="734193" y="1844823"/>
          <a:ext cx="5205959" cy="23139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417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8178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98763">
                <a:tc>
                  <a:txBody>
                    <a:bodyPr/>
                    <a:lstStyle/>
                    <a:p>
                      <a:r>
                        <a:rPr lang="sk-SK" sz="2000" dirty="0" smtClean="0">
                          <a:solidFill>
                            <a:srgbClr val="FFFF00"/>
                          </a:solidFill>
                        </a:rPr>
                        <a:t>Ukazovateľ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2000" dirty="0" smtClean="0">
                          <a:solidFill>
                            <a:srgbClr val="FFFF00"/>
                          </a:solidFill>
                        </a:rPr>
                        <a:t>Bahnice/dojné</a:t>
                      </a:r>
                      <a:endParaRPr lang="sk-SK" sz="20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1450">
                <a:tc>
                  <a:txBody>
                    <a:bodyPr/>
                    <a:lstStyle/>
                    <a:p>
                      <a:r>
                        <a:rPr lang="sk-SK" sz="2000" b="1" i="1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Počet r. 2018</a:t>
                      </a:r>
                      <a:endParaRPr lang="sk-SK" sz="2000" b="1" i="1" dirty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b="1" i="1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234/130 tis. ks</a:t>
                      </a:r>
                      <a:endParaRPr lang="sk-SK" sz="2000" b="1" i="1" dirty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61364">
                <a:tc>
                  <a:txBody>
                    <a:bodyPr/>
                    <a:lstStyle/>
                    <a:p>
                      <a:r>
                        <a:rPr lang="sk-SK" sz="2000" b="1" i="1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Dojivosť/laktáciu</a:t>
                      </a:r>
                      <a:endParaRPr lang="sk-SK" sz="2000" b="1" i="1" dirty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b="1" i="1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 – 100 l</a:t>
                      </a:r>
                      <a:endParaRPr lang="sk-SK" sz="2000" b="1" i="1" dirty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1450">
                <a:tc>
                  <a:txBody>
                    <a:bodyPr/>
                    <a:lstStyle/>
                    <a:p>
                      <a:r>
                        <a:rPr lang="sk-SK" sz="2000" b="1" i="1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Mlieko/laktáciu</a:t>
                      </a:r>
                      <a:endParaRPr lang="sk-SK" sz="2000" b="1" i="1" dirty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b="1" i="1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12,1  tis. ton</a:t>
                      </a:r>
                      <a:endParaRPr lang="sk-SK" sz="2000" b="1" i="1" dirty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61364">
                <a:tc>
                  <a:txBody>
                    <a:bodyPr/>
                    <a:lstStyle/>
                    <a:p>
                      <a:r>
                        <a:rPr lang="sk-SK" sz="2000" b="1" i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Spotreba mlieka</a:t>
                      </a:r>
                      <a:endParaRPr lang="sk-SK" sz="2000" b="1" i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sk-SK" sz="2000" b="1" i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1,9 kg/obyvateľa/rok</a:t>
                      </a:r>
                      <a:endParaRPr lang="sk-SK" sz="2000" b="1" i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tint val="20000"/>
                        <a:alpha val="8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6171" name="BlokTextu 2"/>
          <p:cNvSpPr txBox="1">
            <a:spLocks noChangeArrowheads="1"/>
          </p:cNvSpPr>
          <p:nvPr/>
        </p:nvSpPr>
        <p:spPr bwMode="auto">
          <a:xfrm>
            <a:off x="462615" y="332656"/>
            <a:ext cx="51435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sz="28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Súčasný </a:t>
            </a:r>
            <a:r>
              <a:rPr lang="sk-SK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stav a požadovaná perspektíva  ovčieho mlieka v SR</a:t>
            </a:r>
            <a:endParaRPr lang="sk-SK" sz="28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Documents and Settings\NO NAME\Plocha\Obrázky\Dolný Hričov, + VIPA+syry(2)\DSC01288.JPG"/>
          <p:cNvPicPr>
            <a:picLocks noChangeAspect="1" noChangeArrowheads="1"/>
          </p:cNvPicPr>
          <p:nvPr/>
        </p:nvPicPr>
        <p:blipFill>
          <a:blip r:embed="rId2" cstate="print">
            <a:lum contrast="-10000"/>
          </a:blip>
          <a:srcRect/>
          <a:stretch>
            <a:fillRect/>
          </a:stretch>
        </p:blipFill>
        <p:spPr bwMode="auto">
          <a:xfrm>
            <a:off x="6501304" y="4118962"/>
            <a:ext cx="2400807" cy="2307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Tabuľ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1479976"/>
              </p:ext>
            </p:extLst>
          </p:nvPr>
        </p:nvGraphicFramePr>
        <p:xfrm>
          <a:off x="734191" y="4158794"/>
          <a:ext cx="5205961" cy="22927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9556">
                  <a:extLst>
                    <a:ext uri="{9D8B030D-6E8A-4147-A177-3AD203B41FA5}">
                      <a16:colId xmlns:a16="http://schemas.microsoft.com/office/drawing/2014/main" xmlns="" val="1950176687"/>
                    </a:ext>
                  </a:extLst>
                </a:gridCol>
                <a:gridCol w="3006405">
                  <a:extLst>
                    <a:ext uri="{9D8B030D-6E8A-4147-A177-3AD203B41FA5}">
                      <a16:colId xmlns:a16="http://schemas.microsoft.com/office/drawing/2014/main" xmlns="" val="3271720001"/>
                    </a:ext>
                  </a:extLst>
                </a:gridCol>
              </a:tblGrid>
              <a:tr h="669593">
                <a:tc>
                  <a:txBody>
                    <a:bodyPr/>
                    <a:lstStyle/>
                    <a:p>
                      <a:r>
                        <a:rPr lang="sk-SK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Navrhovaný počet</a:t>
                      </a:r>
                    </a:p>
                    <a:p>
                      <a:r>
                        <a:rPr lang="sk-SK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r. 2030</a:t>
                      </a:r>
                      <a:endParaRPr lang="sk-SK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 smtClean="0"/>
                        <a:t>270/162 </a:t>
                      </a:r>
                      <a:r>
                        <a:rPr lang="sk-SK" dirty="0" err="1" smtClean="0"/>
                        <a:t>tis.ks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20119387"/>
                  </a:ext>
                </a:extLst>
              </a:tr>
              <a:tr h="490590">
                <a:tc>
                  <a:txBody>
                    <a:bodyPr/>
                    <a:lstStyle/>
                    <a:p>
                      <a:r>
                        <a:rPr lang="sk-SK" b="1" i="1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Dojivosť/laktáciu</a:t>
                      </a:r>
                      <a:endParaRPr lang="sk-SK" b="1" i="1" dirty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b="1" i="1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 – 110 l</a:t>
                      </a:r>
                      <a:endParaRPr lang="sk-SK" sz="2000" b="1" i="1" dirty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48401754"/>
                  </a:ext>
                </a:extLst>
              </a:tr>
              <a:tr h="566265">
                <a:tc>
                  <a:txBody>
                    <a:bodyPr/>
                    <a:lstStyle/>
                    <a:p>
                      <a:r>
                        <a:rPr lang="sk-SK" b="1" i="1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Mlieko/laktáciu</a:t>
                      </a:r>
                      <a:endParaRPr lang="sk-SK" b="1" i="1" dirty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16,2 tis. ton</a:t>
                      </a:r>
                      <a:endParaRPr lang="sk-SK" sz="2000" dirty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65979055"/>
                  </a:ext>
                </a:extLst>
              </a:tr>
              <a:tr h="566265">
                <a:tc>
                  <a:txBody>
                    <a:bodyPr/>
                    <a:lstStyle/>
                    <a:p>
                      <a:r>
                        <a:rPr lang="sk-SK" sz="2000" b="1" i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Spotreba mlieka</a:t>
                      </a:r>
                      <a:endParaRPr lang="sk-SK" sz="2000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2000" b="1" i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3,0 kg/obyvateľa/rok</a:t>
                      </a:r>
                      <a:endParaRPr lang="sk-SK" sz="2000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74992772"/>
                  </a:ext>
                </a:extLst>
              </a:tr>
            </a:tbl>
          </a:graphicData>
        </a:graphic>
      </p:graphicFrame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02" t="9085"/>
          <a:stretch/>
        </p:blipFill>
        <p:spPr>
          <a:xfrm>
            <a:off x="6300192" y="908720"/>
            <a:ext cx="2600812" cy="2777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ĺžnik 4"/>
          <p:cNvSpPr/>
          <p:nvPr/>
        </p:nvSpPr>
        <p:spPr>
          <a:xfrm>
            <a:off x="323528" y="404664"/>
            <a:ext cx="90364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3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2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Možnosti zvýšenia spotreby  mliečnych výrobkov</a:t>
            </a:r>
          </a:p>
        </p:txBody>
      </p:sp>
      <p:sp>
        <p:nvSpPr>
          <p:cNvPr id="6" name="BlokTextu 5"/>
          <p:cNvSpPr txBox="1"/>
          <p:nvPr/>
        </p:nvSpPr>
        <p:spPr>
          <a:xfrm>
            <a:off x="395536" y="1007691"/>
            <a:ext cx="813690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000" b="1" i="1" dirty="0" smtClean="0">
                <a:latin typeface="Times New Roman" pitchFamily="18" charset="0"/>
                <a:cs typeface="Times New Roman" pitchFamily="18" charset="0"/>
              </a:rPr>
              <a:t>   Máme obrovský sortiment mliečnych výrobkov priemyselne  i  farmársky vyrobených mliečnych výrobkov.  Je potrebné si vybrať pre každú vekovú i zdravotnú skupinu ľudí to, čo je najlepšie pre jeho zdravie 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000" b="1" i="1" dirty="0" smtClean="0">
                <a:latin typeface="Times New Roman" pitchFamily="18" charset="0"/>
                <a:cs typeface="Times New Roman" pitchFamily="18" charset="0"/>
              </a:rPr>
              <a:t>  Nedajme sa zlákať lacnými mliečnymi výrobkami, ktoré sú prevažne iba </a:t>
            </a:r>
            <a:r>
              <a:rPr lang="sk-SK" sz="2000" b="1" i="1" dirty="0" err="1" smtClean="0">
                <a:latin typeface="Times New Roman" pitchFamily="18" charset="0"/>
                <a:cs typeface="Times New Roman" pitchFamily="18" charset="0"/>
              </a:rPr>
              <a:t>analógy</a:t>
            </a:r>
            <a:r>
              <a:rPr lang="sk-SK" sz="2000" b="1" i="1" dirty="0" smtClean="0">
                <a:latin typeface="Times New Roman" pitchFamily="18" charset="0"/>
                <a:cs typeface="Times New Roman" pitchFamily="18" charset="0"/>
              </a:rPr>
              <a:t> mliečnych výrobkov.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000" b="1" i="1" dirty="0" smtClean="0">
                <a:latin typeface="Times New Roman" pitchFamily="18" charset="0"/>
                <a:cs typeface="Times New Roman" pitchFamily="18" charset="0"/>
              </a:rPr>
              <a:t>  Využívajme vo zvýšenej miere  naturálne prírodné látky na obohatenie  senzorických i výživárskych  vlastností mliečnych výrobkov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2000" b="1" i="1" dirty="0" smtClean="0">
                <a:latin typeface="Times New Roman" pitchFamily="18" charset="0"/>
                <a:cs typeface="Times New Roman" pitchFamily="18" charset="0"/>
              </a:rPr>
              <a:t>  Vo zvýšenej miere využívajme mliečne výrobky nielen samotné, ale i v kuchynskej úprave.</a:t>
            </a:r>
          </a:p>
        </p:txBody>
      </p:sp>
      <p:sp>
        <p:nvSpPr>
          <p:cNvPr id="2" name="Obdĺžnik 1"/>
          <p:cNvSpPr/>
          <p:nvPr/>
        </p:nvSpPr>
        <p:spPr>
          <a:xfrm>
            <a:off x="621956" y="4365104"/>
            <a:ext cx="396044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b="1" i="1" dirty="0">
                <a:latin typeface="Times New Roman" pitchFamily="18" charset="0"/>
                <a:cs typeface="Times New Roman" pitchFamily="18" charset="0"/>
              </a:rPr>
              <a:t>Thomas </a:t>
            </a:r>
            <a:r>
              <a:rPr lang="sk-SK" b="1" i="1" dirty="0" err="1">
                <a:latin typeface="Times New Roman" pitchFamily="18" charset="0"/>
                <a:cs typeface="Times New Roman" pitchFamily="18" charset="0"/>
              </a:rPr>
              <a:t>Piatrangeli</a:t>
            </a:r>
            <a:r>
              <a:rPr lang="sk-SK" b="1" i="1" dirty="0">
                <a:latin typeface="Times New Roman" pitchFamily="18" charset="0"/>
                <a:cs typeface="Times New Roman" pitchFamily="18" charset="0"/>
              </a:rPr>
              <a:t> CEO </a:t>
            </a:r>
            <a:r>
              <a:rPr lang="sk-SK" b="1" i="1" dirty="0" smtClean="0">
                <a:latin typeface="Times New Roman" pitchFamily="18" charset="0"/>
                <a:cs typeface="Times New Roman" pitchFamily="18" charset="0"/>
              </a:rPr>
              <a:t> IDF:</a:t>
            </a:r>
          </a:p>
          <a:p>
            <a:r>
              <a:rPr lang="sk-SK" sz="2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2000" b="1" i="1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sk-SK" b="1" i="1" dirty="0" smtClean="0">
                <a:latin typeface="Times New Roman" pitchFamily="18" charset="0"/>
                <a:cs typeface="Times New Roman" pitchFamily="18" charset="0"/>
              </a:rPr>
              <a:t>ýty </a:t>
            </a:r>
            <a:r>
              <a:rPr lang="sk-SK" b="1" i="1" dirty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sk-SK" b="1" i="1" dirty="0" err="1">
                <a:latin typeface="Times New Roman" pitchFamily="18" charset="0"/>
                <a:cs typeface="Times New Roman" pitchFamily="18" charset="0"/>
              </a:rPr>
              <a:t>dezinformacie</a:t>
            </a:r>
            <a:r>
              <a:rPr lang="sk-SK" b="1" i="1" dirty="0">
                <a:latin typeface="Times New Roman" pitchFamily="18" charset="0"/>
                <a:cs typeface="Times New Roman" pitchFamily="18" charset="0"/>
              </a:rPr>
              <a:t> šírené   o mlieku v </a:t>
            </a:r>
            <a:r>
              <a:rPr lang="sk-SK" b="1" i="1" dirty="0" smtClean="0">
                <a:latin typeface="Times New Roman" pitchFamily="18" charset="0"/>
                <a:cs typeface="Times New Roman" pitchFamily="18" charset="0"/>
              </a:rPr>
              <a:t>poslednej  </a:t>
            </a:r>
            <a:r>
              <a:rPr lang="sk-SK" b="1" i="1" dirty="0">
                <a:latin typeface="Times New Roman" pitchFamily="18" charset="0"/>
                <a:cs typeface="Times New Roman" pitchFamily="18" charset="0"/>
              </a:rPr>
              <a:t>dobe sú existenčnou </a:t>
            </a:r>
            <a:r>
              <a:rPr lang="sk-SK" b="1" i="1" dirty="0" smtClean="0">
                <a:latin typeface="Times New Roman" pitchFamily="18" charset="0"/>
                <a:cs typeface="Times New Roman" pitchFamily="18" charset="0"/>
              </a:rPr>
              <a:t>hrozbou  </a:t>
            </a:r>
            <a:r>
              <a:rPr lang="sk-SK" b="1" i="1" dirty="0">
                <a:latin typeface="Times New Roman" pitchFamily="18" charset="0"/>
                <a:cs typeface="Times New Roman" pitchFamily="18" charset="0"/>
              </a:rPr>
              <a:t>pre zdravú výživu a </a:t>
            </a:r>
            <a:r>
              <a:rPr lang="sk-SK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b="1" i="1" dirty="0">
                <a:latin typeface="Times New Roman" pitchFamily="18" charset="0"/>
                <a:cs typeface="Times New Roman" pitchFamily="18" charset="0"/>
              </a:rPr>
              <a:t>musíme  dokázať </a:t>
            </a:r>
            <a:r>
              <a:rPr lang="sk-SK" b="1" i="1" dirty="0" smtClean="0">
                <a:latin typeface="Times New Roman" pitchFamily="18" charset="0"/>
                <a:cs typeface="Times New Roman" pitchFamily="18" charset="0"/>
              </a:rPr>
              <a:t>obhájiť </a:t>
            </a:r>
            <a:r>
              <a:rPr lang="sk-SK" b="1" i="1" dirty="0">
                <a:latin typeface="Times New Roman" pitchFamily="18" charset="0"/>
                <a:cs typeface="Times New Roman" pitchFamily="18" charset="0"/>
              </a:rPr>
              <a:t>dobré meno mlieku </a:t>
            </a:r>
            <a:r>
              <a:rPr lang="sk-SK" b="1" i="1" dirty="0" smtClean="0">
                <a:latin typeface="Times New Roman" pitchFamily="18" charset="0"/>
                <a:cs typeface="Times New Roman" pitchFamily="18" charset="0"/>
              </a:rPr>
              <a:t>a  </a:t>
            </a:r>
            <a:r>
              <a:rPr lang="sk-SK" b="1" i="1" dirty="0">
                <a:latin typeface="Times New Roman" pitchFamily="18" charset="0"/>
                <a:cs typeface="Times New Roman" pitchFamily="18" charset="0"/>
              </a:rPr>
              <a:t>mliečnym výrobkom. </a:t>
            </a:r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212" y="4173220"/>
            <a:ext cx="3571277" cy="214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53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ĺžnik 2"/>
          <p:cNvSpPr/>
          <p:nvPr/>
        </p:nvSpPr>
        <p:spPr>
          <a:xfrm>
            <a:off x="611560" y="1196752"/>
            <a:ext cx="5616624" cy="5321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0"/>
              </a:spcAft>
            </a:pPr>
            <a:r>
              <a:rPr lang="sk-SK" sz="240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Dlhodobé a strategické ciele </a:t>
            </a:r>
            <a:endParaRPr lang="sk-SK" sz="2400" b="1" i="1" dirty="0" smtClean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spcAft>
                <a:spcPts val="0"/>
              </a:spcAft>
            </a:pPr>
            <a:endParaRPr lang="sk-SK" sz="2400" b="1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sk-SK" sz="20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Postupne obnoviť  slovenskú potravinovú sebestačnosť a </a:t>
            </a:r>
            <a:r>
              <a:rPr lang="sk-SK" sz="20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konkurencieschopnosť vrátane mlieka a mliečnych výrobkov,</a:t>
            </a: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</a:pPr>
            <a:endParaRPr lang="sk-SK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sk-SK" sz="20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Podporovať aktivity na zvýšenie domácej </a:t>
            </a:r>
            <a:r>
              <a:rPr lang="sk-SK" sz="20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výroby a spotreby </a:t>
            </a:r>
            <a:r>
              <a:rPr lang="sk-SK" sz="20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zdravých potravín a mliečnych výrobkov  a </a:t>
            </a:r>
            <a:r>
              <a:rPr lang="sk-SK" sz="20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i </a:t>
            </a:r>
            <a:r>
              <a:rPr lang="sk-SK" sz="20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 rámci školského stravovania</a:t>
            </a:r>
            <a:r>
              <a:rPr lang="sk-SK" sz="20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</a:pPr>
            <a:endParaRPr lang="sk-SK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sk-SK" sz="20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Zvýšiť záujem mladých ľudí  o prácu v poľnohospodárstve i v  </a:t>
            </a:r>
            <a:r>
              <a:rPr lang="sk-SK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krajinotvorbe</a:t>
            </a:r>
            <a:r>
              <a:rPr lang="sk-SK" sz="20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</a:pPr>
            <a:endParaRPr lang="sk-SK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sk-SK" sz="20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Chrániť a využiť domáce  zdroje - nevyužitú </a:t>
            </a:r>
            <a:r>
              <a:rPr lang="sk-SK" sz="20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pôdu i pasienky   a využiť </a:t>
            </a:r>
            <a:r>
              <a:rPr lang="sk-SK" sz="20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nezamestnaných </a:t>
            </a:r>
            <a:r>
              <a:rPr lang="sk-SK" sz="20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ľudí.</a:t>
            </a:r>
            <a:endParaRPr lang="sk-SK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</a:pPr>
            <a:endParaRPr lang="sk-SK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sk-SK" sz="1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sk-SK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482" y="807776"/>
            <a:ext cx="2417563" cy="1858544"/>
          </a:xfrm>
          <a:prstGeom prst="rect">
            <a:avLst/>
          </a:prstGeom>
        </p:spPr>
      </p:pic>
      <p:pic>
        <p:nvPicPr>
          <p:cNvPr id="5" name="Picture 2" descr="C:\Users\DOMA\Desktop\Pribylina 2018\20180520_1236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210971" y="3274921"/>
            <a:ext cx="2880320" cy="2269829"/>
          </a:xfrm>
          <a:prstGeom prst="rect">
            <a:avLst/>
          </a:prstGeom>
          <a:noFill/>
        </p:spPr>
      </p:pic>
      <p:sp>
        <p:nvSpPr>
          <p:cNvPr id="2" name="BlokTextu 1"/>
          <p:cNvSpPr txBox="1"/>
          <p:nvPr/>
        </p:nvSpPr>
        <p:spPr>
          <a:xfrm>
            <a:off x="611560" y="398743"/>
            <a:ext cx="6840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 Aktuálne úlohy a záver</a:t>
            </a:r>
            <a:endParaRPr lang="sk-SK" sz="36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18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683568" y="548681"/>
            <a:ext cx="6624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Spoločenský prínos mlieka</a:t>
            </a:r>
            <a:endParaRPr lang="sk-SK" sz="32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BlokTextu 2"/>
          <p:cNvSpPr txBox="1"/>
          <p:nvPr/>
        </p:nvSpPr>
        <p:spPr>
          <a:xfrm>
            <a:off x="683568" y="1772816"/>
            <a:ext cx="583264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lnSpc>
                <a:spcPct val="150000"/>
              </a:lnSpc>
            </a:pPr>
            <a:r>
              <a:rPr lang="sk-SK" sz="2000" dirty="0" smtClean="0"/>
              <a:t>	</a:t>
            </a:r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Mlieko </a:t>
            </a:r>
            <a:r>
              <a:rPr lang="sk-SK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 mliečne výrobky sú jednou z kľúčových potravinárskych komodít, ktoré sa uplatňujú  pri zabezpečení správnej výživy obyvateľstva. Tieto produkty obsahujú  totiž </a:t>
            </a:r>
            <a:r>
              <a:rPr lang="sk-SK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nutrienty</a:t>
            </a:r>
            <a:r>
              <a:rPr lang="sk-SK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ktoré sú významné </a:t>
            </a:r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 vývoj detského </a:t>
            </a:r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ale i</a:t>
            </a:r>
            <a:r>
              <a:rPr lang="sk-SK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dospievajúceho  </a:t>
            </a:r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organizmu. </a:t>
            </a:r>
            <a:r>
              <a:rPr lang="sk-SK" alt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Mlieko </a:t>
            </a:r>
            <a:r>
              <a:rPr lang="sk-SK" altLang="sk-SK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 </a:t>
            </a:r>
            <a:r>
              <a:rPr lang="sk-SK" alt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mliečne výrobky </a:t>
            </a:r>
            <a:r>
              <a:rPr lang="sk-SK" altLang="sk-SK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predstavujú z hľadiska energetickej a biologickej hodnoty </a:t>
            </a:r>
            <a:r>
              <a:rPr lang="sk-SK" alt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najvyrovnanejšiu </a:t>
            </a:r>
            <a:r>
              <a:rPr lang="sk-SK" altLang="sk-SK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 najcennejšiu potravinovú  </a:t>
            </a:r>
            <a:r>
              <a:rPr lang="sk-SK" alt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komoditu</a:t>
            </a:r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pre všetkých ľudí.</a:t>
            </a:r>
          </a:p>
          <a:p>
            <a:pPr eaLnBrk="0" fontAlgn="base" hangingPunct="0">
              <a:lnSpc>
                <a:spcPct val="150000"/>
              </a:lnSpc>
            </a:pPr>
            <a:r>
              <a:rPr lang="sk-SK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sk-SK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56" y="1660357"/>
            <a:ext cx="1930794" cy="4692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96530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179512" y="692696"/>
            <a:ext cx="896448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dirty="0" smtClean="0"/>
          </a:p>
          <a:p>
            <a:pPr>
              <a:buFont typeface="Wingdings" pitchFamily="2" charset="2"/>
              <a:buChar char="Ø"/>
            </a:pPr>
            <a:r>
              <a:rPr lang="sk-SK" sz="2000" b="1" i="1" dirty="0" smtClean="0">
                <a:latin typeface="Times New Roman" pitchFamily="18" charset="0"/>
                <a:cs typeface="Times New Roman" pitchFamily="18" charset="0"/>
              </a:rPr>
              <a:t>   Podpornými  akciami  zvyšovať domácu  výrobu </a:t>
            </a:r>
          </a:p>
          <a:p>
            <a:r>
              <a:rPr lang="sk-SK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2000" b="1" i="1" dirty="0" smtClean="0">
                <a:latin typeface="Times New Roman" pitchFamily="18" charset="0"/>
                <a:cs typeface="Times New Roman" pitchFamily="18" charset="0"/>
              </a:rPr>
              <a:t>     a  aj spotrebu mlieka  a  mliečnych výrobkov na</a:t>
            </a:r>
          </a:p>
          <a:p>
            <a:r>
              <a:rPr lang="sk-SK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2000" b="1" i="1" dirty="0" smtClean="0">
                <a:latin typeface="Times New Roman" pitchFamily="18" charset="0"/>
                <a:cs typeface="Times New Roman" pitchFamily="18" charset="0"/>
              </a:rPr>
              <a:t>     ODSP a to aspoň na  250  kg/osobu/rok, </a:t>
            </a:r>
          </a:p>
          <a:p>
            <a:pPr>
              <a:buFont typeface="Wingdings" pitchFamily="2" charset="2"/>
              <a:buChar char="Ø"/>
            </a:pPr>
            <a:endParaRPr lang="sk-SK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sk-SK" sz="2000" b="1" i="1" dirty="0" smtClean="0">
                <a:latin typeface="Times New Roman" pitchFamily="18" charset="0"/>
                <a:cs typeface="Times New Roman" pitchFamily="18" charset="0"/>
              </a:rPr>
              <a:t>   Zvýšiť podiel slovenských mliečnych výrobkov  </a:t>
            </a:r>
          </a:p>
          <a:p>
            <a:r>
              <a:rPr lang="sk-SK" sz="2000" b="1" i="1" dirty="0" smtClean="0">
                <a:latin typeface="Times New Roman" pitchFamily="18" charset="0"/>
                <a:cs typeface="Times New Roman" pitchFamily="18" charset="0"/>
              </a:rPr>
              <a:t>      v obchodnej sieti na vyše  50 %,</a:t>
            </a:r>
          </a:p>
          <a:p>
            <a:pPr>
              <a:buFont typeface="Wingdings" pitchFamily="2" charset="2"/>
              <a:buChar char="Ø"/>
            </a:pPr>
            <a:endParaRPr lang="sk-SK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sk-SK" sz="2000" b="1" i="1" dirty="0" smtClean="0">
                <a:latin typeface="Times New Roman" pitchFamily="18" charset="0"/>
                <a:cs typeface="Times New Roman" pitchFamily="18" charset="0"/>
              </a:rPr>
              <a:t>   Zabrániť dovozu mlieka a ml. výrobkov za </a:t>
            </a:r>
          </a:p>
          <a:p>
            <a:r>
              <a:rPr lang="sk-SK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2000" b="1" i="1" dirty="0" smtClean="0">
                <a:latin typeface="Times New Roman" pitchFamily="18" charset="0"/>
                <a:cs typeface="Times New Roman" pitchFamily="18" charset="0"/>
              </a:rPr>
              <a:t>     dumpingové  ceny a zvýhodniť</a:t>
            </a:r>
          </a:p>
          <a:p>
            <a:r>
              <a:rPr lang="sk-SK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2000" b="1" i="1" dirty="0" smtClean="0">
                <a:latin typeface="Times New Roman" pitchFamily="18" charset="0"/>
                <a:cs typeface="Times New Roman" pitchFamily="18" charset="0"/>
              </a:rPr>
              <a:t>     podporu  domácej  živočíšnej výroby,</a:t>
            </a:r>
          </a:p>
          <a:p>
            <a:pPr>
              <a:buFont typeface="Wingdings" pitchFamily="2" charset="2"/>
              <a:buChar char="Ø"/>
            </a:pPr>
            <a:endParaRPr lang="sk-SK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sk-SK" sz="2000" b="1" i="1" dirty="0" smtClean="0">
                <a:latin typeface="Times New Roman" pitchFamily="18" charset="0"/>
                <a:cs typeface="Times New Roman" pitchFamily="18" charset="0"/>
              </a:rPr>
              <a:t>   Vo veľkovýrobných podmienkach podporovať  koncentráciu  a špecializáciu</a:t>
            </a:r>
          </a:p>
          <a:p>
            <a:r>
              <a:rPr lang="sk-SK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2000" b="1" i="1" dirty="0" smtClean="0">
                <a:latin typeface="Times New Roman" pitchFamily="18" charset="0"/>
                <a:cs typeface="Times New Roman" pitchFamily="18" charset="0"/>
              </a:rPr>
              <a:t>     základných mliečnych   výrobkov a na  úrovni regiónov podporovať rozvoj  </a:t>
            </a:r>
          </a:p>
          <a:p>
            <a:r>
              <a:rPr lang="sk-SK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2000" b="1" i="1" dirty="0" smtClean="0">
                <a:latin typeface="Times New Roman" pitchFamily="18" charset="0"/>
                <a:cs typeface="Times New Roman" pitchFamily="18" charset="0"/>
              </a:rPr>
              <a:t>     výroby  regionálnych  mliečnych   špecialít a tradičných výrobkov,</a:t>
            </a:r>
          </a:p>
          <a:p>
            <a:pPr>
              <a:buFont typeface="Wingdings" pitchFamily="2" charset="2"/>
              <a:buChar char="Ø"/>
            </a:pPr>
            <a:endParaRPr lang="sk-SK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sk-SK" sz="2000" b="1" i="1" dirty="0" smtClean="0">
                <a:latin typeface="Times New Roman" pitchFamily="18" charset="0"/>
                <a:cs typeface="Times New Roman" pitchFamily="18" charset="0"/>
              </a:rPr>
              <a:t>    Spracovanie mlieka  orientovať na výrobu našich tradičných  mliekarenských</a:t>
            </a:r>
          </a:p>
          <a:p>
            <a:r>
              <a:rPr lang="sk-SK" sz="2000" b="1" i="1" dirty="0" smtClean="0">
                <a:latin typeface="Times New Roman" pitchFamily="18" charset="0"/>
                <a:cs typeface="Times New Roman" pitchFamily="18" charset="0"/>
              </a:rPr>
              <a:t>       výrobkov,  podporovať vytváranie odbytových  družstiev a tieto výrobky i </a:t>
            </a:r>
          </a:p>
          <a:p>
            <a:r>
              <a:rPr lang="sk-SK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2000" b="1" i="1" dirty="0" smtClean="0">
                <a:latin typeface="Times New Roman" pitchFamily="18" charset="0"/>
                <a:cs typeface="Times New Roman" pitchFamily="18" charset="0"/>
              </a:rPr>
              <a:t>      exportovať do zahraničia</a:t>
            </a:r>
            <a:r>
              <a:rPr lang="sk-SK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sk-SK" dirty="0"/>
          </a:p>
        </p:txBody>
      </p:sp>
      <p:sp>
        <p:nvSpPr>
          <p:cNvPr id="6" name="BlokTextu 5"/>
          <p:cNvSpPr txBox="1"/>
          <p:nvPr/>
        </p:nvSpPr>
        <p:spPr>
          <a:xfrm>
            <a:off x="467544" y="260648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Doporučované  zámery pre slovenské mliekarstvo </a:t>
            </a:r>
            <a:endParaRPr lang="sk-SK" sz="24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152800"/>
            <a:ext cx="2376264" cy="29324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755576" y="527476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Záver</a:t>
            </a:r>
            <a:endParaRPr lang="sk-SK" sz="36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bdĺžnik 4"/>
          <p:cNvSpPr/>
          <p:nvPr/>
        </p:nvSpPr>
        <p:spPr>
          <a:xfrm>
            <a:off x="755576" y="1340768"/>
            <a:ext cx="525658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sk-SK" sz="20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Zdravotný prínos mliečnych výrobkov nie je u nás  celkom docenený, hoci  celosvetovo je vo veľkej miere už samozrejmosťou.  Dôkazom je podstatne vyššia spotreba mliečnych výrobkov vo vyspelých krajinách ako je tomu u nás a  ich zdravší ľudia s dlhšou životnosťou.</a:t>
            </a:r>
          </a:p>
          <a:p>
            <a:pPr>
              <a:spcAft>
                <a:spcPts val="0"/>
              </a:spcAft>
            </a:pPr>
            <a:r>
              <a:rPr lang="sk-SK" sz="20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Preto bude potrebné </a:t>
            </a:r>
            <a:r>
              <a:rPr lang="sk-SK" sz="20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podstatne </a:t>
            </a:r>
            <a:r>
              <a:rPr lang="sk-SK" sz="20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zvýšiť spotrebu najmä našich mliečnych výrobkov, fermentovaných mliečnych výrobkov, syrov a mliečnych špecialít. Potom následne treba zvýšiť </a:t>
            </a:r>
            <a:r>
              <a:rPr lang="sk-SK" sz="20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živočíšnu </a:t>
            </a:r>
            <a:r>
              <a:rPr lang="sk-SK" sz="20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výrobu, najmä chov hovädzieho dobytka, oviec i kôz, </a:t>
            </a:r>
            <a:r>
              <a:rPr lang="sk-SK" sz="20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lepšie využívať pasienky, lepšie zainteresovať mládež do poľnohospodárstva i </a:t>
            </a:r>
            <a:r>
              <a:rPr lang="sk-SK" sz="20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potravinárstva a  zvýšiť výrobu vlastných  zdravých mliečnych výrobkov.</a:t>
            </a:r>
            <a:endParaRPr lang="sk-SK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sk-SK" sz="20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sk-SK" sz="2000" b="1" i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3" descr="C:\Users\DOMA\Desktop\Pribylina 2018\20180520_1243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66616" y="764704"/>
            <a:ext cx="2228573" cy="2683792"/>
          </a:xfrm>
          <a:prstGeom prst="rect">
            <a:avLst/>
          </a:prstGeom>
          <a:noFill/>
        </p:spPr>
      </p:pic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7" t="3378" r="8809"/>
          <a:stretch/>
        </p:blipFill>
        <p:spPr>
          <a:xfrm>
            <a:off x="6300192" y="3924542"/>
            <a:ext cx="2529223" cy="2344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68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683568" y="2542256"/>
            <a:ext cx="309634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Viac mlieka  =</a:t>
            </a:r>
          </a:p>
          <a:p>
            <a:pPr algn="ctr"/>
            <a:r>
              <a:rPr lang="sk-SK" sz="4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viac zdravia   !!!</a:t>
            </a:r>
            <a:endParaRPr lang="sk-SK" sz="40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BlokTextu 2"/>
          <p:cNvSpPr txBox="1"/>
          <p:nvPr/>
        </p:nvSpPr>
        <p:spPr>
          <a:xfrm>
            <a:off x="1043608" y="908720"/>
            <a:ext cx="8100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b="1" i="1" dirty="0" smtClean="0">
                <a:latin typeface="Times New Roman" pitchFamily="18" charset="0"/>
                <a:cs typeface="Times New Roman" pitchFamily="18" charset="0"/>
              </a:rPr>
              <a:t>Posolstvo  Svetového dňa mlieka </a:t>
            </a:r>
            <a:r>
              <a:rPr lang="sk-SK" sz="4000" b="1" i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sk-SK" sz="4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 descr="Aké mlieko dáva&amp;tcaron; de&amp;tcaron;om? To zále&amp;zcaron;í od veku!"/>
          <p:cNvPicPr>
            <a:picLocks noChangeAspect="1" noChangeArrowheads="1"/>
          </p:cNvPicPr>
          <p:nvPr/>
        </p:nvPicPr>
        <p:blipFill rotWithShape="1">
          <a:blip r:embed="rId2" cstate="print"/>
          <a:srcRect l="16704" r="13439"/>
          <a:stretch/>
        </p:blipFill>
        <p:spPr bwMode="auto">
          <a:xfrm>
            <a:off x="4572001" y="2235805"/>
            <a:ext cx="3312368" cy="31674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1004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24117" r="29399" b="35265"/>
          <a:stretch/>
        </p:blipFill>
        <p:spPr bwMode="auto">
          <a:xfrm>
            <a:off x="888014" y="3577981"/>
            <a:ext cx="4455493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C:\Users\DOMA\Desktop\Pribylina 2018\20180522_1032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228184" y="3646929"/>
            <a:ext cx="2694126" cy="2454392"/>
          </a:xfrm>
          <a:prstGeom prst="rect">
            <a:avLst/>
          </a:prstGeom>
          <a:noFill/>
        </p:spPr>
      </p:pic>
      <p:sp>
        <p:nvSpPr>
          <p:cNvPr id="3" name="BlokTextu 2"/>
          <p:cNvSpPr txBox="1"/>
          <p:nvPr/>
        </p:nvSpPr>
        <p:spPr>
          <a:xfrm>
            <a:off x="1087148" y="836712"/>
            <a:ext cx="40572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6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Ďakujem za pozornosť !</a:t>
            </a:r>
            <a:endParaRPr lang="sk-SK" sz="60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C:\Users\KAJO\Desktop\2011-09-23 001\Kozí vršok\057-DSC_0057.JPG"/>
          <p:cNvPicPr>
            <a:picLocks noChangeAspect="1" noChangeArrowheads="1"/>
          </p:cNvPicPr>
          <p:nvPr/>
        </p:nvPicPr>
        <p:blipFill>
          <a:blip r:embed="rId6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7" y="1083916"/>
            <a:ext cx="2716521" cy="1914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524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ĺžnik 2"/>
          <p:cNvSpPr/>
          <p:nvPr/>
        </p:nvSpPr>
        <p:spPr>
          <a:xfrm>
            <a:off x="473487" y="550973"/>
            <a:ext cx="8667002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sk-SK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Okrem </a:t>
            </a:r>
            <a:r>
              <a:rPr lang="sk-SK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toho, už samotná produkcia mlieka má aj širší socioekonomický prínos a to vo využití lúk a pasienkov, v zamestnanosti ľudí na vidieku </a:t>
            </a:r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v</a:t>
            </a:r>
            <a:r>
              <a:rPr lang="sk-SK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samotnej </a:t>
            </a:r>
            <a:r>
              <a:rPr lang="sk-SK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krajinotvorbe</a:t>
            </a:r>
            <a:r>
              <a:rPr lang="sk-SK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tiež </a:t>
            </a:r>
            <a:r>
              <a:rPr lang="sk-SK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pri </a:t>
            </a:r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rozvoji </a:t>
            </a:r>
            <a:r>
              <a:rPr lang="sk-SK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agroturist</a:t>
            </a:r>
            <a:r>
              <a:rPr lang="sk-SK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iky.</a:t>
            </a:r>
          </a:p>
          <a:p>
            <a:pPr>
              <a:lnSpc>
                <a:spcPct val="150000"/>
              </a:lnSpc>
            </a:pPr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S</a:t>
            </a:r>
            <a:r>
              <a:rPr lang="sk-SK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neustálym  nárastom počtu obyvateľov a </a:t>
            </a:r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</a:p>
          <a:p>
            <a:pPr>
              <a:lnSpc>
                <a:spcPct val="150000"/>
              </a:lnSpc>
            </a:pPr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znižovaním </a:t>
            </a:r>
            <a:r>
              <a:rPr lang="sk-SK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plôch poľnohospodárskej pôdy v celom svete </a:t>
            </a:r>
            <a:endParaRPr lang="sk-SK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 </a:t>
            </a:r>
            <a:r>
              <a:rPr lang="sk-SK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potraviny stávajú strategickou surovinou. Z tohto </a:t>
            </a:r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dôvodu</a:t>
            </a:r>
          </a:p>
          <a:p>
            <a:pPr>
              <a:lnSpc>
                <a:spcPct val="150000"/>
              </a:lnSpc>
            </a:pPr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úlohou každého štátu by malo byť  zabezpečiť ich </a:t>
            </a:r>
            <a:endParaRPr lang="sk-SK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dostatočnosť </a:t>
            </a:r>
            <a:r>
              <a:rPr lang="sk-SK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 dobrú kvalitu. </a:t>
            </a:r>
            <a:endParaRPr lang="sk-SK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sk-SK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sk-SK" sz="2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sk-SK" sz="2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budúcnosti  vo svete sa považujú  práve mlieko a </a:t>
            </a:r>
            <a:endParaRPr lang="sk-SK" sz="2000" b="1" i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sk-SK" sz="2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mliečne </a:t>
            </a:r>
            <a:r>
              <a:rPr lang="sk-SK" sz="2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výrobky ako kriticky udržateľný zdroj potravín pre </a:t>
            </a:r>
            <a:endParaRPr lang="sk-SK" sz="2000" b="1" i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sk-SK" sz="2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ľudí</a:t>
            </a:r>
            <a:r>
              <a:rPr lang="sk-SK" sz="2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Potravinová dostatočnosť, by mala byť  </a:t>
            </a:r>
            <a:r>
              <a:rPr lang="sk-SK" sz="2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preto základom</a:t>
            </a:r>
          </a:p>
          <a:p>
            <a:pPr>
              <a:lnSpc>
                <a:spcPct val="150000"/>
              </a:lnSpc>
            </a:pPr>
            <a:r>
              <a:rPr lang="sk-SK" sz="2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existencie každého štátu zo strategických </a:t>
            </a:r>
            <a:r>
              <a:rPr lang="sk-SK" sz="2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sk-SK" sz="2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sk-SK" sz="2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socioekonomických</a:t>
            </a:r>
          </a:p>
          <a:p>
            <a:pPr>
              <a:lnSpc>
                <a:spcPct val="150000"/>
              </a:lnSpc>
            </a:pPr>
            <a:r>
              <a:rPr lang="sk-SK" sz="2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sk-SK" sz="2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dôvodov.</a:t>
            </a:r>
          </a:p>
          <a:p>
            <a:pPr>
              <a:lnSpc>
                <a:spcPct val="150000"/>
              </a:lnSpc>
            </a:pPr>
            <a:r>
              <a:rPr lang="sk-SK" sz="2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1628800"/>
            <a:ext cx="1617581" cy="439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81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683568" y="548680"/>
            <a:ext cx="5976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Spoločenský  prínos  produkcie  mlieka</a:t>
            </a:r>
            <a:endParaRPr lang="sk-SK" sz="24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BlokTextu 2"/>
          <p:cNvSpPr txBox="1"/>
          <p:nvPr/>
        </p:nvSpPr>
        <p:spPr>
          <a:xfrm>
            <a:off x="2627784" y="1356016"/>
            <a:ext cx="640871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Tx/>
              <a:buChar char="-"/>
            </a:pPr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Prispieva ku krajinotvorbe a k ekológii   životného</a:t>
            </a:r>
          </a:p>
          <a:p>
            <a:pPr>
              <a:lnSpc>
                <a:spcPct val="150000"/>
              </a:lnSpc>
            </a:pPr>
            <a:r>
              <a:rPr lang="sk-SK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prostredia,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Pomáha k rozvoju vidieka a zamestnanosti  ľudí,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Je hlavným zdrojom príjmov v oblastiach  bez  </a:t>
            </a:r>
          </a:p>
          <a:p>
            <a:pPr>
              <a:lnSpc>
                <a:spcPct val="150000"/>
              </a:lnSpc>
            </a:pPr>
            <a:r>
              <a:rPr lang="sk-SK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priemyslu,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Je súčasťou agroturistiky na vidieku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Je súčasťou tradičných výrobkov a  ľudových tradícii,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Má nezastupiteľné miesto vo výžive ľudí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Prostredníctvom vybraných mliečnych  výrobkov možno </a:t>
            </a:r>
          </a:p>
          <a:p>
            <a:pPr>
              <a:lnSpc>
                <a:spcPct val="150000"/>
              </a:lnSpc>
            </a:pPr>
            <a:r>
              <a:rPr lang="sk-SK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účinne prispievať k   zdraviu </a:t>
            </a:r>
            <a:r>
              <a:rPr lang="sk-SK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sk-SK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C:\Documents and Settings\NO NAME\Plocha\Obrázky\P1010006.jpg"/>
          <p:cNvPicPr>
            <a:picLocks noChangeAspect="1" noChangeArrowheads="1"/>
          </p:cNvPicPr>
          <p:nvPr/>
        </p:nvPicPr>
        <p:blipFill>
          <a:blip r:embed="rId2" cstate="print">
            <a:lum bright="30000" contrast="40000"/>
          </a:blip>
          <a:srcRect l="15774" t="6286" r="15818" b="8320"/>
          <a:stretch>
            <a:fillRect/>
          </a:stretch>
        </p:blipFill>
        <p:spPr bwMode="auto">
          <a:xfrm>
            <a:off x="323528" y="1435487"/>
            <a:ext cx="1908806" cy="4725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0440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ľ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0183841"/>
              </p:ext>
            </p:extLst>
          </p:nvPr>
        </p:nvGraphicFramePr>
        <p:xfrm>
          <a:off x="755576" y="2636914"/>
          <a:ext cx="7776864" cy="3816423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5140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3232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3086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1553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3879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44525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12137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sk-SK" sz="2000" b="1" i="1" dirty="0" smtClean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b="1" i="1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Druh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b="1" i="1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sk-SK" sz="2000" b="1" i="1" dirty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mlieka</a:t>
                      </a:r>
                      <a:endParaRPr lang="sk-SK" sz="2000" b="1" i="1" dirty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278" marR="33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sk-SK" sz="2000" b="1" i="1" dirty="0" smtClean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b="1" i="1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voda</a:t>
                      </a:r>
                      <a:endParaRPr lang="sk-SK" sz="2000" b="1" i="1" dirty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278" marR="33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sk-SK" sz="2000" b="1" i="1" dirty="0" smtClean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b="1" i="1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bielkovina</a:t>
                      </a:r>
                      <a:endParaRPr lang="sk-SK" sz="2000" b="1" i="1" dirty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278" marR="33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sk-SK" sz="2000" b="1" i="1" dirty="0" smtClean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b="1" i="1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tuk</a:t>
                      </a:r>
                      <a:endParaRPr lang="sk-SK" sz="2000" b="1" i="1" dirty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278" marR="33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sk-SK" sz="2000" b="1" i="1" dirty="0" smtClean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b="1" i="1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mliečny </a:t>
                      </a:r>
                      <a:r>
                        <a:rPr lang="sk-SK" sz="2000" b="1" i="1" dirty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cukor</a:t>
                      </a:r>
                      <a:endParaRPr lang="sk-SK" sz="2000" b="1" i="1" dirty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278" marR="33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sk-SK" sz="2000" b="1" i="1" dirty="0" smtClean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b="1" i="1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minerálne </a:t>
                      </a:r>
                      <a:r>
                        <a:rPr lang="sk-SK" sz="2000" b="1" i="1" dirty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látky</a:t>
                      </a:r>
                      <a:endParaRPr lang="sk-SK" sz="2000" b="1" i="1" dirty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278" marR="33278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045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b="1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kravské </a:t>
                      </a:r>
                      <a:endParaRPr lang="sk-SK" sz="20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278" marR="33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b="1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87,4</a:t>
                      </a:r>
                      <a:endParaRPr lang="sk-SK" sz="20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278" marR="33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b="1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3,2</a:t>
                      </a:r>
                      <a:endParaRPr lang="sk-SK" sz="20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278" marR="33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b="1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3,7</a:t>
                      </a:r>
                      <a:endParaRPr lang="sk-SK" sz="2000" b="1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278" marR="33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b="1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4,7</a:t>
                      </a:r>
                      <a:endParaRPr lang="sk-SK" sz="20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278" marR="33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b="1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</a:t>
                      </a:r>
                      <a:endParaRPr lang="sk-SK" sz="20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278" marR="33278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45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b="1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sk-SK" sz="2000" b="1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kozie</a:t>
                      </a:r>
                      <a:endParaRPr lang="sk-SK" sz="20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278" marR="33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b="1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86,6</a:t>
                      </a:r>
                      <a:endParaRPr lang="sk-SK" sz="20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278" marR="33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b="1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3,6</a:t>
                      </a:r>
                      <a:endParaRPr lang="sk-SK" sz="20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278" marR="33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b="1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4,2</a:t>
                      </a:r>
                      <a:endParaRPr lang="sk-SK" sz="20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278" marR="33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b="1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4,8</a:t>
                      </a:r>
                      <a:endParaRPr lang="sk-SK" sz="20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278" marR="33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b="1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</a:t>
                      </a:r>
                      <a:endParaRPr lang="sk-SK" sz="2000" b="1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278" marR="33278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045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b="1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sk-SK" sz="2000" b="1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ovčie</a:t>
                      </a:r>
                      <a:endParaRPr lang="sk-SK" sz="20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278" marR="33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b="1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83,9</a:t>
                      </a:r>
                      <a:endParaRPr lang="sk-SK" sz="20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278" marR="33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b="1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5,2</a:t>
                      </a:r>
                      <a:endParaRPr lang="sk-SK" sz="20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278" marR="33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b="1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6,2</a:t>
                      </a:r>
                      <a:endParaRPr lang="sk-SK" sz="20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278" marR="33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b="1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4,2</a:t>
                      </a:r>
                      <a:endParaRPr lang="sk-SK" sz="2000" b="1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278" marR="33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b="1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</a:t>
                      </a:r>
                      <a:endParaRPr lang="sk-SK" sz="2000" b="1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278" marR="33278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045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b="1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kobylie </a:t>
                      </a:r>
                      <a:endParaRPr lang="sk-SK" sz="20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278" marR="33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b="1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90,0</a:t>
                      </a:r>
                      <a:endParaRPr lang="sk-SK" sz="20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278" marR="33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b="1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</a:t>
                      </a:r>
                      <a:endParaRPr lang="sk-SK" sz="20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278" marR="33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b="1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</a:t>
                      </a:r>
                      <a:endParaRPr lang="sk-SK" sz="20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278" marR="33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b="1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7,0</a:t>
                      </a:r>
                      <a:endParaRPr lang="sk-SK" sz="20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278" marR="33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b="1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endParaRPr lang="sk-SK" sz="20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278" marR="33278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045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b="1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byvolie </a:t>
                      </a:r>
                      <a:endParaRPr lang="sk-SK" sz="20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278" marR="33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b="1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82,7</a:t>
                      </a:r>
                      <a:endParaRPr lang="sk-SK" sz="20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278" marR="33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b="1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4,5</a:t>
                      </a:r>
                      <a:endParaRPr lang="sk-SK" sz="20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278" marR="33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b="1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8,0</a:t>
                      </a:r>
                      <a:endParaRPr lang="sk-SK" sz="20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278" marR="33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b="1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4,7</a:t>
                      </a:r>
                      <a:endParaRPr lang="sk-SK" sz="20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278" marR="33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b="1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</a:t>
                      </a:r>
                      <a:endParaRPr lang="sk-SK" sz="20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278" marR="33278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797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b="1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sk-SK" sz="2000" b="1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materinské</a:t>
                      </a:r>
                      <a:endParaRPr lang="sk-SK" sz="20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278" marR="33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b="1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87,6</a:t>
                      </a:r>
                      <a:endParaRPr lang="sk-SK" sz="20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278" marR="33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b="1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</a:t>
                      </a:r>
                      <a:endParaRPr lang="sk-SK" sz="20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278" marR="33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b="1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4,1</a:t>
                      </a:r>
                      <a:endParaRPr lang="sk-SK" sz="20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278" marR="33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b="1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6,9</a:t>
                      </a:r>
                      <a:endParaRPr lang="sk-SK" sz="20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278" marR="332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b="1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  <a:endParaRPr lang="sk-SK" sz="20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278" marR="33278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3" name="BlokTextu 2"/>
          <p:cNvSpPr txBox="1"/>
          <p:nvPr/>
        </p:nvSpPr>
        <p:spPr>
          <a:xfrm>
            <a:off x="107504" y="55163"/>
            <a:ext cx="8136904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endParaRPr lang="sk-SK" sz="2400" b="1" i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Zloženie mlieka a mliečnych  výrobkov</a:t>
            </a:r>
          </a:p>
          <a:p>
            <a:endParaRPr lang="sk-SK" sz="32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sz="24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Základné zloženie </a:t>
            </a:r>
            <a:r>
              <a:rPr lang="sk-SK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rôznych  druhov mlieka</a:t>
            </a:r>
          </a:p>
        </p:txBody>
      </p:sp>
      <p:pic>
        <p:nvPicPr>
          <p:cNvPr id="4" name="Picture 6" descr="http://images.zeit.de/wirtschaft/2009-09/Milchkuehe/Milchkuehe-540x3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052736"/>
            <a:ext cx="2448272" cy="1440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511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ľka 1"/>
          <p:cNvGraphicFramePr>
            <a:graphicFrameLocks noGrp="1"/>
          </p:cNvGraphicFramePr>
          <p:nvPr>
            <p:extLst/>
          </p:nvPr>
        </p:nvGraphicFramePr>
        <p:xfrm>
          <a:off x="2627783" y="1259057"/>
          <a:ext cx="6048474" cy="5404986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57457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1206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0207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5975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59631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</a:pPr>
                      <a:r>
                        <a:rPr kumimoji="0" lang="sk-SK" sz="2000" b="1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Zložky mlieka</a:t>
                      </a:r>
                      <a:endParaRPr kumimoji="0" lang="sk-SK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</a:pPr>
                      <a:r>
                        <a:rPr kumimoji="0" lang="sk-SK" sz="2000" b="1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Mlieko</a:t>
                      </a:r>
                      <a:endParaRPr kumimoji="0" lang="sk-SK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152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</a:pPr>
                      <a:r>
                        <a:rPr kumimoji="0" lang="sk-SK" sz="2000" b="1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Ovčie</a:t>
                      </a:r>
                      <a:endParaRPr kumimoji="0" lang="sk-SK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</a:pPr>
                      <a:r>
                        <a:rPr kumimoji="0" lang="sk-SK" sz="2000" b="1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Kozie</a:t>
                      </a:r>
                      <a:endParaRPr kumimoji="0" lang="sk-SK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</a:pPr>
                      <a:r>
                        <a:rPr kumimoji="0" lang="sk-SK" sz="2000" b="1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Kravské</a:t>
                      </a:r>
                      <a:endParaRPr kumimoji="0" lang="sk-SK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96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</a:pPr>
                      <a:r>
                        <a:rPr kumimoji="0" lang="sk-SK" sz="2000" b="1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sušina</a:t>
                      </a:r>
                      <a:endParaRPr kumimoji="0" lang="sk-SK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</a:pPr>
                      <a:r>
                        <a:rPr kumimoji="0" lang="sk-SK" sz="2000" b="1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154</a:t>
                      </a:r>
                      <a:endParaRPr kumimoji="0" lang="sk-SK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</a:pPr>
                      <a:r>
                        <a:rPr kumimoji="0" lang="sk-SK" sz="2000" b="1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</a:t>
                      </a:r>
                      <a:endParaRPr kumimoji="0" lang="sk-SK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</a:pPr>
                      <a:r>
                        <a:rPr kumimoji="0" lang="sk-SK" sz="2000" b="1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</a:t>
                      </a:r>
                      <a:endParaRPr kumimoji="0" lang="sk-SK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596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</a:pPr>
                      <a:r>
                        <a:rPr kumimoji="0" lang="sk-SK" sz="2000" b="1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energia</a:t>
                      </a:r>
                      <a:endParaRPr kumimoji="0" lang="sk-SK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</a:pPr>
                      <a:r>
                        <a:rPr kumimoji="0" lang="sk-SK" sz="2000" b="1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154</a:t>
                      </a:r>
                      <a:endParaRPr kumimoji="0" lang="sk-SK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</a:pPr>
                      <a:r>
                        <a:rPr kumimoji="0" lang="sk-SK" sz="2000" b="1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kumimoji="0" lang="sk-SK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</a:pPr>
                      <a:r>
                        <a:rPr kumimoji="0" lang="sk-SK" sz="2000" b="1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</a:t>
                      </a:r>
                      <a:endParaRPr kumimoji="0" lang="sk-SK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596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</a:pPr>
                      <a:r>
                        <a:rPr kumimoji="0" lang="sk-SK" sz="2000" b="1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bielkoviny</a:t>
                      </a:r>
                      <a:endParaRPr kumimoji="0" lang="sk-SK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</a:pPr>
                      <a:r>
                        <a:rPr kumimoji="0" lang="sk-SK" sz="2000" b="1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580</a:t>
                      </a:r>
                      <a:endParaRPr kumimoji="0" lang="sk-SK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</a:pPr>
                      <a:r>
                        <a:rPr kumimoji="0" lang="sk-SK" sz="2000" b="1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346</a:t>
                      </a:r>
                      <a:endParaRPr kumimoji="0" lang="sk-SK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</a:pPr>
                      <a:r>
                        <a:rPr kumimoji="0" lang="sk-SK" sz="2000" b="1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319</a:t>
                      </a:r>
                      <a:endParaRPr kumimoji="0" lang="sk-SK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596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</a:pPr>
                      <a:r>
                        <a:rPr kumimoji="0" lang="sk-SK" sz="2000" b="1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tuk</a:t>
                      </a:r>
                      <a:endParaRPr kumimoji="0" lang="sk-SK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</a:pPr>
                      <a:r>
                        <a:rPr kumimoji="0" lang="sk-SK" sz="2000" b="1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</a:t>
                      </a:r>
                      <a:endParaRPr kumimoji="0" lang="sk-SK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</a:pPr>
                      <a:r>
                        <a:rPr kumimoji="0" lang="sk-SK" sz="2000" b="1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  <a:endParaRPr kumimoji="0" lang="sk-SK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</a:pPr>
                      <a:r>
                        <a:rPr kumimoji="0" lang="sk-SK" sz="2000" b="1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</a:t>
                      </a:r>
                      <a:endParaRPr kumimoji="0" lang="sk-SK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596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</a:pPr>
                      <a:r>
                        <a:rPr kumimoji="0" lang="sk-SK" sz="2000" b="1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laktóza</a:t>
                      </a:r>
                      <a:endParaRPr kumimoji="0" lang="sk-SK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</a:pPr>
                      <a:r>
                        <a:rPr kumimoji="0" lang="sk-SK" sz="2000" b="1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</a:t>
                      </a:r>
                      <a:endParaRPr kumimoji="0" lang="sk-SK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</a:pPr>
                      <a:r>
                        <a:rPr kumimoji="0" lang="sk-SK" sz="2000" b="1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</a:t>
                      </a:r>
                      <a:endParaRPr kumimoji="0" lang="sk-SK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</a:pPr>
                      <a:r>
                        <a:rPr kumimoji="0" lang="sk-SK" sz="2000" b="1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</a:t>
                      </a:r>
                      <a:endParaRPr kumimoji="0" lang="sk-SK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596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</a:pPr>
                      <a:r>
                        <a:rPr kumimoji="0" lang="sk-SK" sz="2000" b="1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minerálie</a:t>
                      </a:r>
                      <a:endParaRPr kumimoji="0" lang="sk-SK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</a:pPr>
                      <a:r>
                        <a:rPr kumimoji="0" lang="sk-SK" sz="2000" b="1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480</a:t>
                      </a:r>
                      <a:endParaRPr kumimoji="0" lang="sk-SK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</a:pPr>
                      <a:r>
                        <a:rPr kumimoji="0" lang="sk-SK" sz="2000" b="1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410</a:t>
                      </a:r>
                      <a:endParaRPr kumimoji="0" lang="sk-SK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</a:pPr>
                      <a:r>
                        <a:rPr kumimoji="0" lang="sk-SK" sz="2000" b="1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360</a:t>
                      </a:r>
                      <a:endParaRPr kumimoji="0" lang="sk-SK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596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</a:pPr>
                      <a:r>
                        <a:rPr kumimoji="0" lang="sk-SK" sz="2000" b="1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vápnik</a:t>
                      </a:r>
                      <a:endParaRPr kumimoji="0" lang="sk-SK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</a:pPr>
                      <a:r>
                        <a:rPr kumimoji="0" lang="sk-SK" sz="2000" b="1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603</a:t>
                      </a:r>
                      <a:endParaRPr kumimoji="0" lang="sk-SK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</a:pPr>
                      <a:r>
                        <a:rPr kumimoji="0" lang="sk-SK" sz="2000" b="1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419</a:t>
                      </a:r>
                      <a:endParaRPr kumimoji="0" lang="sk-SK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</a:pPr>
                      <a:r>
                        <a:rPr kumimoji="0" lang="sk-SK" sz="2000" b="1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372</a:t>
                      </a:r>
                      <a:endParaRPr kumimoji="0" lang="sk-SK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596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</a:pPr>
                      <a:r>
                        <a:rPr kumimoji="0" lang="sk-SK" sz="2000" b="1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vitamín C</a:t>
                      </a:r>
                      <a:endParaRPr kumimoji="0" lang="sk-SK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</a:pPr>
                      <a:r>
                        <a:rPr kumimoji="0" lang="sk-SK" sz="2000" b="1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</a:t>
                      </a:r>
                      <a:endParaRPr kumimoji="0" lang="sk-SK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</a:pPr>
                      <a:r>
                        <a:rPr kumimoji="0" lang="sk-SK" sz="2000" b="1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kumimoji="0" lang="sk-SK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</a:pPr>
                      <a:r>
                        <a:rPr kumimoji="0" lang="sk-SK" sz="2000" b="1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kumimoji="0" lang="sk-SK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596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</a:pPr>
                      <a:r>
                        <a:rPr kumimoji="0" lang="sk-SK" sz="2000" b="1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vitamín B</a:t>
                      </a:r>
                      <a:r>
                        <a:rPr kumimoji="0" lang="sk-SK" sz="2000" b="1" i="1" u="none" strike="noStrike" cap="none" normalizeH="0" baseline="-2500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kumimoji="0" lang="sk-SK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</a:pPr>
                      <a:r>
                        <a:rPr kumimoji="0" lang="sk-SK" sz="2000" b="1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800</a:t>
                      </a:r>
                      <a:endParaRPr kumimoji="0" lang="sk-SK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</a:pPr>
                      <a:r>
                        <a:rPr kumimoji="0" lang="sk-SK" sz="2000" b="1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</a:t>
                      </a:r>
                      <a:endParaRPr kumimoji="0" lang="sk-SK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</a:pPr>
                      <a:r>
                        <a:rPr kumimoji="0" lang="sk-SK" sz="2000" b="1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</a:t>
                      </a:r>
                      <a:endParaRPr kumimoji="0" lang="sk-SK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596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</a:pPr>
                      <a:r>
                        <a:rPr kumimoji="0" lang="sk-SK" sz="2000" b="1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vitamín B</a:t>
                      </a:r>
                      <a:r>
                        <a:rPr kumimoji="0" lang="sk-SK" sz="2000" b="1" i="1" u="none" strike="noStrike" cap="none" normalizeH="0" baseline="-2500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kumimoji="0" lang="sk-SK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</a:pPr>
                      <a:r>
                        <a:rPr kumimoji="0" lang="sk-SK" sz="2000" b="1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1580</a:t>
                      </a:r>
                      <a:endParaRPr kumimoji="0" lang="sk-SK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</a:pPr>
                      <a:r>
                        <a:rPr kumimoji="0" lang="sk-SK" sz="2000" b="1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</a:t>
                      </a:r>
                      <a:endParaRPr kumimoji="0" lang="sk-SK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</a:pPr>
                      <a:r>
                        <a:rPr kumimoji="0" lang="sk-SK" sz="2000" b="1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793</a:t>
                      </a:r>
                      <a:endParaRPr kumimoji="0" lang="sk-SK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596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</a:pPr>
                      <a:r>
                        <a:rPr kumimoji="0" lang="sk-SK" sz="2000" b="1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vitamín A</a:t>
                      </a:r>
                      <a:endParaRPr kumimoji="0" lang="sk-SK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</a:pPr>
                      <a:r>
                        <a:rPr kumimoji="0" lang="sk-SK" sz="2000" b="1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</a:t>
                      </a:r>
                      <a:endParaRPr kumimoji="0" lang="sk-SK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</a:pPr>
                      <a:r>
                        <a:rPr kumimoji="0" lang="sk-SK" sz="2000" b="1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</a:t>
                      </a:r>
                      <a:endParaRPr kumimoji="0" lang="sk-SK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</a:pPr>
                      <a:r>
                        <a:rPr kumimoji="0" lang="sk-SK" sz="2000" b="1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kumimoji="0" lang="sk-SK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596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</a:pPr>
                      <a:r>
                        <a:rPr kumimoji="0" lang="sk-SK" sz="2000" b="1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vitamín D</a:t>
                      </a:r>
                      <a:endParaRPr kumimoji="0" lang="sk-SK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</a:pPr>
                      <a:r>
                        <a:rPr kumimoji="0" lang="sk-SK" sz="2000" b="1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</a:t>
                      </a:r>
                      <a:endParaRPr kumimoji="0" lang="sk-SK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</a:pPr>
                      <a:r>
                        <a:rPr kumimoji="0" lang="sk-SK" sz="2000" b="1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275</a:t>
                      </a:r>
                      <a:endParaRPr kumimoji="0" lang="sk-SK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</a:pPr>
                      <a:r>
                        <a:rPr kumimoji="0" lang="sk-SK" sz="2000" b="1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  <a:endParaRPr kumimoji="0" lang="sk-SK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596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</a:pPr>
                      <a:r>
                        <a:rPr kumimoji="0" lang="sk-SK" sz="2000" b="1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vitamín E</a:t>
                      </a:r>
                      <a:endParaRPr kumimoji="0" lang="sk-SK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</a:pPr>
                      <a:r>
                        <a:rPr kumimoji="0" lang="sk-SK" sz="2000" b="1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kumimoji="0" lang="sk-SK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</a:pPr>
                      <a:r>
                        <a:rPr kumimoji="0" lang="sk-SK" sz="2000" b="1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kumimoji="0" lang="sk-SK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</a:pPr>
                      <a:r>
                        <a:rPr kumimoji="0" lang="sk-SK" sz="2000" b="1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kumimoji="0" lang="sk-SK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</a:tbl>
          </a:graphicData>
        </a:graphic>
      </p:graphicFrame>
      <p:sp>
        <p:nvSpPr>
          <p:cNvPr id="3" name="Obdĺžnik 2"/>
          <p:cNvSpPr/>
          <p:nvPr/>
        </p:nvSpPr>
        <p:spPr>
          <a:xfrm>
            <a:off x="683568" y="304947"/>
            <a:ext cx="8208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sk-SK" sz="2400" b="1" i="1" dirty="0" smtClean="0">
                <a:solidFill>
                  <a:srgbClr val="FFFF0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Pomerný obsah zloženia druhov mliek v porovnaní  s materským mliekom = 100 %</a:t>
            </a:r>
            <a:endParaRPr lang="sk-SK" sz="2400" i="1" dirty="0">
              <a:solidFill>
                <a:srgbClr val="FFFF00"/>
              </a:solidFill>
              <a:ea typeface="MS Gothic" pitchFamily="49" charset="-128"/>
              <a:cs typeface="Times New Roman" pitchFamily="18" charset="0"/>
            </a:endParaRPr>
          </a:p>
        </p:txBody>
      </p:sp>
      <p:pic>
        <p:nvPicPr>
          <p:cNvPr id="4" name="Picture 2" descr="C:\Users\KAJO\Desktop\2011-09-23 001\Kozí vršok\067-DSC_0067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 l="10109" t="14459" r="22348"/>
          <a:stretch>
            <a:fillRect/>
          </a:stretch>
        </p:blipFill>
        <p:spPr bwMode="auto">
          <a:xfrm>
            <a:off x="467544" y="1556792"/>
            <a:ext cx="1899942" cy="4359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612711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Documents and Settings\NO NAME\Plocha\Obrázky\scan0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386012"/>
            <a:ext cx="3214986" cy="3203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Zástupný symbol pro obsah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4010305"/>
              </p:ext>
            </p:extLst>
          </p:nvPr>
        </p:nvGraphicFramePr>
        <p:xfrm>
          <a:off x="755575" y="1628798"/>
          <a:ext cx="4536506" cy="48127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129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6760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6760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03885">
                <a:tc>
                  <a:txBody>
                    <a:bodyPr/>
                    <a:lstStyle/>
                    <a:p>
                      <a:r>
                        <a:rPr lang="sk-SK" sz="1800" i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Bielkoviny</a:t>
                      </a:r>
                      <a:endParaRPr lang="sk-SK" sz="1800" i="1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36790" marB="367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800" i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% z celkových bielkovín</a:t>
                      </a:r>
                      <a:endParaRPr lang="sk-SK" sz="1800" i="1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36790" marB="367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800" i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% v mlieku</a:t>
                      </a:r>
                      <a:endParaRPr lang="sk-SK" sz="1800" i="1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36790" marB="3679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03885">
                <a:tc>
                  <a:txBody>
                    <a:bodyPr/>
                    <a:lstStyle/>
                    <a:p>
                      <a:r>
                        <a:rPr lang="sk-SK" sz="1800" b="1" i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Kazeinový komplex</a:t>
                      </a:r>
                      <a:endParaRPr lang="sk-SK" sz="1800" b="1" i="1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36790" marB="367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8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76,8</a:t>
                      </a:r>
                      <a:endParaRPr lang="sk-SK" sz="18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36790" marB="367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8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2,50</a:t>
                      </a:r>
                      <a:endParaRPr lang="sk-SK" sz="18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36790" marB="3679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62305">
                <a:tc>
                  <a:txBody>
                    <a:bodyPr/>
                    <a:lstStyle/>
                    <a:p>
                      <a:r>
                        <a:rPr lang="sk-SK" sz="18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Albumíny</a:t>
                      </a:r>
                      <a:endParaRPr lang="sk-SK" sz="18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36790" marB="367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8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14,0</a:t>
                      </a:r>
                      <a:endParaRPr lang="sk-SK" sz="18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36790" marB="367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8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0,45</a:t>
                      </a:r>
                      <a:endParaRPr lang="sk-SK" sz="18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36790" marB="3679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62305">
                <a:tc>
                  <a:txBody>
                    <a:bodyPr/>
                    <a:lstStyle/>
                    <a:p>
                      <a:r>
                        <a:rPr lang="sk-SK" sz="18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Globulíny</a:t>
                      </a:r>
                      <a:endParaRPr lang="sk-SK" sz="18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36790" marB="367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8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</a:t>
                      </a:r>
                      <a:endParaRPr lang="sk-SK" sz="18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36790" marB="367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8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0,06</a:t>
                      </a:r>
                      <a:endParaRPr lang="sk-SK" sz="18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36790" marB="3679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03885">
                <a:tc>
                  <a:txBody>
                    <a:bodyPr/>
                    <a:lstStyle/>
                    <a:p>
                      <a:r>
                        <a:rPr lang="sk-SK" sz="18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Proteózy a peptony</a:t>
                      </a:r>
                      <a:endParaRPr lang="sk-SK" sz="18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36790" marB="367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8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</a:t>
                      </a:r>
                      <a:endParaRPr lang="sk-SK" sz="18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36790" marB="367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8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0,07</a:t>
                      </a:r>
                      <a:endParaRPr lang="sk-SK" sz="18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36790" marB="3679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014208">
                <a:tc>
                  <a:txBody>
                    <a:bodyPr/>
                    <a:lstStyle/>
                    <a:p>
                      <a:r>
                        <a:rPr lang="sk-SK" sz="18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Nebielkovinové dus. látky</a:t>
                      </a:r>
                      <a:endParaRPr lang="sk-SK" sz="18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36790" marB="367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8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5,4</a:t>
                      </a:r>
                      <a:endParaRPr lang="sk-SK" sz="18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36790" marB="367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8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0,22</a:t>
                      </a:r>
                      <a:endParaRPr lang="sk-SK" sz="18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36790" marB="3679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62305">
                <a:tc>
                  <a:txBody>
                    <a:bodyPr/>
                    <a:lstStyle/>
                    <a:p>
                      <a:r>
                        <a:rPr lang="sk-SK" sz="18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Spolu</a:t>
                      </a:r>
                      <a:endParaRPr lang="sk-SK" sz="18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36790" marB="367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8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sk-SK" sz="18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36790" marB="367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8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3,30</a:t>
                      </a:r>
                      <a:endParaRPr lang="sk-SK" sz="18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36790" marB="3679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4" name="BlokTextu 3"/>
          <p:cNvSpPr txBox="1"/>
          <p:nvPr/>
        </p:nvSpPr>
        <p:spPr>
          <a:xfrm>
            <a:off x="611560" y="620688"/>
            <a:ext cx="7815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Zastúpenie bielkovín </a:t>
            </a:r>
            <a:r>
              <a:rPr lang="sk-SK" sz="24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kravskom </a:t>
            </a:r>
            <a:r>
              <a:rPr lang="sk-SK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mlieku</a:t>
            </a:r>
          </a:p>
        </p:txBody>
      </p:sp>
    </p:spTree>
    <p:extLst>
      <p:ext uri="{BB962C8B-B14F-4D97-AF65-F5344CB8AC3E}">
        <p14:creationId xmlns:p14="http://schemas.microsoft.com/office/powerpoint/2010/main" val="48419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ľ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0330365"/>
              </p:ext>
            </p:extLst>
          </p:nvPr>
        </p:nvGraphicFramePr>
        <p:xfrm>
          <a:off x="1119954" y="373877"/>
          <a:ext cx="5184576" cy="490728"/>
        </p:xfrm>
        <a:graphic>
          <a:graphicData uri="http://schemas.openxmlformats.org/drawingml/2006/table">
            <a:tbl>
              <a:tblPr/>
              <a:tblGrid>
                <a:gridCol w="518457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800" b="1" i="1" dirty="0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Pohár mlieka obsahuje </a:t>
                      </a:r>
                      <a:r>
                        <a:rPr lang="sk-SK" sz="2800" b="1" dirty="0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:</a:t>
                      </a:r>
                      <a:endParaRPr lang="sk-SK" sz="2800" dirty="0">
                        <a:solidFill>
                          <a:srgbClr val="FFFF0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70657" name="Rectangle 1"/>
          <p:cNvSpPr>
            <a:spLocks noChangeArrowheads="1"/>
          </p:cNvSpPr>
          <p:nvPr/>
        </p:nvSpPr>
        <p:spPr bwMode="auto">
          <a:xfrm>
            <a:off x="1119954" y="1291555"/>
            <a:ext cx="4964213" cy="5478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Vápnik</a:t>
            </a:r>
            <a:r>
              <a:rPr kumimoji="0" lang="sk-SK" sz="20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sk-SK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 </a:t>
            </a:r>
            <a:r>
              <a:rPr kumimoji="0" lang="sk-SK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30 % dennej potreby</a:t>
            </a:r>
            <a:endParaRPr kumimoji="0" lang="sk-SK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sk-SK" sz="2000" b="1" dirty="0" smtClean="0">
                <a:solidFill>
                  <a:srgbClr val="FFFF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Fosfor </a:t>
            </a:r>
            <a:r>
              <a:rPr lang="sk-SK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  20 % dennej potreby</a:t>
            </a:r>
            <a:endParaRPr lang="sk-SK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sk-SK" sz="2000" b="1" dirty="0" smtClean="0">
                <a:solidFill>
                  <a:srgbClr val="FFFF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Draslík </a:t>
            </a:r>
            <a:r>
              <a:rPr lang="sk-SK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 11 % dennej potreby</a:t>
            </a:r>
            <a:endParaRPr lang="sk-SK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sk-SK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Vitamín D </a:t>
            </a:r>
            <a:r>
              <a:rPr kumimoji="0" lang="sk-SK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 25 % dennej potreby</a:t>
            </a:r>
            <a:endParaRPr kumimoji="0" lang="sk-SK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sk-SK" sz="20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Riboflavín</a:t>
            </a:r>
            <a:r>
              <a:rPr kumimoji="0" lang="sk-SK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sk-SK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vitamín B</a:t>
            </a:r>
            <a:r>
              <a:rPr kumimoji="0" lang="sk-SK" sz="2000" b="1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kumimoji="0" lang="sk-SK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- 24 % </a:t>
            </a: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k-SK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sk-SK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</a:t>
            </a:r>
            <a:r>
              <a:rPr kumimoji="0" lang="sk-SK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dennej potreby</a:t>
            </a:r>
            <a:endParaRPr kumimoji="0" lang="sk-SK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sk-SK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sk-SK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Vitamín B</a:t>
            </a:r>
            <a:r>
              <a:rPr kumimoji="0" lang="sk-SK" sz="2000" b="1" i="0" u="none" strike="noStrike" cap="none" normalizeH="0" baseline="-3000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12</a:t>
            </a:r>
            <a:r>
              <a:rPr kumimoji="0" lang="sk-SK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sk-SK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 13 % dennej potreby</a:t>
            </a:r>
            <a:endParaRPr kumimoji="0" lang="sk-SK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Vitamín A </a:t>
            </a:r>
            <a:r>
              <a:rPr kumimoji="0" lang="sk-SK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  10 % dennej potreby</a:t>
            </a:r>
            <a:endParaRPr kumimoji="0" lang="sk-SK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sk-SK" sz="20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Niacín</a:t>
            </a:r>
            <a:r>
              <a:rPr kumimoji="0" lang="sk-SK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 vitamín B 3 -   10 %</a:t>
            </a: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k-SK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sk-SK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dennej potreby</a:t>
            </a:r>
            <a:endParaRPr kumimoji="0" lang="sk-SK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sk-SK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0660" name="Picture 4" descr="http://www.mozolani.com/images/upload/images/mlieko.png"/>
          <p:cNvPicPr>
            <a:picLocks noChangeAspect="1" noChangeArrowheads="1"/>
          </p:cNvPicPr>
          <p:nvPr/>
        </p:nvPicPr>
        <p:blipFill>
          <a:blip r:embed="rId2" cstate="print"/>
          <a:srcRect l="44368" r="27601"/>
          <a:stretch>
            <a:fillRect/>
          </a:stretch>
        </p:blipFill>
        <p:spPr bwMode="auto">
          <a:xfrm>
            <a:off x="6120260" y="1179076"/>
            <a:ext cx="2168521" cy="3758270"/>
          </a:xfrm>
          <a:prstGeom prst="rect">
            <a:avLst/>
          </a:prstGeom>
          <a:noFill/>
        </p:spPr>
      </p:pic>
      <p:sp>
        <p:nvSpPr>
          <p:cNvPr id="7" name="Obdĺžnik 6"/>
          <p:cNvSpPr/>
          <p:nvPr/>
        </p:nvSpPr>
        <p:spPr>
          <a:xfrm>
            <a:off x="395536" y="1340768"/>
            <a:ext cx="47160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k-SK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</a:t>
            </a:r>
            <a:endParaRPr lang="sk-SK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bdĺžnik 5"/>
          <p:cNvSpPr/>
          <p:nvPr/>
        </p:nvSpPr>
        <p:spPr>
          <a:xfrm>
            <a:off x="1132677" y="1152824"/>
            <a:ext cx="34363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k-SK" sz="2000" b="1" dirty="0" smtClean="0">
                <a:solidFill>
                  <a:srgbClr val="FFFF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Proteíny</a:t>
            </a:r>
            <a:r>
              <a:rPr lang="sk-SK" dirty="0" smtClean="0">
                <a:solidFill>
                  <a:srgbClr val="FFFF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sk-SK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 </a:t>
            </a:r>
            <a:r>
              <a:rPr lang="sk-SK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16 % dennej potreby</a:t>
            </a:r>
            <a:endParaRPr lang="sk-SK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998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7017</TotalTime>
  <Words>1926</Words>
  <Application>Microsoft Office PowerPoint</Application>
  <PresentationFormat>Prezentácia na obrazovke (4:3)</PresentationFormat>
  <Paragraphs>454</Paragraphs>
  <Slides>33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33</vt:i4>
      </vt:variant>
    </vt:vector>
  </HeadingPairs>
  <TitlesOfParts>
    <vt:vector size="34" baseType="lpstr">
      <vt:lpstr>Motív Office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 E.  Súčasný stav v spotrebe mliečnych výrobkov  Spotreba  mliečnych výrobkov vo svete 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Snímka 1</dc:title>
  <dc:creator>karol Herian</dc:creator>
  <cp:lastModifiedBy>VIPA</cp:lastModifiedBy>
  <cp:revision>632</cp:revision>
  <dcterms:created xsi:type="dcterms:W3CDTF">2016-04-01T12:34:32Z</dcterms:created>
  <dcterms:modified xsi:type="dcterms:W3CDTF">2021-10-13T14:18:27Z</dcterms:modified>
</cp:coreProperties>
</file>