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3" r:id="rId5"/>
    <p:sldId id="275" r:id="rId6"/>
    <p:sldId id="274" r:id="rId7"/>
    <p:sldId id="276" r:id="rId8"/>
    <p:sldId id="272" r:id="rId9"/>
    <p:sldId id="259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4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B4CA-C11F-403C-9404-EEBABB268EC9}" type="datetimeFigureOut">
              <a:rPr lang="sk-SK" smtClean="0"/>
              <a:t>14. 6. 2022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C49-DF8C-4DAD-80BA-ABEBC0B0E9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556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B4CA-C11F-403C-9404-EEBABB268EC9}" type="datetimeFigureOut">
              <a:rPr lang="sk-SK" smtClean="0"/>
              <a:t>14. 6. 2022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C49-DF8C-4DAD-80BA-ABEBC0B0E9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6116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B4CA-C11F-403C-9404-EEBABB268EC9}" type="datetimeFigureOut">
              <a:rPr lang="sk-SK" smtClean="0"/>
              <a:t>14. 6. 2022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C49-DF8C-4DAD-80BA-ABEBC0B0E9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678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B4CA-C11F-403C-9404-EEBABB268EC9}" type="datetimeFigureOut">
              <a:rPr lang="sk-SK" smtClean="0"/>
              <a:t>14. 6. 2022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C49-DF8C-4DAD-80BA-ABEBC0B0E9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422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B4CA-C11F-403C-9404-EEBABB268EC9}" type="datetimeFigureOut">
              <a:rPr lang="sk-SK" smtClean="0"/>
              <a:t>14. 6. 2022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C49-DF8C-4DAD-80BA-ABEBC0B0E9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098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B4CA-C11F-403C-9404-EEBABB268EC9}" type="datetimeFigureOut">
              <a:rPr lang="sk-SK" smtClean="0"/>
              <a:t>14. 6. 2022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C49-DF8C-4DAD-80BA-ABEBC0B0E9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7931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B4CA-C11F-403C-9404-EEBABB268EC9}" type="datetimeFigureOut">
              <a:rPr lang="sk-SK" smtClean="0"/>
              <a:t>14. 6. 2022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C49-DF8C-4DAD-80BA-ABEBC0B0E9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6695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B4CA-C11F-403C-9404-EEBABB268EC9}" type="datetimeFigureOut">
              <a:rPr lang="sk-SK" smtClean="0"/>
              <a:t>14. 6. 2022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C49-DF8C-4DAD-80BA-ABEBC0B0E9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4176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B4CA-C11F-403C-9404-EEBABB268EC9}" type="datetimeFigureOut">
              <a:rPr lang="sk-SK" smtClean="0"/>
              <a:t>14. 6. 2022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C49-DF8C-4DAD-80BA-ABEBC0B0E9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4858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B4CA-C11F-403C-9404-EEBABB268EC9}" type="datetimeFigureOut">
              <a:rPr lang="sk-SK" smtClean="0"/>
              <a:t>14. 6. 2022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C49-DF8C-4DAD-80BA-ABEBC0B0E9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288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0B4CA-C11F-403C-9404-EEBABB268EC9}" type="datetimeFigureOut">
              <a:rPr lang="sk-SK" smtClean="0"/>
              <a:t>14. 6. 2022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3EC49-DF8C-4DAD-80BA-ABEBC0B0E9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371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0B4CA-C11F-403C-9404-EEBABB268EC9}" type="datetimeFigureOut">
              <a:rPr lang="sk-SK" smtClean="0"/>
              <a:t>14. 6. 2022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3EC49-DF8C-4DAD-80BA-ABEBC0B0E9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860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11" y="185286"/>
            <a:ext cx="3618142" cy="1515600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459832" y="2515755"/>
            <a:ext cx="9593178" cy="19209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4000" dirty="0">
                <a:latin typeface="Calibri regular"/>
              </a:rPr>
              <a:t/>
            </a:r>
            <a:br>
              <a:rPr lang="sk-SK" sz="4000" dirty="0">
                <a:latin typeface="Calibri regular"/>
              </a:rPr>
            </a:br>
            <a:r>
              <a:rPr lang="sk-SK" sz="4000" b="1" dirty="0" smtClean="0">
                <a:cs typeface="Calibri" panose="020F0502020204030204" pitchFamily="34" charset="0"/>
              </a:rPr>
              <a:t>Konferencia projektu </a:t>
            </a:r>
            <a:r>
              <a:rPr lang="sk-SK" sz="4000" b="1" dirty="0" err="1" smtClean="0">
                <a:cs typeface="Calibri" panose="020F0502020204030204" pitchFamily="34" charset="0"/>
              </a:rPr>
              <a:t>PoliRural</a:t>
            </a:r>
            <a:endParaRPr lang="sk-SK" sz="4000" b="1" dirty="0">
              <a:cs typeface="Calibri" panose="020F0502020204030204" pitchFamily="34" charset="0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341783" y="4999383"/>
            <a:ext cx="9486638" cy="14335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sk-SK" sz="2000" b="1" dirty="0">
                <a:latin typeface="+mj-lt"/>
              </a:rPr>
              <a:t>Mgr. Tatiana Harsová, </a:t>
            </a:r>
          </a:p>
          <a:p>
            <a:pPr algn="r"/>
            <a:r>
              <a:rPr lang="sk-SK" sz="2000" b="1" dirty="0">
                <a:latin typeface="+mj-lt"/>
              </a:rPr>
              <a:t>Odbor stratégií a prierezových činností</a:t>
            </a:r>
            <a:endParaRPr lang="en-AU" sz="2000" b="1" dirty="0">
              <a:latin typeface="+mj-lt"/>
            </a:endParaRPr>
          </a:p>
          <a:p>
            <a:pPr algn="r"/>
            <a:endParaRPr lang="sk-SK" sz="2000" b="1" dirty="0">
              <a:latin typeface="+mj-lt"/>
            </a:endParaRPr>
          </a:p>
          <a:p>
            <a:pPr algn="l"/>
            <a:r>
              <a:rPr lang="sk-SK" sz="2000" b="1" dirty="0" smtClean="0">
                <a:latin typeface="+mj-lt"/>
              </a:rPr>
              <a:t>08.06.2022</a:t>
            </a:r>
            <a:r>
              <a:rPr lang="sk-SK" sz="2000" b="1" dirty="0">
                <a:latin typeface="+mj-lt"/>
              </a:rPr>
              <a:t>, </a:t>
            </a:r>
            <a:r>
              <a:rPr lang="sk-SK" sz="2000" b="1" dirty="0" smtClean="0">
                <a:latin typeface="+mj-lt"/>
              </a:rPr>
              <a:t>Tále</a:t>
            </a:r>
            <a:endParaRPr lang="sk-SK" sz="19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1973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/>
          <p:cNvSpPr txBox="1">
            <a:spLocks/>
          </p:cNvSpPr>
          <p:nvPr/>
        </p:nvSpPr>
        <p:spPr>
          <a:xfrm>
            <a:off x="802200" y="1711588"/>
            <a:ext cx="10519611" cy="437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4988" lvl="1" indent="-449263">
              <a:buFont typeface="Wingdings" panose="05000000000000000000" pitchFamily="2" charset="2"/>
              <a:buChar char="Ø"/>
            </a:pPr>
            <a:r>
              <a:rPr lang="sk-SK" sz="2800" dirty="0" smtClean="0"/>
              <a:t> </a:t>
            </a:r>
            <a:r>
              <a:rPr lang="sk-SK" sz="2800" b="1" dirty="0" smtClean="0"/>
              <a:t>vznik 1.11.2021 rozhodnutím ministra MPRV SR 12104/2021-250</a:t>
            </a:r>
            <a:endParaRPr lang="sk-SK" sz="2800" b="1" dirty="0"/>
          </a:p>
          <a:p>
            <a:pPr marL="534988" lvl="1" indent="-449263">
              <a:buFont typeface="Wingdings" panose="05000000000000000000" pitchFamily="2" charset="2"/>
              <a:buChar char="Ø"/>
            </a:pPr>
            <a:r>
              <a:rPr lang="sk-SK" sz="2800" b="1" dirty="0"/>
              <a:t> </a:t>
            </a:r>
            <a:r>
              <a:rPr lang="sk-SK" sz="2800" b="1" dirty="0" smtClean="0"/>
              <a:t>pracovná náplň odboru:</a:t>
            </a:r>
            <a:endParaRPr lang="sk-SK" sz="2800" b="1" dirty="0"/>
          </a:p>
          <a:p>
            <a:pPr marL="896938" lvl="1" indent="-266700">
              <a:buFont typeface="Wingdings" panose="05000000000000000000" pitchFamily="2" charset="2"/>
              <a:buChar char="§"/>
            </a:pPr>
            <a:r>
              <a:rPr lang="sk-SK" dirty="0" smtClean="0"/>
              <a:t>tvorba a realizácia jednotnej štátnej politiky v oblasti pôdohospodárstva a rozvoja vidieka</a:t>
            </a:r>
            <a:endParaRPr lang="sk-SK" dirty="0"/>
          </a:p>
          <a:p>
            <a:pPr marL="896938" lvl="1" indent="-266700">
              <a:buFont typeface="Wingdings" panose="05000000000000000000" pitchFamily="2" charset="2"/>
              <a:buChar char="§"/>
            </a:pPr>
            <a:r>
              <a:rPr lang="sk-SK" dirty="0" smtClean="0"/>
              <a:t>vypracovanie správy o stave pôdohospodárstva na príslušný rok</a:t>
            </a:r>
          </a:p>
          <a:p>
            <a:pPr marL="896938" lvl="1" indent="-266700">
              <a:buFont typeface="Wingdings" panose="05000000000000000000" pitchFamily="2" charset="2"/>
              <a:buChar char="§"/>
            </a:pPr>
            <a:r>
              <a:rPr lang="sk-SK" dirty="0" smtClean="0"/>
              <a:t>zabezpečenie Národnej komisie pre informačnú sieť poľnohospodárskeho účtovníctva v SR v zmysle legislatívy EU</a:t>
            </a:r>
          </a:p>
          <a:p>
            <a:pPr marL="896938" lvl="1" indent="-266700">
              <a:buFont typeface="Wingdings" panose="05000000000000000000" pitchFamily="2" charset="2"/>
              <a:buChar char="§"/>
            </a:pPr>
            <a:r>
              <a:rPr lang="sk-SK" dirty="0" smtClean="0"/>
              <a:t>zavádzanie inovačných prvkov pomocou adaptácie a integrovania projekt. riadenia politík v oblasti pôdohospodárstva a rozvoja vidieka</a:t>
            </a:r>
          </a:p>
          <a:p>
            <a:pPr marL="896938" lvl="1" indent="-266700">
              <a:buFont typeface="Wingdings" panose="05000000000000000000" pitchFamily="2" charset="2"/>
              <a:buChar char="§"/>
            </a:pPr>
            <a:r>
              <a:rPr lang="sk-SK" dirty="0" smtClean="0"/>
              <a:t>zabezpečuje agendu zamestnanosti v rezorte</a:t>
            </a: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766200" y="517730"/>
            <a:ext cx="11389800" cy="647999"/>
          </a:xfrm>
          <a:prstGeom prst="rect">
            <a:avLst/>
          </a:prstGeom>
          <a:solidFill>
            <a:srgbClr val="1E4E9D"/>
          </a:solidFill>
          <a:ln>
            <a:solidFill>
              <a:srgbClr val="1E4E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3600" b="1" dirty="0"/>
              <a:t>Odbor stratégií a prierezových </a:t>
            </a:r>
            <a:r>
              <a:rPr lang="sk-SK" sz="3600" b="1" dirty="0" smtClean="0"/>
              <a:t>činností</a:t>
            </a:r>
            <a:endParaRPr lang="sk-SK" sz="3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766200" y="0"/>
            <a:ext cx="36000" cy="504000"/>
          </a:xfrm>
          <a:prstGeom prst="rect">
            <a:avLst/>
          </a:prstGeom>
          <a:solidFill>
            <a:srgbClr val="DEDEDE"/>
          </a:solidFill>
          <a:ln>
            <a:solidFill>
              <a:srgbClr val="DED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6200" y="1179459"/>
            <a:ext cx="36000" cy="518400"/>
          </a:xfrm>
          <a:prstGeom prst="rect">
            <a:avLst/>
          </a:prstGeom>
          <a:solidFill>
            <a:srgbClr val="D40000"/>
          </a:solidFill>
          <a:ln>
            <a:solidFill>
              <a:srgbClr val="D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ĺžnik 8"/>
          <p:cNvSpPr/>
          <p:nvPr/>
        </p:nvSpPr>
        <p:spPr>
          <a:xfrm>
            <a:off x="766200" y="517730"/>
            <a:ext cx="36000" cy="648000"/>
          </a:xfrm>
          <a:prstGeom prst="rect">
            <a:avLst/>
          </a:prstGeom>
          <a:solidFill>
            <a:srgbClr val="1E4E9D"/>
          </a:solidFill>
          <a:ln>
            <a:solidFill>
              <a:srgbClr val="1E4E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0" y="6314608"/>
            <a:ext cx="10266218" cy="18000"/>
          </a:xfrm>
          <a:prstGeom prst="rect">
            <a:avLst/>
          </a:prstGeom>
          <a:solidFill>
            <a:srgbClr val="D40000"/>
          </a:solidFill>
          <a:ln>
            <a:solidFill>
              <a:srgbClr val="D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2" name="Obrázo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120" y="6030208"/>
            <a:ext cx="1443819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611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/>
          <p:cNvSpPr txBox="1">
            <a:spLocks/>
          </p:cNvSpPr>
          <p:nvPr/>
        </p:nvSpPr>
        <p:spPr>
          <a:xfrm>
            <a:off x="802200" y="1711588"/>
            <a:ext cx="10519611" cy="437222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k-SK" sz="2800" b="1" dirty="0" smtClean="0"/>
              <a:t>Pracovná náplň odboru:</a:t>
            </a:r>
            <a:endParaRPr lang="sk-SK" sz="2800" b="1" dirty="0"/>
          </a:p>
          <a:p>
            <a:pPr marL="534988" lvl="1" indent="-449263">
              <a:buFont typeface="Wingdings" panose="05000000000000000000" pitchFamily="2" charset="2"/>
              <a:buChar char="§"/>
            </a:pPr>
            <a:r>
              <a:rPr lang="sk-SK" dirty="0" smtClean="0"/>
              <a:t>tvorí koncepcie v oblasti vedy, výskumu a inovácii a zabezpečuje ich výstupy</a:t>
            </a:r>
          </a:p>
          <a:p>
            <a:pPr marL="534988" lvl="1" indent="-449263">
              <a:buFont typeface="Wingdings" panose="05000000000000000000" pitchFamily="2" charset="2"/>
              <a:buChar char="§"/>
            </a:pPr>
            <a:r>
              <a:rPr lang="sk-SK" dirty="0" smtClean="0"/>
              <a:t>zodpovedá za tvorbu a spracovanie rezortných materiálov, zámerov a projektov, </a:t>
            </a:r>
          </a:p>
          <a:p>
            <a:pPr marL="534988" lvl="1" indent="-449263">
              <a:buFont typeface="Wingdings" panose="05000000000000000000" pitchFamily="2" charset="2"/>
              <a:buChar char="§"/>
            </a:pPr>
            <a:r>
              <a:rPr lang="sk-SK" dirty="0"/>
              <a:t>zodpovedá za </a:t>
            </a:r>
            <a:r>
              <a:rPr lang="sk-SK" dirty="0" smtClean="0"/>
              <a:t>tvorbu koncepčných, strategických, legislatívnych alebo metodických  materiálov </a:t>
            </a:r>
          </a:p>
          <a:p>
            <a:pPr marL="534988" lvl="1" indent="-449263">
              <a:buFont typeface="Wingdings" panose="05000000000000000000" pitchFamily="2" charset="2"/>
              <a:buChar char="§"/>
            </a:pPr>
            <a:r>
              <a:rPr lang="sk-SK" dirty="0" smtClean="0"/>
              <a:t>zabezpečuje celoživotné odborné vzdelávanie v rezorte</a:t>
            </a:r>
          </a:p>
          <a:p>
            <a:pPr marL="534988" lvl="1" indent="-449263">
              <a:buFont typeface="Wingdings" panose="05000000000000000000" pitchFamily="2" charset="2"/>
              <a:buChar char="§"/>
            </a:pPr>
            <a:r>
              <a:rPr lang="sk-SK" dirty="0" smtClean="0"/>
              <a:t>zabezpečuje tvorbu koncepcie múzejníctva a uchovávania kultúrneho dedičstva v rezorte</a:t>
            </a:r>
          </a:p>
          <a:p>
            <a:pPr marL="534988" lvl="1" indent="-449263">
              <a:buFont typeface="Wingdings" panose="05000000000000000000" pitchFamily="2" charset="2"/>
              <a:buChar char="§"/>
            </a:pPr>
            <a:r>
              <a:rPr lang="sk-SK" dirty="0" smtClean="0"/>
              <a:t>zabezpečuje agendu pôdohospodárskeho a znalostného systému (AKIS)</a:t>
            </a:r>
          </a:p>
          <a:p>
            <a:pPr marL="534988" lvl="1" indent="-449263">
              <a:buFont typeface="Wingdings" panose="05000000000000000000" pitchFamily="2" charset="2"/>
              <a:buChar char="§"/>
            </a:pPr>
            <a:r>
              <a:rPr lang="sk-SK" dirty="0" smtClean="0"/>
              <a:t>spolupracuje s ostatnými ústrednými orgánmi štátnej správy, najmä MŠVVŠ SR, MPSVR SR, MIRRI, MH SR a MF SR, ale aj sociálnymi partnermi, univerzitami, SAV a MVO, súkromným sektorom</a:t>
            </a:r>
          </a:p>
          <a:p>
            <a:pPr marL="982663" lvl="1" indent="-266700">
              <a:buFont typeface="Wingdings" panose="05000000000000000000" pitchFamily="2" charset="2"/>
              <a:buChar char="§"/>
            </a:pP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766200" y="517730"/>
            <a:ext cx="11389800" cy="647999"/>
          </a:xfrm>
          <a:prstGeom prst="rect">
            <a:avLst/>
          </a:prstGeom>
          <a:solidFill>
            <a:srgbClr val="1E4E9D"/>
          </a:solidFill>
          <a:ln>
            <a:solidFill>
              <a:srgbClr val="1E4E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3600" b="1" dirty="0"/>
              <a:t>Odbor stratégií a prierezových </a:t>
            </a:r>
            <a:r>
              <a:rPr lang="sk-SK" sz="3600" b="1" dirty="0" smtClean="0"/>
              <a:t>činností</a:t>
            </a:r>
            <a:endParaRPr lang="sk-SK" sz="3600" b="1" dirty="0">
              <a:solidFill>
                <a:schemeClr val="bg1"/>
              </a:solidFill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766200" y="0"/>
            <a:ext cx="36000" cy="504000"/>
          </a:xfrm>
          <a:prstGeom prst="rect">
            <a:avLst/>
          </a:prstGeom>
          <a:solidFill>
            <a:srgbClr val="DEDEDE"/>
          </a:solidFill>
          <a:ln>
            <a:solidFill>
              <a:srgbClr val="DED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6200" y="1179459"/>
            <a:ext cx="36000" cy="518400"/>
          </a:xfrm>
          <a:prstGeom prst="rect">
            <a:avLst/>
          </a:prstGeom>
          <a:solidFill>
            <a:srgbClr val="D40000"/>
          </a:solidFill>
          <a:ln>
            <a:solidFill>
              <a:srgbClr val="D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ĺžnik 8"/>
          <p:cNvSpPr/>
          <p:nvPr/>
        </p:nvSpPr>
        <p:spPr>
          <a:xfrm>
            <a:off x="766200" y="517730"/>
            <a:ext cx="36000" cy="648000"/>
          </a:xfrm>
          <a:prstGeom prst="rect">
            <a:avLst/>
          </a:prstGeom>
          <a:solidFill>
            <a:srgbClr val="1E4E9D"/>
          </a:solidFill>
          <a:ln>
            <a:solidFill>
              <a:srgbClr val="1E4E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0" y="6314608"/>
            <a:ext cx="10266218" cy="18000"/>
          </a:xfrm>
          <a:prstGeom prst="rect">
            <a:avLst/>
          </a:prstGeom>
          <a:solidFill>
            <a:srgbClr val="D40000"/>
          </a:solidFill>
          <a:ln>
            <a:solidFill>
              <a:srgbClr val="D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2" name="Obrázo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120" y="6030208"/>
            <a:ext cx="1443819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856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/>
          <p:cNvSpPr txBox="1">
            <a:spLocks/>
          </p:cNvSpPr>
          <p:nvPr/>
        </p:nvSpPr>
        <p:spPr>
          <a:xfrm>
            <a:off x="802200" y="1711588"/>
            <a:ext cx="10519611" cy="437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k-SK" sz="2800" b="1" dirty="0" smtClean="0"/>
              <a:t>Doteraz absolvované stretnutia: </a:t>
            </a:r>
          </a:p>
          <a:p>
            <a:pPr marL="715963" lvl="1" indent="-630238">
              <a:buFont typeface="Wingdings" panose="05000000000000000000" pitchFamily="2" charset="2"/>
              <a:buChar char="§"/>
            </a:pPr>
            <a:r>
              <a:rPr lang="sk-SK" sz="2800" dirty="0" smtClean="0"/>
              <a:t>so sektorovými radami </a:t>
            </a:r>
            <a:r>
              <a:rPr lang="sk-SK" sz="2800" dirty="0"/>
              <a:t>pre lesné </a:t>
            </a:r>
            <a:r>
              <a:rPr lang="sk-SK" sz="2800" dirty="0" smtClean="0"/>
              <a:t>hospodárstvo a</a:t>
            </a:r>
            <a:r>
              <a:rPr lang="sk-SK" sz="2800" dirty="0"/>
              <a:t> drevospracujúci </a:t>
            </a:r>
            <a:r>
              <a:rPr lang="sk-SK" sz="2800" dirty="0" smtClean="0"/>
              <a:t> </a:t>
            </a:r>
          </a:p>
          <a:p>
            <a:pPr marL="715963" lvl="1" indent="-630238">
              <a:buNone/>
            </a:pPr>
            <a:r>
              <a:rPr lang="sk-SK" sz="2800" dirty="0"/>
              <a:t> </a:t>
            </a:r>
            <a:r>
              <a:rPr lang="sk-SK" sz="2800" dirty="0" smtClean="0"/>
              <a:t>       priemysel</a:t>
            </a:r>
            <a:r>
              <a:rPr lang="sk-SK" sz="2800" dirty="0"/>
              <a:t>/ pre poľnohospodárstvo, veterinárstvo a rybolov/ </a:t>
            </a:r>
            <a:endParaRPr lang="sk-SK" sz="2800" dirty="0" smtClean="0"/>
          </a:p>
          <a:p>
            <a:pPr marL="715963" lvl="1" indent="-630238">
              <a:buNone/>
            </a:pPr>
            <a:r>
              <a:rPr lang="sk-SK" sz="2800" dirty="0" smtClean="0"/>
              <a:t>        pre potravinárstvo</a:t>
            </a:r>
          </a:p>
          <a:p>
            <a:pPr marL="715963" lvl="1" indent="-630238">
              <a:buFont typeface="Wingdings" panose="05000000000000000000" pitchFamily="2" charset="2"/>
              <a:buChar char="§"/>
            </a:pPr>
            <a:r>
              <a:rPr lang="sk-SK" sz="2800" dirty="0" smtClean="0"/>
              <a:t>SPPK</a:t>
            </a:r>
          </a:p>
          <a:p>
            <a:pPr marL="715963" lvl="1" indent="-630238">
              <a:buFont typeface="Wingdings" panose="05000000000000000000" pitchFamily="2" charset="2"/>
              <a:buChar char="§"/>
            </a:pPr>
            <a:r>
              <a:rPr lang="sk-SK" sz="2800" dirty="0" smtClean="0"/>
              <a:t>NPPC</a:t>
            </a:r>
          </a:p>
          <a:p>
            <a:pPr marL="715963" lvl="1" indent="-630238">
              <a:buFont typeface="Wingdings" panose="05000000000000000000" pitchFamily="2" charset="2"/>
              <a:buChar char="§"/>
            </a:pPr>
            <a:r>
              <a:rPr lang="sk-SK" sz="2800" dirty="0" smtClean="0"/>
              <a:t>Vidieckym parlamentom</a:t>
            </a:r>
          </a:p>
          <a:p>
            <a:pPr marL="715963" lvl="1" indent="-630238">
              <a:buFont typeface="Wingdings" panose="05000000000000000000" pitchFamily="2" charset="2"/>
              <a:buChar char="§"/>
            </a:pPr>
            <a:r>
              <a:rPr lang="sk-SK" sz="2800" dirty="0" smtClean="0"/>
              <a:t>zástupcovia sociálneho poľnohospodárstva</a:t>
            </a:r>
          </a:p>
          <a:p>
            <a:pPr marL="457200" lvl="1" indent="0">
              <a:buNone/>
            </a:pPr>
            <a:endParaRPr lang="sk-SK" sz="2600" dirty="0" smtClean="0"/>
          </a:p>
          <a:p>
            <a:pPr marL="457200" lvl="1" indent="0">
              <a:buNone/>
            </a:pP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766200" y="517730"/>
            <a:ext cx="11389800" cy="647999"/>
          </a:xfrm>
          <a:prstGeom prst="rect">
            <a:avLst/>
          </a:prstGeom>
          <a:solidFill>
            <a:srgbClr val="1E4E9D"/>
          </a:solidFill>
          <a:ln>
            <a:solidFill>
              <a:srgbClr val="1E4E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3600" b="1" dirty="0"/>
              <a:t>Odbor stratégií a prierezových </a:t>
            </a:r>
            <a:r>
              <a:rPr lang="sk-SK" sz="3600" b="1" dirty="0" smtClean="0"/>
              <a:t>činností</a:t>
            </a:r>
            <a:endParaRPr lang="sk-SK" sz="3600" b="1" dirty="0">
              <a:solidFill>
                <a:schemeClr val="bg1"/>
              </a:solidFill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766200" y="0"/>
            <a:ext cx="36000" cy="504000"/>
          </a:xfrm>
          <a:prstGeom prst="rect">
            <a:avLst/>
          </a:prstGeom>
          <a:solidFill>
            <a:srgbClr val="DEDEDE"/>
          </a:solidFill>
          <a:ln>
            <a:solidFill>
              <a:srgbClr val="DED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6200" y="1179459"/>
            <a:ext cx="36000" cy="518400"/>
          </a:xfrm>
          <a:prstGeom prst="rect">
            <a:avLst/>
          </a:prstGeom>
          <a:solidFill>
            <a:srgbClr val="D40000"/>
          </a:solidFill>
          <a:ln>
            <a:solidFill>
              <a:srgbClr val="D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ĺžnik 8"/>
          <p:cNvSpPr/>
          <p:nvPr/>
        </p:nvSpPr>
        <p:spPr>
          <a:xfrm>
            <a:off x="766200" y="517730"/>
            <a:ext cx="36000" cy="648000"/>
          </a:xfrm>
          <a:prstGeom prst="rect">
            <a:avLst/>
          </a:prstGeom>
          <a:solidFill>
            <a:srgbClr val="1E4E9D"/>
          </a:solidFill>
          <a:ln>
            <a:solidFill>
              <a:srgbClr val="1E4E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0" y="6314608"/>
            <a:ext cx="10266218" cy="18000"/>
          </a:xfrm>
          <a:prstGeom prst="rect">
            <a:avLst/>
          </a:prstGeom>
          <a:solidFill>
            <a:srgbClr val="D40000"/>
          </a:solidFill>
          <a:ln>
            <a:solidFill>
              <a:srgbClr val="D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2" name="Obrázo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120" y="6030208"/>
            <a:ext cx="1443819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145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/>
          <p:cNvSpPr txBox="1">
            <a:spLocks/>
          </p:cNvSpPr>
          <p:nvPr/>
        </p:nvSpPr>
        <p:spPr>
          <a:xfrm>
            <a:off x="802200" y="1711588"/>
            <a:ext cx="10519611" cy="437222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k-SK" sz="5100" b="1" dirty="0" smtClean="0"/>
              <a:t>Príprava strategických dokumentov</a:t>
            </a:r>
            <a:r>
              <a:rPr lang="sk-SK" sz="4000" b="1" dirty="0" smtClean="0"/>
              <a:t>: </a:t>
            </a:r>
          </a:p>
          <a:p>
            <a:pPr marL="230400" lvl="1" indent="-276225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sk-SK" sz="4400" dirty="0" smtClean="0"/>
              <a:t> </a:t>
            </a:r>
            <a:r>
              <a:rPr lang="sk-SK" sz="4400" u="sng" dirty="0" smtClean="0"/>
              <a:t>Vízia </a:t>
            </a:r>
            <a:r>
              <a:rPr lang="sk-SK" sz="4400" u="sng" dirty="0"/>
              <a:t>spoločných postupov pri budovaní moderného </a:t>
            </a:r>
            <a:r>
              <a:rPr lang="sk-SK" sz="4400" u="sng" dirty="0" smtClean="0"/>
              <a:t>pôdohospodárstva </a:t>
            </a:r>
          </a:p>
          <a:p>
            <a:pPr marL="85725" lvl="1" indent="0">
              <a:spcAft>
                <a:spcPts val="400"/>
              </a:spcAft>
              <a:buNone/>
            </a:pPr>
            <a:r>
              <a:rPr lang="sk-SK" sz="4400" dirty="0"/>
              <a:t> </a:t>
            </a:r>
            <a:r>
              <a:rPr lang="sk-SK" sz="4400" dirty="0" smtClean="0"/>
              <a:t>    </a:t>
            </a:r>
            <a:r>
              <a:rPr lang="sk-SK" sz="4400" u="sng" dirty="0" smtClean="0"/>
              <a:t>v</a:t>
            </a:r>
            <a:r>
              <a:rPr lang="sk-SK" sz="4400" u="sng" dirty="0"/>
              <a:t> horizonte roku </a:t>
            </a:r>
            <a:r>
              <a:rPr lang="sk-SK" sz="4400" u="sng" dirty="0" smtClean="0"/>
              <a:t>2035 </a:t>
            </a:r>
            <a:r>
              <a:rPr lang="sk-SK" sz="4400" dirty="0" smtClean="0"/>
              <a:t>– rozpracovanie jednotlivých schválených úloh podkapitol</a:t>
            </a:r>
          </a:p>
          <a:p>
            <a:pPr marL="361950" lvl="1" indent="-276225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sk-SK" sz="4400" u="sng" dirty="0" smtClean="0"/>
              <a:t> AKIS </a:t>
            </a:r>
            <a:r>
              <a:rPr lang="sk-SK" sz="4400" dirty="0"/>
              <a:t>– </a:t>
            </a:r>
            <a:r>
              <a:rPr lang="sk-SK" sz="4400" dirty="0" smtClean="0"/>
              <a:t>pôdohospodársky znalostný a inovačný systém – transformácia subjektov</a:t>
            </a:r>
            <a:br>
              <a:rPr lang="sk-SK" sz="4400" dirty="0" smtClean="0"/>
            </a:br>
            <a:r>
              <a:rPr lang="sk-SK" sz="4400" dirty="0" smtClean="0"/>
              <a:t> </a:t>
            </a:r>
            <a:r>
              <a:rPr lang="sk-SK" sz="4400" dirty="0"/>
              <a:t>do nového NPKC a jeho </a:t>
            </a:r>
            <a:r>
              <a:rPr lang="sk-SK" sz="4400" dirty="0" smtClean="0"/>
              <a:t>regionálnych štruktúr </a:t>
            </a:r>
            <a:r>
              <a:rPr lang="sk-SK" sz="4400" dirty="0"/>
              <a:t>k 1.1.2023</a:t>
            </a:r>
          </a:p>
          <a:p>
            <a:pPr marL="361950" lvl="1" indent="-276225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sk-SK" sz="4400" dirty="0" smtClean="0"/>
              <a:t>  </a:t>
            </a:r>
            <a:r>
              <a:rPr lang="sk-SK" sz="4400" u="sng" dirty="0" smtClean="0"/>
              <a:t>Zákon </a:t>
            </a:r>
            <a:r>
              <a:rPr lang="sk-SK" sz="4400" u="sng" dirty="0"/>
              <a:t>o poľnohospodárstve</a:t>
            </a:r>
            <a:r>
              <a:rPr lang="sk-SK" sz="4400" dirty="0"/>
              <a:t> </a:t>
            </a:r>
            <a:r>
              <a:rPr lang="sk-SK" sz="4400" dirty="0" smtClean="0"/>
              <a:t>a jeho vykonávacích predpisoch – vytvorená</a:t>
            </a:r>
            <a:br>
              <a:rPr lang="sk-SK" sz="4400" dirty="0" smtClean="0"/>
            </a:br>
            <a:r>
              <a:rPr lang="sk-SK" sz="4400" dirty="0" smtClean="0"/>
              <a:t>  pracovná </a:t>
            </a:r>
            <a:r>
              <a:rPr lang="sk-SK" sz="4400" dirty="0"/>
              <a:t>skupina, </a:t>
            </a:r>
            <a:r>
              <a:rPr lang="sk-SK" sz="4400" dirty="0" smtClean="0"/>
              <a:t>komunikácia so </a:t>
            </a:r>
            <a:r>
              <a:rPr lang="sk-SK" sz="4400" dirty="0"/>
              <a:t>subjektami aj mimo MPRV SR</a:t>
            </a:r>
          </a:p>
          <a:p>
            <a:pPr marL="361950" lvl="1" indent="-276225">
              <a:buFont typeface="Wingdings" panose="05000000000000000000" pitchFamily="2" charset="2"/>
              <a:buChar char="§"/>
            </a:pPr>
            <a:r>
              <a:rPr lang="sk-SK" sz="4400" dirty="0" smtClean="0"/>
              <a:t>  </a:t>
            </a:r>
            <a:r>
              <a:rPr lang="sk-SK" sz="4400" u="sng" dirty="0"/>
              <a:t>Stratégia výskumu a inovácií pre inteligentnú špecializáciu SR na roky </a:t>
            </a:r>
            <a:r>
              <a:rPr lang="sk-SK" sz="4400" u="sng" dirty="0" smtClean="0"/>
              <a:t/>
            </a:r>
            <a:br>
              <a:rPr lang="sk-SK" sz="4400" u="sng" dirty="0" smtClean="0"/>
            </a:br>
            <a:r>
              <a:rPr lang="sk-SK" sz="4400" dirty="0" smtClean="0"/>
              <a:t>  </a:t>
            </a:r>
            <a:r>
              <a:rPr lang="sk-SK" sz="4400" u="sng" dirty="0" smtClean="0"/>
              <a:t>2021-2027</a:t>
            </a:r>
            <a:r>
              <a:rPr lang="sk-SK" sz="4400" dirty="0" smtClean="0"/>
              <a:t> </a:t>
            </a:r>
            <a:r>
              <a:rPr lang="sk-SK" sz="4400" dirty="0"/>
              <a:t>(SK RIS3 2021+) - ciele a zámery Domény 5: „Zdravé potraviny </a:t>
            </a:r>
            <a:r>
              <a:rPr lang="sk-SK" sz="4400" dirty="0" smtClean="0"/>
              <a:t/>
            </a:r>
            <a:br>
              <a:rPr lang="sk-SK" sz="4400" dirty="0" smtClean="0"/>
            </a:br>
            <a:r>
              <a:rPr lang="sk-SK" sz="4400" dirty="0" smtClean="0"/>
              <a:t>  a životné </a:t>
            </a:r>
            <a:r>
              <a:rPr lang="sk-SK" sz="4400" dirty="0"/>
              <a:t>prostredie“, ktorej cieľom je vytvoriť na Slovensku dlhodobo </a:t>
            </a:r>
            <a:r>
              <a:rPr lang="sk-SK" sz="4400" dirty="0" smtClean="0"/>
              <a:t/>
            </a:r>
            <a:br>
              <a:rPr lang="sk-SK" sz="4400" dirty="0" smtClean="0"/>
            </a:br>
            <a:r>
              <a:rPr lang="sk-SK" sz="4400" dirty="0" smtClean="0"/>
              <a:t>  udržateľné </a:t>
            </a:r>
            <a:r>
              <a:rPr lang="sk-SK" sz="4400" dirty="0"/>
              <a:t>a odolné produkčné systémy využívania krajiny</a:t>
            </a:r>
            <a:endParaRPr lang="sk-SK" sz="4400" dirty="0" smtClean="0"/>
          </a:p>
          <a:p>
            <a:pPr marL="457200" lvl="1" indent="0">
              <a:buNone/>
            </a:pP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766200" y="517730"/>
            <a:ext cx="11389800" cy="647999"/>
          </a:xfrm>
          <a:prstGeom prst="rect">
            <a:avLst/>
          </a:prstGeom>
          <a:solidFill>
            <a:srgbClr val="1E4E9D"/>
          </a:solidFill>
          <a:ln>
            <a:solidFill>
              <a:srgbClr val="1E4E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3600" b="1" dirty="0"/>
              <a:t>Odbor stratégií a prierezových </a:t>
            </a:r>
            <a:r>
              <a:rPr lang="sk-SK" sz="3600" b="1" dirty="0" smtClean="0"/>
              <a:t>činností</a:t>
            </a:r>
            <a:endParaRPr lang="sk-SK" sz="3600" b="1" dirty="0">
              <a:solidFill>
                <a:schemeClr val="bg1"/>
              </a:solidFill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766200" y="0"/>
            <a:ext cx="36000" cy="504000"/>
          </a:xfrm>
          <a:prstGeom prst="rect">
            <a:avLst/>
          </a:prstGeom>
          <a:solidFill>
            <a:srgbClr val="DEDEDE"/>
          </a:solidFill>
          <a:ln>
            <a:solidFill>
              <a:srgbClr val="DED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6200" y="1179459"/>
            <a:ext cx="36000" cy="518400"/>
          </a:xfrm>
          <a:prstGeom prst="rect">
            <a:avLst/>
          </a:prstGeom>
          <a:solidFill>
            <a:srgbClr val="D40000"/>
          </a:solidFill>
          <a:ln>
            <a:solidFill>
              <a:srgbClr val="D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ĺžnik 8"/>
          <p:cNvSpPr/>
          <p:nvPr/>
        </p:nvSpPr>
        <p:spPr>
          <a:xfrm>
            <a:off x="766200" y="517730"/>
            <a:ext cx="36000" cy="648000"/>
          </a:xfrm>
          <a:prstGeom prst="rect">
            <a:avLst/>
          </a:prstGeom>
          <a:solidFill>
            <a:srgbClr val="1E4E9D"/>
          </a:solidFill>
          <a:ln>
            <a:solidFill>
              <a:srgbClr val="1E4E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0" y="6314608"/>
            <a:ext cx="10266218" cy="18000"/>
          </a:xfrm>
          <a:prstGeom prst="rect">
            <a:avLst/>
          </a:prstGeom>
          <a:solidFill>
            <a:srgbClr val="D40000"/>
          </a:solidFill>
          <a:ln>
            <a:solidFill>
              <a:srgbClr val="D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2" name="Obrázo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120" y="6030208"/>
            <a:ext cx="1443819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837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/>
          <p:cNvSpPr txBox="1">
            <a:spLocks/>
          </p:cNvSpPr>
          <p:nvPr/>
        </p:nvSpPr>
        <p:spPr>
          <a:xfrm>
            <a:off x="802200" y="1639184"/>
            <a:ext cx="10519611" cy="437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k-SK" b="1" dirty="0" smtClean="0"/>
              <a:t>Príprava strategických dokumentov: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sk-SK" sz="2800" dirty="0"/>
              <a:t> </a:t>
            </a:r>
            <a:r>
              <a:rPr lang="sk-SK" sz="2400" u="sng" dirty="0" smtClean="0"/>
              <a:t>Vízia </a:t>
            </a:r>
            <a:r>
              <a:rPr lang="sk-SK" sz="2400" u="sng" dirty="0"/>
              <a:t>celoživotného vzdelávania</a:t>
            </a:r>
            <a:r>
              <a:rPr lang="sk-SK" sz="2400" dirty="0"/>
              <a:t> na roky 2022 – 2024 – I. časť koncepcie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>  do </a:t>
            </a:r>
            <a:r>
              <a:rPr lang="sk-SK" sz="2400" dirty="0"/>
              <a:t>r. </a:t>
            </a:r>
            <a:r>
              <a:rPr lang="sk-SK" sz="2400" dirty="0" smtClean="0"/>
              <a:t>2030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2400" dirty="0"/>
              <a:t> </a:t>
            </a:r>
            <a:r>
              <a:rPr lang="sk-SK" sz="2400" u="sng" dirty="0"/>
              <a:t>Vízia odborného vzdelávania a prípravy žiakov na výkon povolania</a:t>
            </a:r>
            <a:r>
              <a:rPr lang="sk-SK" sz="2400" dirty="0"/>
              <a:t> </a:t>
            </a:r>
            <a:br>
              <a:rPr lang="sk-SK" sz="2400" dirty="0"/>
            </a:br>
            <a:r>
              <a:rPr lang="sk-SK" sz="2400" dirty="0"/>
              <a:t>a odborných činností v rezorte pôdohospodárstva na roky 2022 – 2026 – vrátane identifikácie návrhu nových </a:t>
            </a:r>
            <a:r>
              <a:rPr lang="sk-SK" sz="2400" dirty="0" err="1"/>
              <a:t>štúdijných</a:t>
            </a:r>
            <a:r>
              <a:rPr lang="sk-SK" sz="2400" dirty="0"/>
              <a:t> odborov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2400" u="sng" dirty="0"/>
              <a:t>Koncepcia sociálneho poľnohospodárstva</a:t>
            </a:r>
            <a:r>
              <a:rPr lang="sk-SK" sz="2400" dirty="0"/>
              <a:t> v sektore pôdohospodárstva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sk-SK" sz="2400" u="sng" dirty="0"/>
              <a:t>spolupráca na príprave </a:t>
            </a:r>
            <a:r>
              <a:rPr lang="sk-SK" sz="2400" u="sng" dirty="0" smtClean="0"/>
              <a:t>novely Zákona </a:t>
            </a:r>
            <a:r>
              <a:rPr lang="sk-SK" sz="2400" u="sng" dirty="0"/>
              <a:t>o </a:t>
            </a:r>
            <a:r>
              <a:rPr lang="sk-SK" sz="2400" u="sng" dirty="0" smtClean="0"/>
              <a:t>múzeách</a:t>
            </a:r>
            <a:r>
              <a:rPr lang="sk-SK" sz="2400" dirty="0" smtClean="0"/>
              <a:t> - cieľom </a:t>
            </a:r>
            <a:r>
              <a:rPr lang="sk-SK" sz="2400" dirty="0"/>
              <a:t>je zadefinovať postavenie a úlohy múzeí, ich zriaďovanie a zakladanie, zrušovanie, práva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smtClean="0"/>
              <a:t>a </a:t>
            </a:r>
            <a:r>
              <a:rPr lang="sk-SK" sz="2400" dirty="0"/>
              <a:t>povinnosti zriaďovateľov a zakladateľov a správu zbierkových </a:t>
            </a:r>
            <a:r>
              <a:rPr lang="sk-SK" sz="2400" dirty="0" smtClean="0"/>
              <a:t>predmetov</a:t>
            </a:r>
            <a:endParaRPr lang="sk-SK" sz="2400" dirty="0"/>
          </a:p>
          <a:p>
            <a:pPr lvl="0"/>
            <a:endParaRPr lang="sk-SK" sz="2400" dirty="0"/>
          </a:p>
          <a:p>
            <a:pPr marL="457200" lvl="1" indent="0">
              <a:buNone/>
            </a:pP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766200" y="517730"/>
            <a:ext cx="11389800" cy="647999"/>
          </a:xfrm>
          <a:prstGeom prst="rect">
            <a:avLst/>
          </a:prstGeom>
          <a:solidFill>
            <a:srgbClr val="1E4E9D"/>
          </a:solidFill>
          <a:ln>
            <a:solidFill>
              <a:srgbClr val="1E4E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3600" b="1" dirty="0"/>
              <a:t>Odbor stratégií a prierezových </a:t>
            </a:r>
            <a:r>
              <a:rPr lang="sk-SK" sz="3600" b="1" dirty="0" smtClean="0"/>
              <a:t>činností</a:t>
            </a:r>
            <a:endParaRPr lang="sk-SK" sz="3600" b="1" dirty="0">
              <a:solidFill>
                <a:schemeClr val="bg1"/>
              </a:solidFill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766200" y="0"/>
            <a:ext cx="36000" cy="504000"/>
          </a:xfrm>
          <a:prstGeom prst="rect">
            <a:avLst/>
          </a:prstGeom>
          <a:solidFill>
            <a:srgbClr val="DEDEDE"/>
          </a:solidFill>
          <a:ln>
            <a:solidFill>
              <a:srgbClr val="DED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6200" y="1179459"/>
            <a:ext cx="36000" cy="518400"/>
          </a:xfrm>
          <a:prstGeom prst="rect">
            <a:avLst/>
          </a:prstGeom>
          <a:solidFill>
            <a:srgbClr val="D40000"/>
          </a:solidFill>
          <a:ln>
            <a:solidFill>
              <a:srgbClr val="D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ĺžnik 8"/>
          <p:cNvSpPr/>
          <p:nvPr/>
        </p:nvSpPr>
        <p:spPr>
          <a:xfrm>
            <a:off x="766200" y="517730"/>
            <a:ext cx="36000" cy="648000"/>
          </a:xfrm>
          <a:prstGeom prst="rect">
            <a:avLst/>
          </a:prstGeom>
          <a:solidFill>
            <a:srgbClr val="1E4E9D"/>
          </a:solidFill>
          <a:ln>
            <a:solidFill>
              <a:srgbClr val="1E4E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0" y="6314608"/>
            <a:ext cx="10266218" cy="18000"/>
          </a:xfrm>
          <a:prstGeom prst="rect">
            <a:avLst/>
          </a:prstGeom>
          <a:solidFill>
            <a:srgbClr val="D40000"/>
          </a:solidFill>
          <a:ln>
            <a:solidFill>
              <a:srgbClr val="D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2" name="Obrázo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120" y="6030208"/>
            <a:ext cx="1443819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10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/>
          <p:cNvSpPr txBox="1">
            <a:spLocks/>
          </p:cNvSpPr>
          <p:nvPr/>
        </p:nvSpPr>
        <p:spPr>
          <a:xfrm>
            <a:off x="802200" y="1639184"/>
            <a:ext cx="10519611" cy="437222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k-SK" sz="3300" b="1" dirty="0" smtClean="0"/>
              <a:t>Príprava strategických dokumentov</a:t>
            </a:r>
            <a:r>
              <a:rPr lang="sk-SK" sz="3000" b="1" dirty="0" smtClean="0"/>
              <a:t>: </a:t>
            </a:r>
          </a:p>
          <a:p>
            <a:pPr lvl="0">
              <a:lnSpc>
                <a:spcPct val="110000"/>
              </a:lnSpc>
            </a:pPr>
            <a:r>
              <a:rPr lang="sk-SK" sz="2800" dirty="0"/>
              <a:t> </a:t>
            </a:r>
            <a:r>
              <a:rPr lang="sk-SK" sz="2600" u="sng" dirty="0"/>
              <a:t>spracovanie Výročnej správy</a:t>
            </a:r>
            <a:r>
              <a:rPr lang="sk-SK" sz="2600" dirty="0"/>
              <a:t> o výskume, vývoji a inováciách MPRV SR za rok </a:t>
            </a:r>
            <a:r>
              <a:rPr lang="sk-SK" sz="2600" dirty="0" smtClean="0"/>
              <a:t>2021 - cieľom </a:t>
            </a:r>
            <a:r>
              <a:rPr lang="sk-SK" sz="2600" dirty="0"/>
              <a:t>je poskytnúť prehľad informácií o riadení a podpore výskumu, vývoja </a:t>
            </a:r>
            <a:r>
              <a:rPr lang="sk-SK" sz="2600" dirty="0" smtClean="0"/>
              <a:t>a </a:t>
            </a:r>
            <a:r>
              <a:rPr lang="sk-SK" sz="2600" dirty="0"/>
              <a:t>inovácií v </a:t>
            </a:r>
            <a:r>
              <a:rPr lang="sk-SK" sz="2600" dirty="0" smtClean="0"/>
              <a:t>rezorte; inštitucionálnom </a:t>
            </a:r>
            <a:r>
              <a:rPr lang="sk-SK" sz="2600" dirty="0"/>
              <a:t>zabezpečení rezortného </a:t>
            </a:r>
            <a:r>
              <a:rPr lang="sk-SK" sz="2600" dirty="0" smtClean="0"/>
              <a:t>pôdohospodárskeho </a:t>
            </a:r>
            <a:r>
              <a:rPr lang="sk-SK" sz="2600" dirty="0"/>
              <a:t>výskumu </a:t>
            </a:r>
            <a:r>
              <a:rPr lang="sk-SK" sz="2600" dirty="0" smtClean="0"/>
              <a:t>a </a:t>
            </a:r>
            <a:r>
              <a:rPr lang="sk-SK" sz="2600" dirty="0"/>
              <a:t>vývoja a základných strategických dokumentoch pre oblasť výskumu, vývoja </a:t>
            </a:r>
            <a:r>
              <a:rPr lang="sk-SK" sz="2600" dirty="0" smtClean="0"/>
              <a:t>a inovácií</a:t>
            </a:r>
          </a:p>
          <a:p>
            <a:pPr>
              <a:lnSpc>
                <a:spcPct val="100000"/>
              </a:lnSpc>
            </a:pPr>
            <a:r>
              <a:rPr lang="sk-SK" sz="2600" u="sng" dirty="0"/>
              <a:t>strategický výskumný a inovačný program</a:t>
            </a:r>
            <a:r>
              <a:rPr lang="sk-SK" sz="2600" dirty="0"/>
              <a:t> - na regionálnej úrovni - v oblasti výskumu a inovácií v </a:t>
            </a:r>
            <a:r>
              <a:rPr lang="sk-SK" sz="2600" dirty="0" err="1"/>
              <a:t>biohospodárstve</a:t>
            </a:r>
            <a:r>
              <a:rPr lang="sk-SK" sz="2600" dirty="0"/>
              <a:t> prostredníctvom Iniciatívy BIOEAST – príprava SRIA (</a:t>
            </a:r>
            <a:r>
              <a:rPr lang="sk-SK" sz="2600" dirty="0" err="1"/>
              <a:t>Strategic</a:t>
            </a:r>
            <a:r>
              <a:rPr lang="sk-SK" sz="2600" dirty="0"/>
              <a:t> </a:t>
            </a:r>
            <a:r>
              <a:rPr lang="sk-SK" sz="2600" dirty="0" err="1"/>
              <a:t>Research</a:t>
            </a:r>
            <a:r>
              <a:rPr lang="sk-SK" sz="2600" dirty="0"/>
              <a:t> and </a:t>
            </a:r>
            <a:r>
              <a:rPr lang="sk-SK" sz="2600" dirty="0" err="1"/>
              <a:t>Innovation</a:t>
            </a:r>
            <a:r>
              <a:rPr lang="sk-SK" sz="2600" dirty="0"/>
              <a:t> Agenda)  </a:t>
            </a:r>
            <a:endParaRPr lang="sk-SK" sz="2600" dirty="0" smtClean="0"/>
          </a:p>
          <a:p>
            <a:pPr>
              <a:lnSpc>
                <a:spcPct val="100000"/>
              </a:lnSpc>
            </a:pPr>
            <a:r>
              <a:rPr lang="sk-SK" sz="2600" u="sng" dirty="0"/>
              <a:t>SCAR</a:t>
            </a:r>
            <a:r>
              <a:rPr lang="sk-SK" sz="2600" dirty="0"/>
              <a:t> (</a:t>
            </a:r>
            <a:r>
              <a:rPr lang="sk-SK" sz="2600" dirty="0" err="1"/>
              <a:t>Standing</a:t>
            </a:r>
            <a:r>
              <a:rPr lang="sk-SK" sz="2600" dirty="0"/>
              <a:t> </a:t>
            </a:r>
            <a:r>
              <a:rPr lang="sk-SK" sz="2600" dirty="0" err="1"/>
              <a:t>Committee</a:t>
            </a:r>
            <a:r>
              <a:rPr lang="sk-SK" sz="2600" dirty="0"/>
              <a:t> on </a:t>
            </a:r>
            <a:r>
              <a:rPr lang="sk-SK" sz="2600" dirty="0" err="1"/>
              <a:t>Agricultural</a:t>
            </a:r>
            <a:r>
              <a:rPr lang="sk-SK" sz="2600" dirty="0"/>
              <a:t> </a:t>
            </a:r>
            <a:r>
              <a:rPr lang="sk-SK" sz="2600" dirty="0" err="1"/>
              <a:t>Research</a:t>
            </a:r>
            <a:r>
              <a:rPr lang="sk-SK" sz="2600" dirty="0"/>
              <a:t>) – Stály výbor EK pre poľnohospodársky výskum na úrovni EÚ – spolupráca napr. v oblasti </a:t>
            </a:r>
            <a:r>
              <a:rPr lang="sk-SK" sz="2600" dirty="0" err="1"/>
              <a:t>agroekologizácie</a:t>
            </a:r>
            <a:r>
              <a:rPr lang="sk-SK" sz="2600" dirty="0"/>
              <a:t>, potravinových systémov, udržateľnej živočíšnej produkcie, znalostných systémov, lesníctva, rybného hospodárstva prostredníctvom pracovných skupín </a:t>
            </a:r>
            <a:r>
              <a:rPr lang="sk-SK" dirty="0"/>
              <a:t> </a:t>
            </a:r>
          </a:p>
          <a:p>
            <a:endParaRPr lang="sk-SK" sz="2400" dirty="0"/>
          </a:p>
          <a:p>
            <a:pPr lvl="0"/>
            <a:endParaRPr lang="sk-SK" dirty="0"/>
          </a:p>
          <a:p>
            <a:pPr lvl="0"/>
            <a:endParaRPr lang="sk-SK" sz="2400" dirty="0"/>
          </a:p>
          <a:p>
            <a:pPr marL="457200" lvl="1" indent="0">
              <a:buNone/>
            </a:pP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766200" y="517730"/>
            <a:ext cx="11389800" cy="647999"/>
          </a:xfrm>
          <a:prstGeom prst="rect">
            <a:avLst/>
          </a:prstGeom>
          <a:solidFill>
            <a:srgbClr val="1E4E9D"/>
          </a:solidFill>
          <a:ln>
            <a:solidFill>
              <a:srgbClr val="1E4E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3600" b="1" dirty="0"/>
              <a:t>Odbor stratégií a prierezových </a:t>
            </a:r>
            <a:r>
              <a:rPr lang="sk-SK" sz="3600" b="1" dirty="0" smtClean="0"/>
              <a:t>činností</a:t>
            </a:r>
            <a:endParaRPr lang="sk-SK" sz="3600" b="1" dirty="0">
              <a:solidFill>
                <a:schemeClr val="bg1"/>
              </a:solidFill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766200" y="0"/>
            <a:ext cx="36000" cy="504000"/>
          </a:xfrm>
          <a:prstGeom prst="rect">
            <a:avLst/>
          </a:prstGeom>
          <a:solidFill>
            <a:srgbClr val="DEDEDE"/>
          </a:solidFill>
          <a:ln>
            <a:solidFill>
              <a:srgbClr val="DED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6200" y="1179459"/>
            <a:ext cx="36000" cy="518400"/>
          </a:xfrm>
          <a:prstGeom prst="rect">
            <a:avLst/>
          </a:prstGeom>
          <a:solidFill>
            <a:srgbClr val="D40000"/>
          </a:solidFill>
          <a:ln>
            <a:solidFill>
              <a:srgbClr val="D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ĺžnik 8"/>
          <p:cNvSpPr/>
          <p:nvPr/>
        </p:nvSpPr>
        <p:spPr>
          <a:xfrm>
            <a:off x="766200" y="517730"/>
            <a:ext cx="36000" cy="648000"/>
          </a:xfrm>
          <a:prstGeom prst="rect">
            <a:avLst/>
          </a:prstGeom>
          <a:solidFill>
            <a:srgbClr val="1E4E9D"/>
          </a:solidFill>
          <a:ln>
            <a:solidFill>
              <a:srgbClr val="1E4E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0" y="6314608"/>
            <a:ext cx="10266218" cy="18000"/>
          </a:xfrm>
          <a:prstGeom prst="rect">
            <a:avLst/>
          </a:prstGeom>
          <a:solidFill>
            <a:srgbClr val="D40000"/>
          </a:solidFill>
          <a:ln>
            <a:solidFill>
              <a:srgbClr val="D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2" name="Obrázo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120" y="6030208"/>
            <a:ext cx="1443819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079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2"/>
          <p:cNvSpPr txBox="1">
            <a:spLocks/>
          </p:cNvSpPr>
          <p:nvPr/>
        </p:nvSpPr>
        <p:spPr>
          <a:xfrm>
            <a:off x="802200" y="1711588"/>
            <a:ext cx="10519611" cy="437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2800" b="1" dirty="0" smtClean="0"/>
              <a:t>Základná filozofia: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dirty="0" smtClean="0"/>
              <a:t>    činnosti </a:t>
            </a:r>
            <a:r>
              <a:rPr lang="sk-SK" sz="2800" dirty="0"/>
              <a:t>naprieč problematikou MPRV SR – snaha uchopiť témy, </a:t>
            </a:r>
            <a:endParaRPr lang="sk-SK" sz="2800" dirty="0" smtClean="0"/>
          </a:p>
          <a:p>
            <a:pPr marL="534988" lvl="1" indent="-449263">
              <a:buNone/>
              <a:tabLst>
                <a:tab pos="630238" algn="l"/>
              </a:tabLst>
            </a:pPr>
            <a:r>
              <a:rPr lang="sk-SK" sz="2800" dirty="0"/>
              <a:t> </a:t>
            </a:r>
            <a:r>
              <a:rPr lang="sk-SK" sz="2800" dirty="0" smtClean="0"/>
              <a:t>      ktoré prechádzali </a:t>
            </a:r>
            <a:r>
              <a:rPr lang="sk-SK" sz="2800" dirty="0"/>
              <a:t>rôznymi odbormi</a:t>
            </a:r>
            <a:r>
              <a:rPr lang="sk-SK" sz="2800" dirty="0" smtClean="0"/>
              <a:t>  </a:t>
            </a:r>
          </a:p>
          <a:p>
            <a:pPr marL="534988" lvl="1" indent="-449263">
              <a:buFont typeface="Wingdings" panose="05000000000000000000" pitchFamily="2" charset="2"/>
              <a:buChar char="Ø"/>
              <a:tabLst>
                <a:tab pos="534988" algn="l"/>
              </a:tabLst>
            </a:pPr>
            <a:r>
              <a:rPr lang="sk-SK" sz="2800" dirty="0" smtClean="0"/>
              <a:t> sme tu pre to, aby sme prenášali informácie a poznatky </a:t>
            </a:r>
            <a:br>
              <a:rPr lang="sk-SK" sz="2800" dirty="0" smtClean="0"/>
            </a:br>
            <a:r>
              <a:rPr lang="sk-SK" sz="2800" dirty="0" smtClean="0"/>
              <a:t> pre potreby pôdohospodárov do praxe</a:t>
            </a:r>
          </a:p>
          <a:p>
            <a:pPr marL="534988" lvl="1" indent="-449263">
              <a:buFont typeface="Wingdings" panose="05000000000000000000" pitchFamily="2" charset="2"/>
              <a:buChar char="Ø"/>
              <a:tabLst>
                <a:tab pos="534988" algn="l"/>
              </a:tabLst>
            </a:pPr>
            <a:r>
              <a:rPr lang="sk-SK" sz="2800" dirty="0" smtClean="0"/>
              <a:t> sme tu pre to, aby sme počúvali vaše potreby, požiadavky </a:t>
            </a:r>
            <a:br>
              <a:rPr lang="sk-SK" sz="2800" dirty="0" smtClean="0"/>
            </a:br>
            <a:r>
              <a:rPr lang="sk-SK" sz="2800" dirty="0" smtClean="0"/>
              <a:t> a námety a </a:t>
            </a:r>
            <a:r>
              <a:rPr lang="sk-SK" sz="3000" dirty="0" smtClean="0"/>
              <a:t>hľadali </a:t>
            </a:r>
            <a:r>
              <a:rPr lang="sk-SK" sz="3000" dirty="0"/>
              <a:t>riešenia v rámci nášho rezortu, ale aj iných</a:t>
            </a:r>
            <a:endParaRPr lang="sk-SK" sz="3000" dirty="0" smtClean="0"/>
          </a:p>
          <a:p>
            <a:pPr marL="982663" lvl="1" indent="-266700">
              <a:buFont typeface="Wingdings" panose="05000000000000000000" pitchFamily="2" charset="2"/>
              <a:buChar char="§"/>
            </a:pP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766200" y="517730"/>
            <a:ext cx="11389800" cy="647999"/>
          </a:xfrm>
          <a:prstGeom prst="rect">
            <a:avLst/>
          </a:prstGeom>
          <a:solidFill>
            <a:srgbClr val="1E4E9D"/>
          </a:solidFill>
          <a:ln>
            <a:solidFill>
              <a:srgbClr val="1E4E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3600" b="1" dirty="0"/>
              <a:t>Odbor stratégií a prierezových </a:t>
            </a:r>
            <a:r>
              <a:rPr lang="sk-SK" sz="3600" b="1" dirty="0" smtClean="0"/>
              <a:t>činností</a:t>
            </a:r>
            <a:endParaRPr lang="sk-SK" sz="3600" b="1" dirty="0">
              <a:solidFill>
                <a:schemeClr val="bg1"/>
              </a:solidFill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766200" y="0"/>
            <a:ext cx="36000" cy="504000"/>
          </a:xfrm>
          <a:prstGeom prst="rect">
            <a:avLst/>
          </a:prstGeom>
          <a:solidFill>
            <a:srgbClr val="DEDEDE"/>
          </a:solidFill>
          <a:ln>
            <a:solidFill>
              <a:srgbClr val="DED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6200" y="1179459"/>
            <a:ext cx="36000" cy="518400"/>
          </a:xfrm>
          <a:prstGeom prst="rect">
            <a:avLst/>
          </a:prstGeom>
          <a:solidFill>
            <a:srgbClr val="D40000"/>
          </a:solidFill>
          <a:ln>
            <a:solidFill>
              <a:srgbClr val="D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ĺžnik 8"/>
          <p:cNvSpPr/>
          <p:nvPr/>
        </p:nvSpPr>
        <p:spPr>
          <a:xfrm>
            <a:off x="766200" y="517730"/>
            <a:ext cx="36000" cy="648000"/>
          </a:xfrm>
          <a:prstGeom prst="rect">
            <a:avLst/>
          </a:prstGeom>
          <a:solidFill>
            <a:srgbClr val="1E4E9D"/>
          </a:solidFill>
          <a:ln>
            <a:solidFill>
              <a:srgbClr val="1E4E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0" y="6314608"/>
            <a:ext cx="10266218" cy="18000"/>
          </a:xfrm>
          <a:prstGeom prst="rect">
            <a:avLst/>
          </a:prstGeom>
          <a:solidFill>
            <a:srgbClr val="D40000"/>
          </a:solidFill>
          <a:ln>
            <a:solidFill>
              <a:srgbClr val="D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2" name="Obrázo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120" y="6030208"/>
            <a:ext cx="1443819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118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13486" y="2490487"/>
            <a:ext cx="10515600" cy="1325563"/>
          </a:xfrm>
        </p:spPr>
        <p:txBody>
          <a:bodyPr/>
          <a:lstStyle/>
          <a:p>
            <a:pPr algn="ctr"/>
            <a:r>
              <a:rPr lang="sk-SK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Ďakujem </a:t>
            </a:r>
            <a:r>
              <a:rPr lang="sk-SK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za pozornosť!</a:t>
            </a:r>
          </a:p>
        </p:txBody>
      </p:sp>
      <p:sp>
        <p:nvSpPr>
          <p:cNvPr id="6" name="Obdĺžnik 5"/>
          <p:cNvSpPr/>
          <p:nvPr/>
        </p:nvSpPr>
        <p:spPr>
          <a:xfrm>
            <a:off x="0" y="6314608"/>
            <a:ext cx="10266218" cy="18000"/>
          </a:xfrm>
          <a:prstGeom prst="rect">
            <a:avLst/>
          </a:prstGeom>
          <a:solidFill>
            <a:srgbClr val="D40000"/>
          </a:solidFill>
          <a:ln>
            <a:solidFill>
              <a:srgbClr val="D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0" y="6314608"/>
            <a:ext cx="10266218" cy="18000"/>
          </a:xfrm>
          <a:prstGeom prst="rect">
            <a:avLst/>
          </a:prstGeom>
          <a:solidFill>
            <a:srgbClr val="D40000"/>
          </a:solidFill>
          <a:ln>
            <a:solidFill>
              <a:srgbClr val="D4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9" name="Obrázo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120" y="6030208"/>
            <a:ext cx="1443819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37477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354</Words>
  <Application>Microsoft Office PowerPoint</Application>
  <PresentationFormat>Vlastná</PresentationFormat>
  <Paragraphs>58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balíka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Ďakujem za pozornosť!</vt:lpstr>
    </vt:vector>
  </TitlesOfParts>
  <Company>MPSR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Kramolišová Terézia</dc:creator>
  <cp:lastModifiedBy>VIPA</cp:lastModifiedBy>
  <cp:revision>31</cp:revision>
  <dcterms:created xsi:type="dcterms:W3CDTF">2022-02-03T11:16:32Z</dcterms:created>
  <dcterms:modified xsi:type="dcterms:W3CDTF">2022-06-14T13:02:49Z</dcterms:modified>
</cp:coreProperties>
</file>