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5" r:id="rId1"/>
  </p:sldMasterIdLst>
  <p:notesMasterIdLst>
    <p:notesMasterId r:id="rId15"/>
  </p:notesMasterIdLst>
  <p:sldIdLst>
    <p:sldId id="256" r:id="rId2"/>
    <p:sldId id="290" r:id="rId3"/>
    <p:sldId id="297" r:id="rId4"/>
    <p:sldId id="299" r:id="rId5"/>
    <p:sldId id="300" r:id="rId6"/>
    <p:sldId id="308" r:id="rId7"/>
    <p:sldId id="305" r:id="rId8"/>
    <p:sldId id="307" r:id="rId9"/>
    <p:sldId id="309" r:id="rId10"/>
    <p:sldId id="310" r:id="rId11"/>
    <p:sldId id="311" r:id="rId12"/>
    <p:sldId id="312" r:id="rId13"/>
    <p:sldId id="284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CCECFF"/>
    <a:srgbClr val="CCFFFF"/>
    <a:srgbClr val="00FFFF"/>
    <a:srgbClr val="00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76" autoAdjust="0"/>
    <p:restoredTop sz="94651" autoAdjust="0"/>
  </p:normalViewPr>
  <p:slideViewPr>
    <p:cSldViewPr>
      <p:cViewPr>
        <p:scale>
          <a:sx n="77" d="100"/>
          <a:sy n="77" d="100"/>
        </p:scale>
        <p:origin x="-92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361B5-3DA4-40F7-9F41-4EECC849BD94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82F38-E0BE-4960-A182-EAAC89FA2EB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616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82F38-E0BE-4960-A182-EAAC89FA2EBB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707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7D37-BCF8-416D-A0E3-E8F762468576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BD250A9-B08D-4937-8766-317E52F449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266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7D37-BCF8-416D-A0E3-E8F762468576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D250A9-B08D-4937-8766-317E52F449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626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7D37-BCF8-416D-A0E3-E8F762468576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D250A9-B08D-4937-8766-317E52F449FB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5568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7D37-BCF8-416D-A0E3-E8F762468576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D250A9-B08D-4937-8766-317E52F449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3346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7D37-BCF8-416D-A0E3-E8F762468576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D250A9-B08D-4937-8766-317E52F449FB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6408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7D37-BCF8-416D-A0E3-E8F762468576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D250A9-B08D-4937-8766-317E52F449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065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7D37-BCF8-416D-A0E3-E8F762468576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50A9-B08D-4937-8766-317E52F449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5962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7D37-BCF8-416D-A0E3-E8F762468576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50A9-B08D-4937-8766-317E52F449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529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7D37-BCF8-416D-A0E3-E8F762468576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50A9-B08D-4937-8766-317E52F449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75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7D37-BCF8-416D-A0E3-E8F762468576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D250A9-B08D-4937-8766-317E52F449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492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7D37-BCF8-416D-A0E3-E8F762468576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BD250A9-B08D-4937-8766-317E52F449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645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7D37-BCF8-416D-A0E3-E8F762468576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BD250A9-B08D-4937-8766-317E52F449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636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7D37-BCF8-416D-A0E3-E8F762468576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50A9-B08D-4937-8766-317E52F449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210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7D37-BCF8-416D-A0E3-E8F762468576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50A9-B08D-4937-8766-317E52F449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36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7D37-BCF8-416D-A0E3-E8F762468576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50A9-B08D-4937-8766-317E52F449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918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7D37-BCF8-416D-A0E3-E8F762468576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D250A9-B08D-4937-8766-317E52F449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4639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27D37-BCF8-416D-A0E3-E8F762468576}" type="datetimeFigureOut">
              <a:rPr lang="sk-SK" smtClean="0"/>
              <a:t>14. 6. 2022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D250A9-B08D-4937-8766-317E52F449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30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  <p:sldLayoutId id="2147484707" r:id="rId2"/>
    <p:sldLayoutId id="2147484708" r:id="rId3"/>
    <p:sldLayoutId id="2147484709" r:id="rId4"/>
    <p:sldLayoutId id="2147484710" r:id="rId5"/>
    <p:sldLayoutId id="2147484711" r:id="rId6"/>
    <p:sldLayoutId id="2147484712" r:id="rId7"/>
    <p:sldLayoutId id="2147484713" r:id="rId8"/>
    <p:sldLayoutId id="2147484714" r:id="rId9"/>
    <p:sldLayoutId id="2147484715" r:id="rId10"/>
    <p:sldLayoutId id="2147484716" r:id="rId11"/>
    <p:sldLayoutId id="2147484717" r:id="rId12"/>
    <p:sldLayoutId id="2147484718" r:id="rId13"/>
    <p:sldLayoutId id="2147484719" r:id="rId14"/>
    <p:sldLayoutId id="2147484720" r:id="rId15"/>
    <p:sldLayoutId id="21474847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8280920" cy="1044116"/>
          </a:xfrm>
        </p:spPr>
        <p:txBody>
          <a:bodyPr>
            <a:noAutofit/>
          </a:bodyPr>
          <a:lstStyle/>
          <a:p>
            <a:pPr algn="ctr"/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Strategický plán 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spoločnej poľnohospodárskej politiky SR </a:t>
            </a:r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2023-2027</a:t>
            </a:r>
            <a:br>
              <a:rPr lang="sk-SK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sk-SK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sk-SK" sz="4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Intervencia  LEADER</a:t>
            </a:r>
            <a:endParaRPr lang="sk-SK" sz="32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01208"/>
            <a:ext cx="684076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86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331640" y="260648"/>
            <a:ext cx="77048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SP SPP  2023 - 2027 – Indikatívne oblasti podpory</a:t>
            </a:r>
          </a:p>
          <a:p>
            <a:r>
              <a:rPr lang="sk-SK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Priorita 3: Rozvoj obcí, spoločenského a komunitného života</a:t>
            </a:r>
            <a:endParaRPr lang="sk-SK" sz="2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11560" y="1628800"/>
            <a:ext cx="8352928" cy="50405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podpora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rozvoja miestnej infraštruktúry a miestnych základných služieb vrátane služieb v oblasti voľného času a kultúry, obnovy dedín a činností zameraných na obnovu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skvalitnenie kultúrneho a prírodného dedičstva a vidieckych krajinných oblastí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odpora miestnej infraštruktúry, základných služieb, služieb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v oblasti voľného času a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kultúry,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obnova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dedín, skvalitnenie kultúrneho a prírodného dedičstva a vidieckych krajinných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oblastí,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občianska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a technická vybavenosť, </a:t>
            </a:r>
            <a:r>
              <a:rPr lang="sk-S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 riešenia v nadväznosti na prístup ku kvalitným verejným službám a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kvalitne,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rámci sociálnej inklúzie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podpora inovatívnych foriem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vzdelávania a trávenia voľného času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odpora mládežníckych klubov, klubov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pre seniorov,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centier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voľného času,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klubov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ľudovej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tvorivosti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pod.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zvyšovanie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vzdelanostnej úrovne obyvateľov, informovania a formovania postojov obyvateľov v oblasti životného prostredia, budovania environmentálneho povedomia, ochrany prírody, ekologickej výchovy, </a:t>
            </a:r>
            <a:r>
              <a:rPr lang="sk-S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krajinotvorby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, zachovanie tradícií a pod., </a:t>
            </a:r>
            <a:endParaRPr lang="sk-SK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šírenie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príkladov dobrej praxe na podporu remeselných zručností, spracovanie miestnej produkcie apod., realizáciu stálych výstav na prezentáciu historických, kultúrnych, technických pamiatok a prvkov ľudového umenia a pod.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odporené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môžu byť aj podniky zriadené v zmysle podmienok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 sociálnej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ekonomike a sociálnych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podnikoch</a:t>
            </a:r>
            <a:endParaRPr lang="sk-S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k-SK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k-S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k-SK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k-S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k-S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k-SK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>
              <a:spcBef>
                <a:spcPts val="0"/>
              </a:spcBef>
            </a:pP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							</a:t>
            </a:r>
            <a:endParaRPr lang="sk-SK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331640" y="260648"/>
            <a:ext cx="77048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SP SPP 2023 - 2027 </a:t>
            </a:r>
            <a:endParaRPr lang="sk-SK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Indikatívne oblasti podpory</a:t>
            </a:r>
          </a:p>
          <a:p>
            <a:r>
              <a:rPr lang="sk-SK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Priorita 4: Ochrana životného </a:t>
            </a:r>
            <a:r>
              <a:rPr lang="sk-SK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prostredia a </a:t>
            </a:r>
            <a:r>
              <a:rPr lang="sk-SK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zmierňovanie klimatických zmien</a:t>
            </a:r>
            <a:endParaRPr lang="sk-SK" sz="2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11560" y="1628800"/>
            <a:ext cx="8352928" cy="50405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k-SK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0"/>
              </a:spcBef>
            </a:pPr>
            <a:endParaRPr lang="sk-S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podpora investícií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do zlepšenia životaschopnosti lesov, ktoré prispejú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zvyšovaniu environmentálnych funkcií lesa prostredníctvom spoločenského potenciálu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lesov.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podpora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umelej obnovy a výchovy ochranných lesov a lesov osobitného určenia, 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obnova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občianskej a poznávacej infraštruktúry v lesných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ekosystémoch, 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zlepšenia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hniezdnych príležitostí vtákov v lese a iných prvkov zvyšujúcich biodiverzitu lesných ekosystémov a pod.</a:t>
            </a:r>
            <a:endParaRPr lang="sk-SK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259632" y="1484784"/>
            <a:ext cx="7272808" cy="4392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V rámci implementácie stratégie miestneho rozvoja Slovensko celkovo plánuje podporiť 65 MAS s celkovou alokáciou 166,7 mil. EUR. </a:t>
            </a:r>
            <a:endParaRPr lang="sk-SK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A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lokácia 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vychádza  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 identifikovaných 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potrieb a veľkosti cieľovej skupiny  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predstavuje kompromis medzi stanovenými cieľmi 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možnosťami 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rozpočtu.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Výpočet 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finančnej alokácie 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 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príslušnú MAS bude vychádzať z charakteristík príslušného územia MAS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sk-SK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sk-SK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166 706 565 € </a:t>
            </a:r>
          </a:p>
          <a:p>
            <a:pPr algn="ctr"/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(Implementácia + Chod a animácie + Spolupráca)</a:t>
            </a:r>
            <a:endParaRPr lang="sk-SK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619672" y="26064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SP SPP  2023 - 2027 </a:t>
            </a:r>
          </a:p>
          <a:p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Finančná alokácia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555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 flipH="1">
            <a:off x="3348066" y="2204864"/>
            <a:ext cx="1371399" cy="1432669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137168" tIns="68584" rIns="137168" bIns="6858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8102" dirty="0">
              <a:latin typeface="Roboto Regular"/>
              <a:cs typeface="Roboto Regular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 flipH="1">
            <a:off x="2847257" y="3349501"/>
            <a:ext cx="873841" cy="912882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37168" tIns="68584" rIns="137168" bIns="6858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4801" dirty="0">
              <a:latin typeface="Roboto Regular"/>
              <a:cs typeface="Roboto Regular"/>
            </a:endParaRPr>
          </a:p>
        </p:txBody>
      </p:sp>
      <p:sp>
        <p:nvSpPr>
          <p:cNvPr id="6" name="Freeform 5"/>
          <p:cNvSpPr>
            <a:spLocks noChangeAspect="1"/>
          </p:cNvSpPr>
          <p:nvPr/>
        </p:nvSpPr>
        <p:spPr bwMode="auto">
          <a:xfrm flipH="1">
            <a:off x="4791473" y="2341389"/>
            <a:ext cx="756768" cy="873707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37168" tIns="68584" rIns="137168" bIns="6858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3001" dirty="0">
              <a:latin typeface="Roboto Regular"/>
              <a:cs typeface="Roboto Regular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flipH="1">
            <a:off x="5238114" y="2950016"/>
            <a:ext cx="1209543" cy="126358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37168" tIns="68584" rIns="137168" bIns="6858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202" dirty="0">
              <a:solidFill>
                <a:schemeClr val="bg1"/>
              </a:solidFill>
              <a:latin typeface="Roboto Regular"/>
              <a:cs typeface="Roboto Regular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flipH="1">
            <a:off x="6588224" y="2989461"/>
            <a:ext cx="651521" cy="680630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37168" tIns="68584" rIns="137168" bIns="6858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3601" dirty="0">
              <a:latin typeface="Roboto Regular"/>
              <a:cs typeface="Roboto Regular"/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flipH="1">
            <a:off x="2123728" y="2989461"/>
            <a:ext cx="651521" cy="680630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37168" tIns="68584" rIns="137168" bIns="6858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3601" dirty="0">
              <a:latin typeface="Roboto Regular"/>
              <a:cs typeface="Roboto Regular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2055170" y="1340768"/>
            <a:ext cx="525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ĎAKUJEM ZA POZORNOSŤ</a:t>
            </a:r>
            <a:endParaRPr lang="sk-SK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986611" y="5868561"/>
            <a:ext cx="5253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rgbClr val="33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leader@land.gov.sk</a:t>
            </a:r>
            <a:endParaRPr lang="sk-SK" sz="3200" dirty="0">
              <a:solidFill>
                <a:srgbClr val="33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973325" y="4409817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„Informácie použité v prezentácii boli predložené v SP SPP 2023 – 2027 na EK a podliehajú prípadným zmenám na základe pripomienok Komisie.  Informácie v </a:t>
            </a:r>
            <a:r>
              <a:rPr lang="sk-SK" sz="2000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prezentácii </a:t>
            </a:r>
            <a:r>
              <a:rPr lang="sk-SK" sz="2000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sk-SK" sz="2000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možné považovať </a:t>
            </a:r>
            <a:r>
              <a:rPr lang="sk-SK" sz="20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 za </a:t>
            </a:r>
            <a:r>
              <a:rPr lang="sk-SK" sz="2000" i="1" u="sng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návrh</a:t>
            </a:r>
            <a:r>
              <a:rPr lang="sk-SK" sz="2000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k-SK" sz="2000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000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 SPP  </a:t>
            </a:r>
            <a:r>
              <a:rPr lang="sk-SK" sz="20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2023 -2027.“</a:t>
            </a:r>
            <a:endParaRPr lang="sk-SK" sz="2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01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0" grpId="0"/>
      <p:bldP spid="11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3CC9BE7-5948-4992-8D51-1DA23A2E5BF5}"/>
              </a:ext>
            </a:extLst>
          </p:cNvPr>
          <p:cNvGrpSpPr/>
          <p:nvPr/>
        </p:nvGrpSpPr>
        <p:grpSpPr>
          <a:xfrm>
            <a:off x="5815311" y="1975828"/>
            <a:ext cx="1354081" cy="1420513"/>
            <a:chOff x="6381342" y="2182683"/>
            <a:chExt cx="1805441" cy="189401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xmlns="" id="{FC900C28-FF5B-4738-B15A-DA1A556BE4A0}"/>
                </a:ext>
              </a:extLst>
            </p:cNvPr>
            <p:cNvSpPr/>
            <p:nvPr/>
          </p:nvSpPr>
          <p:spPr>
            <a:xfrm>
              <a:off x="6488273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CAD5EDC-A18C-489B-B600-2AA7BA972A16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110 MAS</a:t>
              </a:r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2698EAD-E879-41D8-AB35-8B0CD1EFF0A9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D4FD916-9982-4C26-8840-4C110D0F1919}"/>
              </a:ext>
            </a:extLst>
          </p:cNvPr>
          <p:cNvGrpSpPr/>
          <p:nvPr/>
        </p:nvGrpSpPr>
        <p:grpSpPr>
          <a:xfrm>
            <a:off x="3942654" y="1975828"/>
            <a:ext cx="1354081" cy="1420513"/>
            <a:chOff x="3884465" y="2182683"/>
            <a:chExt cx="1805441" cy="1894017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A651FF2F-63F3-4ECE-8042-BB78094D9928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23A4A1B-04E4-4065-B408-ED5B11CDFB39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87 MAS</a:t>
              </a:r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F997D0D-2340-453B-B506-4B82A9988164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52EBEE0-4492-45DE-A964-67E1F254A828}"/>
              </a:ext>
            </a:extLst>
          </p:cNvPr>
          <p:cNvGrpSpPr/>
          <p:nvPr/>
        </p:nvGrpSpPr>
        <p:grpSpPr>
          <a:xfrm>
            <a:off x="2069996" y="1975828"/>
            <a:ext cx="1354081" cy="1420513"/>
            <a:chOff x="1387588" y="2182683"/>
            <a:chExt cx="1805441" cy="1894017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xmlns="" id="{EDC9C1CA-E5FB-4409-AB11-A6D6F244BB04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D5BB8E6-7D30-4B04-B68D-4E51D391A7CF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 MAS</a:t>
              </a:r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F0E31D2-92C3-412D-9001-21FF69E56B85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EFFACF65-7AA1-4442-93B4-ED26212D6CE0}"/>
              </a:ext>
            </a:extLst>
          </p:cNvPr>
          <p:cNvSpPr/>
          <p:nvPr/>
        </p:nvSpPr>
        <p:spPr>
          <a:xfrm flipV="1">
            <a:off x="2150193" y="2696252"/>
            <a:ext cx="1193687" cy="2964995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1AECF6D-6C0C-4F48-8FBD-AB00305F2AC7}"/>
              </a:ext>
            </a:extLst>
          </p:cNvPr>
          <p:cNvSpPr/>
          <p:nvPr/>
        </p:nvSpPr>
        <p:spPr>
          <a:xfrm flipV="1">
            <a:off x="4022851" y="2696253"/>
            <a:ext cx="1193687" cy="2964994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B9361B01-03EA-4A3C-8B61-BEC6A891C530}"/>
              </a:ext>
            </a:extLst>
          </p:cNvPr>
          <p:cNvSpPr/>
          <p:nvPr/>
        </p:nvSpPr>
        <p:spPr>
          <a:xfrm flipV="1">
            <a:off x="5895508" y="2696253"/>
            <a:ext cx="1193687" cy="2964994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BC4C89E-AEC9-4EFC-967F-5EA35A3AAE4E}"/>
              </a:ext>
            </a:extLst>
          </p:cNvPr>
          <p:cNvGrpSpPr/>
          <p:nvPr/>
        </p:nvGrpSpPr>
        <p:grpSpPr>
          <a:xfrm>
            <a:off x="2145941" y="3216898"/>
            <a:ext cx="1193687" cy="809120"/>
            <a:chOff x="1488849" y="3837442"/>
            <a:chExt cx="1591582" cy="107882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31B2A75-FB0A-437A-8125-F1D20CC48347}"/>
                </a:ext>
              </a:extLst>
            </p:cNvPr>
            <p:cNvSpPr txBox="1"/>
            <p:nvPr/>
          </p:nvSpPr>
          <p:spPr>
            <a:xfrm>
              <a:off x="1488849" y="3837442"/>
              <a:ext cx="1591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350" b="1" dirty="0">
                  <a:solidFill>
                    <a:srgbClr val="FF5969"/>
                  </a:solidFill>
                  <a:latin typeface="Tw Cen MT" panose="020B0602020104020603" pitchFamily="34" charset="0"/>
                </a:rPr>
                <a:t>2016</a:t>
              </a:r>
              <a:endParaRPr lang="en-US" sz="1350" b="1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1D059CF-E439-4FFA-9F4D-8D4AEE67AF68}"/>
                </a:ext>
              </a:extLst>
            </p:cNvPr>
            <p:cNvSpPr txBox="1"/>
            <p:nvPr/>
          </p:nvSpPr>
          <p:spPr>
            <a:xfrm>
              <a:off x="1488849" y="4146827"/>
              <a:ext cx="159158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50" b="1" dirty="0">
                  <a:solidFill>
                    <a:srgbClr val="A6A6A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Predložených </a:t>
              </a:r>
              <a:r>
                <a:rPr lang="sk-SK" sz="1050" b="1" dirty="0">
                  <a:solidFill>
                    <a:srgbClr val="3366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126</a:t>
              </a:r>
              <a:r>
                <a:rPr lang="sk-SK" sz="1050" b="1" dirty="0">
                  <a:solidFill>
                    <a:srgbClr val="A6A6A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projektových zámerov</a:t>
              </a:r>
              <a:endParaRPr lang="en-US" sz="1050" b="1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E9ED84A-354C-4495-8C98-68D02724DFC8}"/>
              </a:ext>
            </a:extLst>
          </p:cNvPr>
          <p:cNvGrpSpPr/>
          <p:nvPr/>
        </p:nvGrpSpPr>
        <p:grpSpPr>
          <a:xfrm>
            <a:off x="4012560" y="3216898"/>
            <a:ext cx="1193687" cy="647537"/>
            <a:chOff x="3977674" y="3837442"/>
            <a:chExt cx="1591582" cy="8633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A73DEBC-D2AD-4BC8-8194-8313C2E20236}"/>
                </a:ext>
              </a:extLst>
            </p:cNvPr>
            <p:cNvSpPr txBox="1"/>
            <p:nvPr/>
          </p:nvSpPr>
          <p:spPr>
            <a:xfrm>
              <a:off x="3977674" y="3837442"/>
              <a:ext cx="1591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350" b="1" dirty="0">
                  <a:solidFill>
                    <a:srgbClr val="52CBBE"/>
                  </a:solidFill>
                  <a:latin typeface="Tw Cen MT" panose="020B0602020104020603" pitchFamily="34" charset="0"/>
                </a:rPr>
                <a:t>2017</a:t>
              </a:r>
              <a:endParaRPr lang="en-US" sz="1350" b="1" dirty="0">
                <a:solidFill>
                  <a:srgbClr val="52CBBE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DCB3ADA-5E88-43FD-BDE6-CF9A838CCEBF}"/>
                </a:ext>
              </a:extLst>
            </p:cNvPr>
            <p:cNvSpPr txBox="1"/>
            <p:nvPr/>
          </p:nvSpPr>
          <p:spPr>
            <a:xfrm>
              <a:off x="3977674" y="4146827"/>
              <a:ext cx="159158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50" b="1" dirty="0">
                  <a:solidFill>
                    <a:srgbClr val="A6A6A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Predložených </a:t>
              </a:r>
              <a:r>
                <a:rPr lang="sk-SK" sz="1050" b="1" dirty="0">
                  <a:solidFill>
                    <a:srgbClr val="3366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121</a:t>
              </a:r>
              <a:r>
                <a:rPr lang="sk-SK" sz="1050" b="1" dirty="0">
                  <a:solidFill>
                    <a:srgbClr val="A6A6A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Stratégií a </a:t>
              </a:r>
              <a:r>
                <a:rPr lang="sk-SK" sz="1050" b="1" dirty="0" err="1">
                  <a:solidFill>
                    <a:srgbClr val="A6A6A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ŽoSS</a:t>
              </a:r>
              <a:endParaRPr lang="en-US" sz="1050" b="1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DD93539-C723-4DBF-A38F-89757146CF6F}"/>
              </a:ext>
            </a:extLst>
          </p:cNvPr>
          <p:cNvGrpSpPr/>
          <p:nvPr/>
        </p:nvGrpSpPr>
        <p:grpSpPr>
          <a:xfrm>
            <a:off x="5895508" y="3216901"/>
            <a:ext cx="1193687" cy="647537"/>
            <a:chOff x="6488272" y="3837442"/>
            <a:chExt cx="1591582" cy="86338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E70DA12-9072-46DF-B72E-39402345EEC3}"/>
                </a:ext>
              </a:extLst>
            </p:cNvPr>
            <p:cNvSpPr txBox="1"/>
            <p:nvPr/>
          </p:nvSpPr>
          <p:spPr>
            <a:xfrm>
              <a:off x="6488272" y="3837442"/>
              <a:ext cx="1591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350" b="1" dirty="0">
                  <a:solidFill>
                    <a:srgbClr val="FEC630"/>
                  </a:solidFill>
                  <a:latin typeface="Tw Cen MT" panose="020B0602020104020603" pitchFamily="34" charset="0"/>
                </a:rPr>
                <a:t>2018</a:t>
              </a:r>
              <a:endParaRPr lang="en-US" sz="1350" b="1" dirty="0">
                <a:solidFill>
                  <a:srgbClr val="FEC63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A669BBC-E05E-4A57-8B37-7C1ED4C4A29B}"/>
                </a:ext>
              </a:extLst>
            </p:cNvPr>
            <p:cNvSpPr txBox="1"/>
            <p:nvPr/>
          </p:nvSpPr>
          <p:spPr>
            <a:xfrm>
              <a:off x="6488272" y="4146827"/>
              <a:ext cx="159158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50" b="1" dirty="0" smtClean="0">
                  <a:solidFill>
                    <a:srgbClr val="3366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110</a:t>
              </a:r>
              <a:r>
                <a:rPr lang="sk-SK" sz="1050" b="1" dirty="0" smtClean="0">
                  <a:solidFill>
                    <a:srgbClr val="A6A6A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VSP so štatútom MAS</a:t>
              </a:r>
              <a:endParaRPr lang="en-US" sz="1050" b="1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688B9E9-F7FF-4F97-9ECC-7343BE7F4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28" y="4053135"/>
            <a:ext cx="670766" cy="6228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C0FD429-B54B-4535-8F3B-80A90EAB1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44" y="4053294"/>
            <a:ext cx="673394" cy="6252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AE8E0F8-C86E-4EBA-8242-BE733E60B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39" y="4053486"/>
            <a:ext cx="680612" cy="631996"/>
          </a:xfrm>
          <a:prstGeom prst="rect">
            <a:avLst/>
          </a:prstGeom>
        </p:spPr>
      </p:pic>
      <p:sp>
        <p:nvSpPr>
          <p:cNvPr id="30" name="Obdĺžnik 29"/>
          <p:cNvSpPr/>
          <p:nvPr/>
        </p:nvSpPr>
        <p:spPr>
          <a:xfrm>
            <a:off x="2084148" y="427490"/>
            <a:ext cx="47534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sk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 v programovom období 2014 - 2020 </a:t>
            </a:r>
            <a:endParaRPr lang="sk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9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28030" r="1187" b="6015"/>
          <a:stretch>
            <a:fillRect/>
          </a:stretch>
        </p:blipFill>
        <p:spPr bwMode="auto">
          <a:xfrm>
            <a:off x="720749" y="1977664"/>
            <a:ext cx="5263799" cy="260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2"/>
          <p:cNvSpPr txBox="1">
            <a:spLocks noChangeArrowheads="1"/>
          </p:cNvSpPr>
          <p:nvPr/>
        </p:nvSpPr>
        <p:spPr>
          <a:xfrm>
            <a:off x="458391" y="2057400"/>
            <a:ext cx="6056709" cy="34016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sk-SK" altLang="sk-SK" sz="2400" b="1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sk-SK" altLang="sk-SK" sz="2400" b="1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sk-SK" altLang="sk-SK" sz="2400" b="1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sk-SK" altLang="sk-SK" sz="2400" b="1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sk-SK" altLang="sk-SK" sz="2400" b="1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sk-SK" altLang="sk-SK" sz="2400" b="1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sk-SK" altLang="sk-SK" sz="2400" b="1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sk-SK" altLang="sk-SK" sz="2400" b="1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buFontTx/>
              <a:buNone/>
            </a:pPr>
            <a:endParaRPr lang="sk-SK" altLang="sk-SK" sz="1500" b="1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74" name="Rectangle 2"/>
          <p:cNvSpPr txBox="1">
            <a:spLocks noChangeArrowheads="1"/>
          </p:cNvSpPr>
          <p:nvPr/>
        </p:nvSpPr>
        <p:spPr>
          <a:xfrm>
            <a:off x="572691" y="1179278"/>
            <a:ext cx="8571310" cy="4394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sk-SK" altLang="sk-SK" sz="2400" b="1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sk-SK" altLang="sk-SK" sz="2400" b="1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sk-SK" altLang="sk-SK" sz="2400" b="1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sk-SK" altLang="sk-SK" sz="2400" b="1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sk-SK" altLang="sk-SK" sz="2400" b="1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sk-SK" altLang="sk-SK" sz="2400" b="1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sk-SK" altLang="sk-SK" sz="2400" b="1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sk-SK" altLang="sk-SK" sz="2400" b="1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buFontTx/>
              <a:buNone/>
            </a:pPr>
            <a:endParaRPr lang="sk-SK" altLang="sk-SK" sz="1500" b="1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3486745" y="1745017"/>
            <a:ext cx="2952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 smtClean="0">
                <a:solidFill>
                  <a:srgbClr val="006600"/>
                </a:solidFill>
              </a:rPr>
              <a:t>PO </a:t>
            </a:r>
            <a:r>
              <a:rPr lang="sk-SK" sz="1600" b="1" dirty="0">
                <a:solidFill>
                  <a:srgbClr val="006600"/>
                </a:solidFill>
              </a:rPr>
              <a:t>2014 – </a:t>
            </a:r>
            <a:r>
              <a:rPr lang="sk-SK" sz="1600" b="1" dirty="0" smtClean="0">
                <a:solidFill>
                  <a:srgbClr val="006600"/>
                </a:solidFill>
              </a:rPr>
              <a:t>2020: 110 </a:t>
            </a:r>
            <a:r>
              <a:rPr lang="sk-SK" sz="1600" b="1" dirty="0">
                <a:solidFill>
                  <a:srgbClr val="006600"/>
                </a:solidFill>
              </a:rPr>
              <a:t>MAS</a:t>
            </a:r>
          </a:p>
        </p:txBody>
      </p:sp>
      <p:sp>
        <p:nvSpPr>
          <p:cNvPr id="8" name="Obdĺžnik 7"/>
          <p:cNvSpPr/>
          <p:nvPr/>
        </p:nvSpPr>
        <p:spPr>
          <a:xfrm>
            <a:off x="2084148" y="427490"/>
            <a:ext cx="5944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sk-SK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Porovnanie programových období </a:t>
            </a:r>
          </a:p>
          <a:p>
            <a:pPr lvl="0" algn="ctr">
              <a:lnSpc>
                <a:spcPct val="150000"/>
              </a:lnSpc>
            </a:pPr>
            <a:r>
              <a:rPr lang="sk-SK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2009 – 2013 a </a:t>
            </a:r>
            <a:r>
              <a:rPr lang="sk-SK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 – </a:t>
            </a:r>
            <a:r>
              <a:rPr lang="sk-SK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(pokrytie územia SR MAS)</a:t>
            </a:r>
            <a:endParaRPr lang="sk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95" y="3825025"/>
            <a:ext cx="4761010" cy="2362539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6357733" y="3588931"/>
            <a:ext cx="2652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 smtClean="0">
                <a:solidFill>
                  <a:srgbClr val="3366CC"/>
                </a:solidFill>
              </a:rPr>
              <a:t>PO </a:t>
            </a:r>
            <a:r>
              <a:rPr lang="sk-SK" sz="1600" b="1" dirty="0">
                <a:solidFill>
                  <a:srgbClr val="3366CC"/>
                </a:solidFill>
              </a:rPr>
              <a:t>2009 – </a:t>
            </a:r>
            <a:r>
              <a:rPr lang="sk-SK" sz="1600" b="1" dirty="0" smtClean="0">
                <a:solidFill>
                  <a:srgbClr val="3366CC"/>
                </a:solidFill>
              </a:rPr>
              <a:t>2013: 29 </a:t>
            </a:r>
            <a:r>
              <a:rPr lang="sk-SK" sz="1600" b="1" dirty="0">
                <a:solidFill>
                  <a:srgbClr val="3366CC"/>
                </a:solidFill>
              </a:rPr>
              <a:t>MAS</a:t>
            </a:r>
          </a:p>
        </p:txBody>
      </p:sp>
    </p:spTree>
    <p:extLst>
      <p:ext uri="{BB962C8B-B14F-4D97-AF65-F5344CB8AC3E}">
        <p14:creationId xmlns:p14="http://schemas.microsoft.com/office/powerpoint/2010/main" val="41779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36912"/>
            <a:ext cx="8280920" cy="26642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4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Intervencia  LEADER</a:t>
            </a:r>
          </a:p>
          <a:p>
            <a:pPr algn="ctr"/>
            <a:r>
              <a:rPr lang="sk-SK" sz="4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sk-SK" sz="4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Typ intervencie: Spolupráca</a:t>
            </a:r>
            <a:b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</a:br>
            <a:endParaRPr lang="sk-SK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978264" y="260648"/>
            <a:ext cx="3483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SP SPP 2023 - 2027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5622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043608" y="2060848"/>
            <a:ext cx="7776864" cy="36724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územie 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MAS, ktoré je založené a pracuje na princípoch LEADER a ktorému bola schválená stratégia miestneho rozvoja a udelený štatút MAS v programovom období </a:t>
            </a:r>
            <a:endParaRPr lang="sk-SK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2023 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2027</a:t>
            </a:r>
          </a:p>
          <a:p>
            <a:pPr algn="just"/>
            <a:endParaRPr lang="sk-SK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cele územie 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SR vrátane prímestských častí Bratislavy a Košíc do 5 000 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obyvateľov</a:t>
            </a:r>
          </a:p>
          <a:p>
            <a:pPr algn="just"/>
            <a:endParaRPr lang="sk-SK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o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bce 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nad 20 000 obyvateľov môžu byť súčasťou MAS, avšak podporené budú len subjekty na ich 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území </a:t>
            </a:r>
          </a:p>
          <a:p>
            <a:pPr algn="just"/>
            <a:endParaRPr lang="sk-SK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endParaRPr lang="sk-SK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619672" y="260648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SP SPP  2023 - 2027 </a:t>
            </a:r>
          </a:p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Územná pôsobnosť: Slovensko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9202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043608" y="1988840"/>
            <a:ext cx="7848872" cy="4320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docieliť </a:t>
            </a:r>
            <a:r>
              <a:rPr lang="sk-SK" sz="2000" dirty="0">
                <a:solidFill>
                  <a:schemeClr val="tx1"/>
                </a:solidFill>
                <a:latin typeface="Calibri" panose="020F0502020204030204" pitchFamily="34" charset="0"/>
              </a:rPr>
              <a:t>udržateľný rozvoj vidieckych oblastí,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znížiť </a:t>
            </a:r>
            <a:r>
              <a:rPr lang="sk-SK" sz="2000" dirty="0">
                <a:solidFill>
                  <a:schemeClr val="tx1"/>
                </a:solidFill>
                <a:latin typeface="Calibri" panose="020F0502020204030204" pitchFamily="34" charset="0"/>
              </a:rPr>
              <a:t>rozdiely v životnej úrovni medzi vidieckymi a inými </a:t>
            </a:r>
            <a:r>
              <a:rPr lang="sk-SK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oblasťami,</a:t>
            </a:r>
            <a:endParaRPr lang="sk-SK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rozvíjať </a:t>
            </a:r>
            <a:r>
              <a:rPr lang="sk-SK" sz="2000" dirty="0">
                <a:solidFill>
                  <a:schemeClr val="tx1"/>
                </a:solidFill>
                <a:latin typeface="Calibri" panose="020F0502020204030204" pitchFamily="34" charset="0"/>
              </a:rPr>
              <a:t>kapacity a spoluprácu na miestnej úrovni s cieľom spoločného riešenia miestnych problémov,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zabezpečiť </a:t>
            </a:r>
            <a:r>
              <a:rPr lang="sk-SK" sz="2000" dirty="0">
                <a:solidFill>
                  <a:schemeClr val="tx1"/>
                </a:solidFill>
                <a:latin typeface="Calibri" panose="020F0502020204030204" pitchFamily="34" charset="0"/>
              </a:rPr>
              <a:t>infraštruktúru a vybavenosť vidieckych </a:t>
            </a:r>
            <a:r>
              <a:rPr lang="sk-SK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oblastí,</a:t>
            </a:r>
            <a:endParaRPr lang="sk-SK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rozvíjať </a:t>
            </a:r>
            <a:r>
              <a:rPr lang="sk-SK" sz="2000" dirty="0">
                <a:solidFill>
                  <a:schemeClr val="tx1"/>
                </a:solidFill>
                <a:latin typeface="Calibri" panose="020F0502020204030204" pitchFamily="34" charset="0"/>
              </a:rPr>
              <a:t>podnikanie na vidieku s cieľom udržať alebo vytvárať pracovné miesta a poskytovať služby tak, aby sa vidiek stal atraktívnym miestom na život a prácu,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vytvárať </a:t>
            </a:r>
            <a:r>
              <a:rPr lang="sk-SK" sz="2000" dirty="0">
                <a:solidFill>
                  <a:schemeClr val="tx1"/>
                </a:solidFill>
                <a:latin typeface="Calibri" panose="020F0502020204030204" pitchFamily="34" charset="0"/>
              </a:rPr>
              <a:t>podmienky na spoločenský, kultúrny a športový život </a:t>
            </a:r>
            <a:r>
              <a:rPr lang="sk-SK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sk-SK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sk-SK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na </a:t>
            </a:r>
            <a:r>
              <a:rPr lang="sk-SK" sz="2000" dirty="0">
                <a:solidFill>
                  <a:schemeClr val="tx1"/>
                </a:solidFill>
                <a:latin typeface="Calibri" panose="020F0502020204030204" pitchFamily="34" charset="0"/>
              </a:rPr>
              <a:t>vidieku,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zlepšiť </a:t>
            </a:r>
            <a:r>
              <a:rPr lang="sk-SK" sz="2000" dirty="0">
                <a:solidFill>
                  <a:schemeClr val="tx1"/>
                </a:solidFill>
                <a:latin typeface="Calibri" panose="020F0502020204030204" pitchFamily="34" charset="0"/>
              </a:rPr>
              <a:t>životaschopnosť lesov, ktoré prispejú k zvyšovaniu environmentálnych </a:t>
            </a:r>
            <a:r>
              <a:rPr lang="sk-SK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funkcií </a:t>
            </a:r>
            <a:r>
              <a:rPr lang="sk-SK" sz="2000" dirty="0">
                <a:solidFill>
                  <a:schemeClr val="tx1"/>
                </a:solidFill>
                <a:latin typeface="Calibri" panose="020F0502020204030204" pitchFamily="34" charset="0"/>
              </a:rPr>
              <a:t>lesa.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619672" y="260648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SP SPP  2023 - 2027 </a:t>
            </a:r>
          </a:p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Ciele intervencie 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LEADER 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9285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043608" y="1772816"/>
            <a:ext cx="7776864" cy="47525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implementácia </a:t>
            </a:r>
            <a:r>
              <a:rPr lang="sk-SK" sz="24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stratégie miestneho rozvoja </a:t>
            </a:r>
            <a:r>
              <a:rPr lang="sk-SK" sz="24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 - </a:t>
            </a:r>
            <a:r>
              <a:rPr lang="sk-SK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verejno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– súkromné partnerstvo s právnou subjektivitou (občianske 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združenie), 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ktoré je založené a pracuje na princípoch 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LEADER</a:t>
            </a:r>
          </a:p>
          <a:p>
            <a:pPr algn="just"/>
            <a:endParaRPr lang="sk-SK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na implementáciu projektov - 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oprávnený žiadateľ 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v rámci stratégie miestneho 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rozvoja, ide o subjekty 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zo </a:t>
            </a:r>
            <a:r>
              <a:rPr lang="sk-SK" sz="2400" u="sng" dirty="0">
                <a:solidFill>
                  <a:schemeClr val="tx1"/>
                </a:solidFill>
                <a:latin typeface="Calibri" panose="020F0502020204030204" pitchFamily="34" charset="0"/>
              </a:rPr>
              <a:t>súkromného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sk-SK" sz="2400" u="sng" dirty="0">
                <a:solidFill>
                  <a:schemeClr val="tx1"/>
                </a:solidFill>
                <a:latin typeface="Calibri" panose="020F0502020204030204" pitchFamily="34" charset="0"/>
              </a:rPr>
              <a:t>občianskeho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sk-SK" sz="2400" u="sng" dirty="0">
                <a:solidFill>
                  <a:schemeClr val="tx1"/>
                </a:solidFill>
                <a:latin typeface="Calibri" panose="020F0502020204030204" pitchFamily="34" charset="0"/>
              </a:rPr>
              <a:t>verejného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sektora, 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ktoré musia pôsobiť na území MAS, 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tzn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. mať 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na 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území trvalý alebo prechodný pobyt, sídlo 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alebo prevádzku</a:t>
            </a:r>
            <a:r>
              <a:rPr 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sk-SK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619672" y="260648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SP SPP 2023 - 2027 </a:t>
            </a:r>
          </a:p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OPRÁVNENÝ 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ŽIADATEĽ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1366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52518" y="1817440"/>
            <a:ext cx="8352928" cy="50405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odpora produktívnych investícií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v poľnohospodárskych podnikoch, </a:t>
            </a:r>
            <a:endParaRPr lang="sk-SK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investície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do rozšírenia kapacít v spracovateľských podnikoch, </a:t>
            </a:r>
            <a:endParaRPr lang="sk-SK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investície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do závlah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k-S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vodozádržných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 opatrení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.,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podpora špeciálnej rastlinnej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živočíšnej výroby,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spracovanie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vlastných produktov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prvovýroby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a odbyt svojej produkcie a pod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nvestície do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rozširovania existujúcich kapacít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spracovateľskom sektore, do spracovania ekologickejšej výroby, do výroby produktov 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označením kvality, 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k-SK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odpora podnikov,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ktoré spĺňajú podmienky o sociálnej ekonomike a sociálnych podnikoch podnikajúce v oblasti poľnohospodárskej prvovýroby.</a:t>
            </a:r>
            <a:endParaRPr lang="sk-SK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331640" y="260648"/>
            <a:ext cx="77048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SP SPP  2023 - 2027 </a:t>
            </a:r>
            <a:endParaRPr lang="sk-SK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Indikatívne oblasti podpory</a:t>
            </a:r>
          </a:p>
          <a:p>
            <a:r>
              <a:rPr lang="sk-SK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Priorita 1: Zvyšovanie produktivity poľnohospodárskych a spracovateľských podnikov</a:t>
            </a:r>
            <a:endParaRPr lang="sk-SK" sz="2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1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1531556"/>
            <a:ext cx="8424936" cy="51378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sk-SK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331640" y="260648"/>
            <a:ext cx="77048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SP SPP  2023 - 2027 </a:t>
            </a:r>
            <a:endParaRPr lang="sk-SK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Indikatívne oblasti podpory</a:t>
            </a:r>
          </a:p>
          <a:p>
            <a:r>
              <a:rPr lang="sk-SK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Priorita 2: Tvorba pridanej hodnoty, pracovných príležitostí a príjmov s cieľom rozvoja vidieckej ekonomiky</a:t>
            </a:r>
            <a:endParaRPr lang="sk-SK" sz="2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11560" y="1953419"/>
            <a:ext cx="8424936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sk-SK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odpora podnikateľských </a:t>
            </a:r>
            <a:r>
              <a:rPr lang="sk-SK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aktivít, </a:t>
            </a:r>
            <a:r>
              <a:rPr lang="sk-SK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napr. </a:t>
            </a:r>
            <a:r>
              <a:rPr lang="sk-SK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prostredníctvom diverzifikácie ekonomických činností v poľnohospodárskych a lesníckych podnikoch, zakladaním nových a rozvojom existujúcich podnikov nepoľnohospodárskeho alebo nelesníckeho podniku vo vidieckej oblasti, </a:t>
            </a:r>
            <a:endParaRPr lang="sk-SK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sieťovanie </a:t>
            </a:r>
            <a:r>
              <a:rPr lang="sk-SK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sk-SK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spolupráca </a:t>
            </a:r>
            <a:r>
              <a:rPr lang="sk-SK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miestnej úrovni </a:t>
            </a:r>
            <a:r>
              <a:rPr lang="sk-SK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medzi </a:t>
            </a:r>
            <a:r>
              <a:rPr lang="sk-SK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malými hospodárskymi subjektmi (</a:t>
            </a:r>
            <a:r>
              <a:rPr lang="sk-SK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mikropodnikmi</a:t>
            </a:r>
            <a:r>
              <a:rPr lang="sk-SK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v odvetví poľnohospodárstva, v potravinovom reťazci, sektore lesného hospodárstva a v sektore cestovného ruchu pri organizácii spoločných pracovných procesov a pri rozvoji služieb a marketingu v oblasti cestovného ruchu a pod. </a:t>
            </a:r>
            <a:endParaRPr lang="sk-SK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sk-SK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odpora podnikov zriadených </a:t>
            </a:r>
            <a:r>
              <a:rPr lang="sk-SK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zmysle podmienok o sociálnej ekonomike </a:t>
            </a:r>
            <a:r>
              <a:rPr lang="sk-SK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sk-SK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sk-SK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sociálnych podnikoch. </a:t>
            </a:r>
          </a:p>
        </p:txBody>
      </p:sp>
    </p:spTree>
    <p:extLst>
      <p:ext uri="{BB962C8B-B14F-4D97-AF65-F5344CB8AC3E}">
        <p14:creationId xmlns:p14="http://schemas.microsoft.com/office/powerpoint/2010/main" val="31072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3452</TotalTime>
  <Words>693</Words>
  <Application>Microsoft Office PowerPoint</Application>
  <PresentationFormat>Prezentácia na obrazovke (4:3)</PresentationFormat>
  <Paragraphs>112</Paragraphs>
  <Slides>13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Dym</vt:lpstr>
      <vt:lpstr>Strategický plán spoločnej poľnohospodárskej politiky SR 2023-2027  Intervencia  LEADER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Juhászová Jana</dc:creator>
  <cp:lastModifiedBy>VIPA</cp:lastModifiedBy>
  <cp:revision>210</cp:revision>
  <cp:lastPrinted>2018-11-27T10:37:59Z</cp:lastPrinted>
  <dcterms:created xsi:type="dcterms:W3CDTF">2018-01-16T14:16:42Z</dcterms:created>
  <dcterms:modified xsi:type="dcterms:W3CDTF">2022-06-14T13:02:01Z</dcterms:modified>
</cp:coreProperties>
</file>