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75" r:id="rId4"/>
    <p:sldId id="257" r:id="rId5"/>
    <p:sldId id="270" r:id="rId6"/>
    <p:sldId id="271" r:id="rId7"/>
    <p:sldId id="272" r:id="rId8"/>
    <p:sldId id="273" r:id="rId9"/>
    <p:sldId id="274" r:id="rId10"/>
    <p:sldId id="258" r:id="rId11"/>
    <p:sldId id="266" r:id="rId12"/>
    <p:sldId id="267" r:id="rId13"/>
    <p:sldId id="268" r:id="rId14"/>
    <p:sldId id="259" r:id="rId15"/>
    <p:sldId id="276" r:id="rId16"/>
    <p:sldId id="277" r:id="rId17"/>
    <p:sldId id="278" r:id="rId18"/>
    <p:sldId id="279" r:id="rId19"/>
    <p:sldId id="281" r:id="rId20"/>
    <p:sldId id="285" r:id="rId21"/>
    <p:sldId id="260" r:id="rId22"/>
    <p:sldId id="261" r:id="rId23"/>
    <p:sldId id="269" r:id="rId24"/>
    <p:sldId id="263" r:id="rId25"/>
    <p:sldId id="264" r:id="rId26"/>
    <p:sldId id="286" r:id="rId27"/>
    <p:sldId id="28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282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34450C-04F5-4D13-96D9-278021604710}" type="doc">
      <dgm:prSet loTypeId="urn:microsoft.com/office/officeart/2005/8/layout/process4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4592E9B-ACE6-4553-84EA-961B0A579100}">
      <dgm:prSet/>
      <dgm:spPr/>
      <dgm:t>
        <a:bodyPr/>
        <a:lstStyle/>
        <a:p>
          <a:r>
            <a:rPr lang="sk-SK" dirty="0"/>
            <a:t>Vďaka sociálnym podnikom sa sociálna a ekonomická situácia v regióne môže zlepšiť. Sociálne podniky možno považovať za alternatívu pri riešení sociálno-ekonomických problémov, v niektorých prípadoch dokonca aj problémov životného prostredia. Obec ako zriaďovateľ môže využívať sociálny podnik ako nástroj politiky nezamestnanosti a tiež ako nástroj miestneho rozvoja.</a:t>
          </a:r>
          <a:endParaRPr lang="en-US" dirty="0"/>
        </a:p>
      </dgm:t>
    </dgm:pt>
    <dgm:pt modelId="{0B2FA6E1-1500-47AE-87B3-FAA0A7CC1686}" type="parTrans" cxnId="{25F16439-339B-4B6E-997E-61E2827292B5}">
      <dgm:prSet/>
      <dgm:spPr/>
      <dgm:t>
        <a:bodyPr/>
        <a:lstStyle/>
        <a:p>
          <a:endParaRPr lang="en-US"/>
        </a:p>
      </dgm:t>
    </dgm:pt>
    <dgm:pt modelId="{90A1FA0B-D853-481B-9115-EBE59A5B49AE}" type="sibTrans" cxnId="{25F16439-339B-4B6E-997E-61E2827292B5}">
      <dgm:prSet/>
      <dgm:spPr/>
      <dgm:t>
        <a:bodyPr/>
        <a:lstStyle/>
        <a:p>
          <a:endParaRPr lang="en-US"/>
        </a:p>
      </dgm:t>
    </dgm:pt>
    <dgm:pt modelId="{8ABC2EC6-3505-453A-A595-0372174CAB33}">
      <dgm:prSet/>
      <dgm:spPr/>
      <dgm:t>
        <a:bodyPr/>
        <a:lstStyle/>
        <a:p>
          <a:r>
            <a:rPr lang="sk-SK"/>
            <a:t>Mohli by sme to zhrnúť tak, že filozofia riadenia musí byť založená na práci s miestnymi ľuďmi pre miestnych obyvateľov a využívaní miestnych zdrojov, aby sme mohli podnikať na miestnej úrovni. Keď hovoríme o smerovaní sociálneho podnikania, máme na mysli, že cieľom tohto smeru je vytvorenie dobrého prostredia pre ľudí, ktorí žijú v komunite.</a:t>
          </a:r>
          <a:endParaRPr lang="en-US"/>
        </a:p>
      </dgm:t>
    </dgm:pt>
    <dgm:pt modelId="{DF2F9B52-9F76-4C7E-877B-1024F054DD9D}" type="parTrans" cxnId="{3EB42460-5CCB-429F-A71C-4E14CFFFBCFF}">
      <dgm:prSet/>
      <dgm:spPr/>
      <dgm:t>
        <a:bodyPr/>
        <a:lstStyle/>
        <a:p>
          <a:endParaRPr lang="en-US"/>
        </a:p>
      </dgm:t>
    </dgm:pt>
    <dgm:pt modelId="{2DC4F8A0-DDA5-4673-91FD-3B76E813341D}" type="sibTrans" cxnId="{3EB42460-5CCB-429F-A71C-4E14CFFFBCFF}">
      <dgm:prSet/>
      <dgm:spPr/>
      <dgm:t>
        <a:bodyPr/>
        <a:lstStyle/>
        <a:p>
          <a:endParaRPr lang="en-US"/>
        </a:p>
      </dgm:t>
    </dgm:pt>
    <dgm:pt modelId="{65F43C2F-0787-4DE9-B93E-891AF83A0877}" type="pres">
      <dgm:prSet presAssocID="{5334450C-04F5-4D13-96D9-2780216047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FE1F8177-0755-4C7F-983F-FE3808EC0782}" type="pres">
      <dgm:prSet presAssocID="{8ABC2EC6-3505-453A-A595-0372174CAB33}" presName="boxAndChildren" presStyleCnt="0"/>
      <dgm:spPr/>
    </dgm:pt>
    <dgm:pt modelId="{F4FB353E-60DF-42E2-A07A-7CCBE7ADC392}" type="pres">
      <dgm:prSet presAssocID="{8ABC2EC6-3505-453A-A595-0372174CAB33}" presName="parentTextBox" presStyleLbl="node1" presStyleIdx="0" presStyleCnt="2"/>
      <dgm:spPr/>
      <dgm:t>
        <a:bodyPr/>
        <a:lstStyle/>
        <a:p>
          <a:endParaRPr lang="sk-SK"/>
        </a:p>
      </dgm:t>
    </dgm:pt>
    <dgm:pt modelId="{BDCF81CC-C34D-45DD-A915-EF6805B13BA5}" type="pres">
      <dgm:prSet presAssocID="{90A1FA0B-D853-481B-9115-EBE59A5B49AE}" presName="sp" presStyleCnt="0"/>
      <dgm:spPr/>
    </dgm:pt>
    <dgm:pt modelId="{2A254ED4-3EDD-4E66-AAFB-DBB6BCCDE233}" type="pres">
      <dgm:prSet presAssocID="{94592E9B-ACE6-4553-84EA-961B0A579100}" presName="arrowAndChildren" presStyleCnt="0"/>
      <dgm:spPr/>
    </dgm:pt>
    <dgm:pt modelId="{20DB9C0F-9F46-4BBE-94FA-D3789F017889}" type="pres">
      <dgm:prSet presAssocID="{94592E9B-ACE6-4553-84EA-961B0A579100}" presName="parentTextArrow" presStyleLbl="node1" presStyleIdx="1" presStyleCnt="2"/>
      <dgm:spPr/>
      <dgm:t>
        <a:bodyPr/>
        <a:lstStyle/>
        <a:p>
          <a:endParaRPr lang="sk-SK"/>
        </a:p>
      </dgm:t>
    </dgm:pt>
  </dgm:ptLst>
  <dgm:cxnLst>
    <dgm:cxn modelId="{883DE1EB-8EE0-423C-B2C5-DA965BF769A8}" type="presOf" srcId="{5334450C-04F5-4D13-96D9-278021604710}" destId="{65F43C2F-0787-4DE9-B93E-891AF83A0877}" srcOrd="0" destOrd="0" presId="urn:microsoft.com/office/officeart/2005/8/layout/process4"/>
    <dgm:cxn modelId="{78D10E4E-7364-465E-A48F-CC3FE907A053}" type="presOf" srcId="{94592E9B-ACE6-4553-84EA-961B0A579100}" destId="{20DB9C0F-9F46-4BBE-94FA-D3789F017889}" srcOrd="0" destOrd="0" presId="urn:microsoft.com/office/officeart/2005/8/layout/process4"/>
    <dgm:cxn modelId="{25F16439-339B-4B6E-997E-61E2827292B5}" srcId="{5334450C-04F5-4D13-96D9-278021604710}" destId="{94592E9B-ACE6-4553-84EA-961B0A579100}" srcOrd="0" destOrd="0" parTransId="{0B2FA6E1-1500-47AE-87B3-FAA0A7CC1686}" sibTransId="{90A1FA0B-D853-481B-9115-EBE59A5B49AE}"/>
    <dgm:cxn modelId="{3EB42460-5CCB-429F-A71C-4E14CFFFBCFF}" srcId="{5334450C-04F5-4D13-96D9-278021604710}" destId="{8ABC2EC6-3505-453A-A595-0372174CAB33}" srcOrd="1" destOrd="0" parTransId="{DF2F9B52-9F76-4C7E-877B-1024F054DD9D}" sibTransId="{2DC4F8A0-DDA5-4673-91FD-3B76E813341D}"/>
    <dgm:cxn modelId="{B4A98831-8371-4635-9E45-AA94C9045EF5}" type="presOf" srcId="{8ABC2EC6-3505-453A-A595-0372174CAB33}" destId="{F4FB353E-60DF-42E2-A07A-7CCBE7ADC392}" srcOrd="0" destOrd="0" presId="urn:microsoft.com/office/officeart/2005/8/layout/process4"/>
    <dgm:cxn modelId="{065F41E1-39D2-45FE-9573-CC9BA7807ED9}" type="presParOf" srcId="{65F43C2F-0787-4DE9-B93E-891AF83A0877}" destId="{FE1F8177-0755-4C7F-983F-FE3808EC0782}" srcOrd="0" destOrd="0" presId="urn:microsoft.com/office/officeart/2005/8/layout/process4"/>
    <dgm:cxn modelId="{9B33D6B8-9E24-46A1-A7C5-6B134AA268D7}" type="presParOf" srcId="{FE1F8177-0755-4C7F-983F-FE3808EC0782}" destId="{F4FB353E-60DF-42E2-A07A-7CCBE7ADC392}" srcOrd="0" destOrd="0" presId="urn:microsoft.com/office/officeart/2005/8/layout/process4"/>
    <dgm:cxn modelId="{CDC1E1A8-B50C-444F-88C5-3218C1642EC2}" type="presParOf" srcId="{65F43C2F-0787-4DE9-B93E-891AF83A0877}" destId="{BDCF81CC-C34D-45DD-A915-EF6805B13BA5}" srcOrd="1" destOrd="0" presId="urn:microsoft.com/office/officeart/2005/8/layout/process4"/>
    <dgm:cxn modelId="{B7C6A62E-FC0A-435C-8B53-97E13965CDF0}" type="presParOf" srcId="{65F43C2F-0787-4DE9-B93E-891AF83A0877}" destId="{2A254ED4-3EDD-4E66-AAFB-DBB6BCCDE233}" srcOrd="2" destOrd="0" presId="urn:microsoft.com/office/officeart/2005/8/layout/process4"/>
    <dgm:cxn modelId="{04424F8B-43C1-4153-A327-588BA4C2AA18}" type="presParOf" srcId="{2A254ED4-3EDD-4E66-AAFB-DBB6BCCDE233}" destId="{20DB9C0F-9F46-4BBE-94FA-D3789F01788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F51F95-219B-4C6E-97B3-AB8C4360843B}" type="doc">
      <dgm:prSet loTypeId="urn:microsoft.com/office/officeart/2005/8/layout/process5" loCatId="process" qsTypeId="urn:microsoft.com/office/officeart/2005/8/quickstyle/simple4" qsCatId="simple" csTypeId="urn:microsoft.com/office/officeart/2005/8/colors/colorful1#1" csCatId="colorful"/>
      <dgm:spPr/>
      <dgm:t>
        <a:bodyPr/>
        <a:lstStyle/>
        <a:p>
          <a:endParaRPr lang="en-US"/>
        </a:p>
      </dgm:t>
    </dgm:pt>
    <dgm:pt modelId="{3F8706DD-9F0C-444C-9077-2D220966E1B6}">
      <dgm:prSet/>
      <dgm:spPr/>
      <dgm:t>
        <a:bodyPr/>
        <a:lstStyle/>
        <a:p>
          <a:r>
            <a:rPr lang="sk-SK"/>
            <a:t>Sociálna ekonomika je súhrn hospodárskych a nehospodárskych činností ktorými dosahujeme pozitívny sociálny vplyv</a:t>
          </a:r>
          <a:endParaRPr lang="en-US"/>
        </a:p>
      </dgm:t>
    </dgm:pt>
    <dgm:pt modelId="{E776513E-55CF-4D8A-8AE1-79A93E0A37A7}" type="parTrans" cxnId="{C0D24B9E-F39A-4F47-9364-5E9FB96DCDDD}">
      <dgm:prSet/>
      <dgm:spPr/>
      <dgm:t>
        <a:bodyPr/>
        <a:lstStyle/>
        <a:p>
          <a:endParaRPr lang="en-US"/>
        </a:p>
      </dgm:t>
    </dgm:pt>
    <dgm:pt modelId="{E9F6D660-4264-4141-B440-05E9AFCE8738}" type="sibTrans" cxnId="{C0D24B9E-F39A-4F47-9364-5E9FB96DCDDD}">
      <dgm:prSet/>
      <dgm:spPr/>
      <dgm:t>
        <a:bodyPr/>
        <a:lstStyle/>
        <a:p>
          <a:endParaRPr lang="en-US"/>
        </a:p>
      </dgm:t>
    </dgm:pt>
    <dgm:pt modelId="{074E7932-D241-428B-A70B-2228DC28393F}">
      <dgm:prSet/>
      <dgm:spPr/>
      <dgm:t>
        <a:bodyPr/>
        <a:lstStyle/>
        <a:p>
          <a:r>
            <a:rPr lang="sk-SK"/>
            <a:t>Sociálne podnikanie je jedným z nástrojov na dosahovanie tohto pozitívneho sociálneho vplyvu</a:t>
          </a:r>
          <a:endParaRPr lang="en-US"/>
        </a:p>
      </dgm:t>
    </dgm:pt>
    <dgm:pt modelId="{5974D68D-B013-49BB-93C1-4A3807846BA5}" type="parTrans" cxnId="{1427AFE1-751C-414E-AA90-9C451EF36CD7}">
      <dgm:prSet/>
      <dgm:spPr/>
      <dgm:t>
        <a:bodyPr/>
        <a:lstStyle/>
        <a:p>
          <a:endParaRPr lang="en-US"/>
        </a:p>
      </dgm:t>
    </dgm:pt>
    <dgm:pt modelId="{3B6621BB-B353-47AC-801D-1ED85D457202}" type="sibTrans" cxnId="{1427AFE1-751C-414E-AA90-9C451EF36CD7}">
      <dgm:prSet/>
      <dgm:spPr/>
      <dgm:t>
        <a:bodyPr/>
        <a:lstStyle/>
        <a:p>
          <a:endParaRPr lang="en-US"/>
        </a:p>
      </dgm:t>
    </dgm:pt>
    <dgm:pt modelId="{55FD4373-17A7-44DA-8129-AD279169DDC0}" type="pres">
      <dgm:prSet presAssocID="{7AF51F95-219B-4C6E-97B3-AB8C4360843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C55CFD82-73A2-47D8-8BE0-D7C985A68C81}" type="pres">
      <dgm:prSet presAssocID="{3F8706DD-9F0C-444C-9077-2D220966E1B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5CBD4C8-A6CC-4E3E-BFF5-D38328E9076B}" type="pres">
      <dgm:prSet presAssocID="{E9F6D660-4264-4141-B440-05E9AFCE8738}" presName="sibTrans" presStyleLbl="sibTrans2D1" presStyleIdx="0" presStyleCnt="1"/>
      <dgm:spPr/>
      <dgm:t>
        <a:bodyPr/>
        <a:lstStyle/>
        <a:p>
          <a:endParaRPr lang="sk-SK"/>
        </a:p>
      </dgm:t>
    </dgm:pt>
    <dgm:pt modelId="{D1BA4BA5-032D-47E6-AF91-C67707478087}" type="pres">
      <dgm:prSet presAssocID="{E9F6D660-4264-4141-B440-05E9AFCE8738}" presName="connectorText" presStyleLbl="sibTrans2D1" presStyleIdx="0" presStyleCnt="1"/>
      <dgm:spPr/>
      <dgm:t>
        <a:bodyPr/>
        <a:lstStyle/>
        <a:p>
          <a:endParaRPr lang="sk-SK"/>
        </a:p>
      </dgm:t>
    </dgm:pt>
    <dgm:pt modelId="{0B4A8369-0C47-43F8-9B50-594D330A6F23}" type="pres">
      <dgm:prSet presAssocID="{074E7932-D241-428B-A70B-2228DC28393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22B9A7FB-6C78-453E-B024-A8CBD9B18961}" type="presOf" srcId="{7AF51F95-219B-4C6E-97B3-AB8C4360843B}" destId="{55FD4373-17A7-44DA-8129-AD279169DDC0}" srcOrd="0" destOrd="0" presId="urn:microsoft.com/office/officeart/2005/8/layout/process5"/>
    <dgm:cxn modelId="{1427AFE1-751C-414E-AA90-9C451EF36CD7}" srcId="{7AF51F95-219B-4C6E-97B3-AB8C4360843B}" destId="{074E7932-D241-428B-A70B-2228DC28393F}" srcOrd="1" destOrd="0" parTransId="{5974D68D-B013-49BB-93C1-4A3807846BA5}" sibTransId="{3B6621BB-B353-47AC-801D-1ED85D457202}"/>
    <dgm:cxn modelId="{4F32F322-7C2B-4100-9A8F-19BBD9E71C77}" type="presOf" srcId="{3F8706DD-9F0C-444C-9077-2D220966E1B6}" destId="{C55CFD82-73A2-47D8-8BE0-D7C985A68C81}" srcOrd="0" destOrd="0" presId="urn:microsoft.com/office/officeart/2005/8/layout/process5"/>
    <dgm:cxn modelId="{53956961-065F-4642-A5CB-A81AF92F99B3}" type="presOf" srcId="{E9F6D660-4264-4141-B440-05E9AFCE8738}" destId="{25CBD4C8-A6CC-4E3E-BFF5-D38328E9076B}" srcOrd="0" destOrd="0" presId="urn:microsoft.com/office/officeart/2005/8/layout/process5"/>
    <dgm:cxn modelId="{FDF7DB90-6EC5-4123-B3C7-A4DE19E0E29C}" type="presOf" srcId="{E9F6D660-4264-4141-B440-05E9AFCE8738}" destId="{D1BA4BA5-032D-47E6-AF91-C67707478087}" srcOrd="1" destOrd="0" presId="urn:microsoft.com/office/officeart/2005/8/layout/process5"/>
    <dgm:cxn modelId="{C0D24B9E-F39A-4F47-9364-5E9FB96DCDDD}" srcId="{7AF51F95-219B-4C6E-97B3-AB8C4360843B}" destId="{3F8706DD-9F0C-444C-9077-2D220966E1B6}" srcOrd="0" destOrd="0" parTransId="{E776513E-55CF-4D8A-8AE1-79A93E0A37A7}" sibTransId="{E9F6D660-4264-4141-B440-05E9AFCE8738}"/>
    <dgm:cxn modelId="{1A177BE9-F543-4AD5-92E8-8615DE3B9863}" type="presOf" srcId="{074E7932-D241-428B-A70B-2228DC28393F}" destId="{0B4A8369-0C47-43F8-9B50-594D330A6F23}" srcOrd="0" destOrd="0" presId="urn:microsoft.com/office/officeart/2005/8/layout/process5"/>
    <dgm:cxn modelId="{6F4D7F52-AD67-4CEF-B398-DC77D7BF9EDA}" type="presParOf" srcId="{55FD4373-17A7-44DA-8129-AD279169DDC0}" destId="{C55CFD82-73A2-47D8-8BE0-D7C985A68C81}" srcOrd="0" destOrd="0" presId="urn:microsoft.com/office/officeart/2005/8/layout/process5"/>
    <dgm:cxn modelId="{673ABF41-64DD-42FE-8AB8-F2444F2C445D}" type="presParOf" srcId="{55FD4373-17A7-44DA-8129-AD279169DDC0}" destId="{25CBD4C8-A6CC-4E3E-BFF5-D38328E9076B}" srcOrd="1" destOrd="0" presId="urn:microsoft.com/office/officeart/2005/8/layout/process5"/>
    <dgm:cxn modelId="{B98993D6-DD06-40FD-8A02-875FAAE390E3}" type="presParOf" srcId="{25CBD4C8-A6CC-4E3E-BFF5-D38328E9076B}" destId="{D1BA4BA5-032D-47E6-AF91-C67707478087}" srcOrd="0" destOrd="0" presId="urn:microsoft.com/office/officeart/2005/8/layout/process5"/>
    <dgm:cxn modelId="{0342BB43-A3FD-473A-A8E4-994E1C66EEDD}" type="presParOf" srcId="{55FD4373-17A7-44DA-8129-AD279169DDC0}" destId="{0B4A8369-0C47-43F8-9B50-594D330A6F23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C8AACF-EFDD-4232-A983-380AC0186104}" type="doc">
      <dgm:prSet loTypeId="urn:microsoft.com/office/officeart/2008/layout/AlternatingHexagons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sk-SK"/>
        </a:p>
      </dgm:t>
    </dgm:pt>
    <dgm:pt modelId="{B734D29B-EF47-406E-B879-8DEE609665C1}">
      <dgm:prSet phldrT="[Text]"/>
      <dgm:spPr/>
      <dgm:t>
        <a:bodyPr/>
        <a:lstStyle/>
        <a:p>
          <a:r>
            <a:rPr lang="sk-SK" dirty="0"/>
            <a:t>Sociálny podnik integračný</a:t>
          </a:r>
        </a:p>
      </dgm:t>
    </dgm:pt>
    <dgm:pt modelId="{AD2A89EA-1166-4741-A799-572CFBC0031D}" type="parTrans" cxnId="{FB6D92B1-0941-42B4-AAE6-BEEE8242E34A}">
      <dgm:prSet/>
      <dgm:spPr/>
      <dgm:t>
        <a:bodyPr/>
        <a:lstStyle/>
        <a:p>
          <a:endParaRPr lang="sk-SK"/>
        </a:p>
      </dgm:t>
    </dgm:pt>
    <dgm:pt modelId="{6368D8B0-C5FE-4849-8054-6B1937E7BC4B}" type="sibTrans" cxnId="{FB6D92B1-0941-42B4-AAE6-BEEE8242E34A}">
      <dgm:prSet/>
      <dgm:spPr/>
      <dgm:t>
        <a:bodyPr/>
        <a:lstStyle/>
        <a:p>
          <a:endParaRPr lang="sk-SK"/>
        </a:p>
      </dgm:t>
    </dgm:pt>
    <dgm:pt modelId="{E05760D7-E31A-4F20-A11C-0857E0569F89}">
      <dgm:prSet phldrT="[Text]"/>
      <dgm:spPr/>
      <dgm:t>
        <a:bodyPr/>
        <a:lstStyle/>
        <a:p>
          <a:endParaRPr lang="sk-SK" dirty="0"/>
        </a:p>
      </dgm:t>
    </dgm:pt>
    <dgm:pt modelId="{BF79BF9D-1DFA-4AF6-AB98-9FA2529D6FF5}" type="parTrans" cxnId="{E9B45E97-186E-4F21-A1B7-1120B8387104}">
      <dgm:prSet/>
      <dgm:spPr/>
      <dgm:t>
        <a:bodyPr/>
        <a:lstStyle/>
        <a:p>
          <a:endParaRPr lang="sk-SK"/>
        </a:p>
      </dgm:t>
    </dgm:pt>
    <dgm:pt modelId="{C6CE7E1E-E5D1-499F-A33D-7DD08BBC38D8}" type="sibTrans" cxnId="{E9B45E97-186E-4F21-A1B7-1120B8387104}">
      <dgm:prSet/>
      <dgm:spPr/>
      <dgm:t>
        <a:bodyPr/>
        <a:lstStyle/>
        <a:p>
          <a:endParaRPr lang="sk-SK"/>
        </a:p>
      </dgm:t>
    </dgm:pt>
    <dgm:pt modelId="{5FE648C3-4C51-47E7-B7DF-B5537485FE43}">
      <dgm:prSet phldrT="[Text]"/>
      <dgm:spPr/>
      <dgm:t>
        <a:bodyPr/>
        <a:lstStyle/>
        <a:p>
          <a:r>
            <a:rPr lang="sk-SK" dirty="0"/>
            <a:t>Sociálna ekonomika</a:t>
          </a:r>
        </a:p>
      </dgm:t>
    </dgm:pt>
    <dgm:pt modelId="{C659771B-D4BC-483D-B01A-BBD7D668245D}" type="parTrans" cxnId="{29DCD3B8-43E5-47BB-A8A9-83C860FCF1CB}">
      <dgm:prSet/>
      <dgm:spPr/>
      <dgm:t>
        <a:bodyPr/>
        <a:lstStyle/>
        <a:p>
          <a:endParaRPr lang="sk-SK"/>
        </a:p>
      </dgm:t>
    </dgm:pt>
    <dgm:pt modelId="{8F254740-E6B4-4FCC-A78D-EBDE58E68FBC}" type="sibTrans" cxnId="{29DCD3B8-43E5-47BB-A8A9-83C860FCF1CB}">
      <dgm:prSet/>
      <dgm:spPr/>
      <dgm:t>
        <a:bodyPr/>
        <a:lstStyle/>
        <a:p>
          <a:endParaRPr lang="sk-SK"/>
        </a:p>
      </dgm:t>
    </dgm:pt>
    <dgm:pt modelId="{3F8CDD85-A99E-481E-A842-142BF61600E4}" type="pres">
      <dgm:prSet presAssocID="{44C8AACF-EFDD-4232-A983-380AC018610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sk-SK"/>
        </a:p>
      </dgm:t>
    </dgm:pt>
    <dgm:pt modelId="{CE743DED-39D9-40F9-B4F5-AA10905B0240}" type="pres">
      <dgm:prSet presAssocID="{B734D29B-EF47-406E-B879-8DEE609665C1}" presName="composite" presStyleCnt="0"/>
      <dgm:spPr/>
    </dgm:pt>
    <dgm:pt modelId="{BE481BFB-9D66-4B52-83C7-CFF09E12A851}" type="pres">
      <dgm:prSet presAssocID="{B734D29B-EF47-406E-B879-8DEE609665C1}" presName="Parent1" presStyleLbl="node1" presStyleIdx="0" presStyleCnt="4" custScaleX="130736" custScaleY="128147" custLinFactNeighborX="24414" custLinFactNeighborY="-1467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0268F6A-88E8-459E-8C7F-59E9AFF2108B}" type="pres">
      <dgm:prSet presAssocID="{B734D29B-EF47-406E-B879-8DEE609665C1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3C6FE67-5BC3-4D03-A571-C955426DA394}" type="pres">
      <dgm:prSet presAssocID="{B734D29B-EF47-406E-B879-8DEE609665C1}" presName="BalanceSpacing" presStyleCnt="0"/>
      <dgm:spPr/>
    </dgm:pt>
    <dgm:pt modelId="{1097DA15-4A7E-4AFE-A8AE-51B8A3DAC61A}" type="pres">
      <dgm:prSet presAssocID="{B734D29B-EF47-406E-B879-8DEE609665C1}" presName="BalanceSpacing1" presStyleCnt="0"/>
      <dgm:spPr/>
    </dgm:pt>
    <dgm:pt modelId="{3124E0D2-3676-4B21-9E2B-CE92B8B8FBF3}" type="pres">
      <dgm:prSet presAssocID="{6368D8B0-C5FE-4849-8054-6B1937E7BC4B}" presName="Accent1Text" presStyleLbl="node1" presStyleIdx="1" presStyleCnt="4" custScaleX="110435" custScaleY="110544" custLinFactNeighborX="-37781" custLinFactNeighborY="-17022"/>
      <dgm:spPr/>
      <dgm:t>
        <a:bodyPr/>
        <a:lstStyle/>
        <a:p>
          <a:endParaRPr lang="sk-SK"/>
        </a:p>
      </dgm:t>
    </dgm:pt>
    <dgm:pt modelId="{70EA1CD3-7087-4D4A-A255-5E838664F304}" type="pres">
      <dgm:prSet presAssocID="{6368D8B0-C5FE-4849-8054-6B1937E7BC4B}" presName="spaceBetweenRectangles" presStyleCnt="0"/>
      <dgm:spPr/>
    </dgm:pt>
    <dgm:pt modelId="{386879BA-C5B7-432F-A580-DFA28EFBDB0D}" type="pres">
      <dgm:prSet presAssocID="{5FE648C3-4C51-47E7-B7DF-B5537485FE43}" presName="composite" presStyleCnt="0"/>
      <dgm:spPr/>
    </dgm:pt>
    <dgm:pt modelId="{0E21766B-7092-4D29-B89B-A66E8E26B69D}" type="pres">
      <dgm:prSet presAssocID="{5FE648C3-4C51-47E7-B7DF-B5537485FE43}" presName="Parent1" presStyleLbl="node1" presStyleIdx="2" presStyleCnt="4" custLinFactNeighborX="-38846" custLinFactNeighborY="1534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F9D68BB-E9A7-4A11-B463-7BFE0544D958}" type="pres">
      <dgm:prSet presAssocID="{5FE648C3-4C51-47E7-B7DF-B5537485FE43}" presName="Childtext1" presStyleLbl="revTx" presStyleIdx="1" presStyleCnt="2" custLinFactY="-73151" custLinFactNeighborX="19565" custLinFactNeighborY="-100000">
        <dgm:presLayoutVars>
          <dgm:chMax val="0"/>
          <dgm:chPref val="0"/>
          <dgm:bulletEnabled val="1"/>
        </dgm:presLayoutVars>
      </dgm:prSet>
      <dgm:spPr/>
    </dgm:pt>
    <dgm:pt modelId="{811806ED-74C4-487F-B4D4-70A5E743F392}" type="pres">
      <dgm:prSet presAssocID="{5FE648C3-4C51-47E7-B7DF-B5537485FE43}" presName="BalanceSpacing" presStyleCnt="0"/>
      <dgm:spPr/>
    </dgm:pt>
    <dgm:pt modelId="{62E8DB6F-5C79-4215-B3E0-CA012681758B}" type="pres">
      <dgm:prSet presAssocID="{5FE648C3-4C51-47E7-B7DF-B5537485FE43}" presName="BalanceSpacing1" presStyleCnt="0"/>
      <dgm:spPr/>
    </dgm:pt>
    <dgm:pt modelId="{B1D48551-2ED4-4D38-8494-1247BEB6D56A}" type="pres">
      <dgm:prSet presAssocID="{8F254740-E6B4-4FCC-A78D-EBDE58E68FBC}" presName="Accent1Text" presStyleLbl="node1" presStyleIdx="3" presStyleCnt="4" custScaleX="107485" custScaleY="103066" custLinFactNeighborX="36432" custLinFactNeighborY="21210"/>
      <dgm:spPr/>
      <dgm:t>
        <a:bodyPr/>
        <a:lstStyle/>
        <a:p>
          <a:endParaRPr lang="sk-SK"/>
        </a:p>
      </dgm:t>
    </dgm:pt>
  </dgm:ptLst>
  <dgm:cxnLst>
    <dgm:cxn modelId="{D7AD89B9-06FA-424F-B4C5-A54FBFED78CB}" type="presOf" srcId="{B734D29B-EF47-406E-B879-8DEE609665C1}" destId="{BE481BFB-9D66-4B52-83C7-CFF09E12A851}" srcOrd="0" destOrd="0" presId="urn:microsoft.com/office/officeart/2008/layout/AlternatingHexagons"/>
    <dgm:cxn modelId="{A61D094A-1E8F-4336-ADEA-A57907423E94}" type="presOf" srcId="{8F254740-E6B4-4FCC-A78D-EBDE58E68FBC}" destId="{B1D48551-2ED4-4D38-8494-1247BEB6D56A}" srcOrd="0" destOrd="0" presId="urn:microsoft.com/office/officeart/2008/layout/AlternatingHexagons"/>
    <dgm:cxn modelId="{29DCD3B8-43E5-47BB-A8A9-83C860FCF1CB}" srcId="{44C8AACF-EFDD-4232-A983-380AC0186104}" destId="{5FE648C3-4C51-47E7-B7DF-B5537485FE43}" srcOrd="1" destOrd="0" parTransId="{C659771B-D4BC-483D-B01A-BBD7D668245D}" sibTransId="{8F254740-E6B4-4FCC-A78D-EBDE58E68FBC}"/>
    <dgm:cxn modelId="{7D96DBD2-D7AA-46DC-8C37-FFA01026EC09}" type="presOf" srcId="{5FE648C3-4C51-47E7-B7DF-B5537485FE43}" destId="{0E21766B-7092-4D29-B89B-A66E8E26B69D}" srcOrd="0" destOrd="0" presId="urn:microsoft.com/office/officeart/2008/layout/AlternatingHexagons"/>
    <dgm:cxn modelId="{80C7A28C-9EB8-4A6A-9713-61F8E3CDB19B}" type="presOf" srcId="{E05760D7-E31A-4F20-A11C-0857E0569F89}" destId="{B0268F6A-88E8-459E-8C7F-59E9AFF2108B}" srcOrd="0" destOrd="0" presId="urn:microsoft.com/office/officeart/2008/layout/AlternatingHexagons"/>
    <dgm:cxn modelId="{E9B45E97-186E-4F21-A1B7-1120B8387104}" srcId="{B734D29B-EF47-406E-B879-8DEE609665C1}" destId="{E05760D7-E31A-4F20-A11C-0857E0569F89}" srcOrd="0" destOrd="0" parTransId="{BF79BF9D-1DFA-4AF6-AB98-9FA2529D6FF5}" sibTransId="{C6CE7E1E-E5D1-499F-A33D-7DD08BBC38D8}"/>
    <dgm:cxn modelId="{FB6D92B1-0941-42B4-AAE6-BEEE8242E34A}" srcId="{44C8AACF-EFDD-4232-A983-380AC0186104}" destId="{B734D29B-EF47-406E-B879-8DEE609665C1}" srcOrd="0" destOrd="0" parTransId="{AD2A89EA-1166-4741-A799-572CFBC0031D}" sibTransId="{6368D8B0-C5FE-4849-8054-6B1937E7BC4B}"/>
    <dgm:cxn modelId="{1C2AB00F-0080-4E77-A48B-BFFAB431BA44}" type="presOf" srcId="{44C8AACF-EFDD-4232-A983-380AC0186104}" destId="{3F8CDD85-A99E-481E-A842-142BF61600E4}" srcOrd="0" destOrd="0" presId="urn:microsoft.com/office/officeart/2008/layout/AlternatingHexagons"/>
    <dgm:cxn modelId="{1462BA89-E50A-41B0-8418-64C218DD85EB}" type="presOf" srcId="{6368D8B0-C5FE-4849-8054-6B1937E7BC4B}" destId="{3124E0D2-3676-4B21-9E2B-CE92B8B8FBF3}" srcOrd="0" destOrd="0" presId="urn:microsoft.com/office/officeart/2008/layout/AlternatingHexagons"/>
    <dgm:cxn modelId="{FA72188F-8F49-469E-94D6-5EE1EB298C1A}" type="presParOf" srcId="{3F8CDD85-A99E-481E-A842-142BF61600E4}" destId="{CE743DED-39D9-40F9-B4F5-AA10905B0240}" srcOrd="0" destOrd="0" presId="urn:microsoft.com/office/officeart/2008/layout/AlternatingHexagons"/>
    <dgm:cxn modelId="{82ACC887-5D6E-4842-A1B8-5E6D9114CBA4}" type="presParOf" srcId="{CE743DED-39D9-40F9-B4F5-AA10905B0240}" destId="{BE481BFB-9D66-4B52-83C7-CFF09E12A851}" srcOrd="0" destOrd="0" presId="urn:microsoft.com/office/officeart/2008/layout/AlternatingHexagons"/>
    <dgm:cxn modelId="{1CC515CE-A015-4DFD-B96E-606EC0E28A09}" type="presParOf" srcId="{CE743DED-39D9-40F9-B4F5-AA10905B0240}" destId="{B0268F6A-88E8-459E-8C7F-59E9AFF2108B}" srcOrd="1" destOrd="0" presId="urn:microsoft.com/office/officeart/2008/layout/AlternatingHexagons"/>
    <dgm:cxn modelId="{F8B37413-C5F3-4AC5-BD96-6BED93A8A3FE}" type="presParOf" srcId="{CE743DED-39D9-40F9-B4F5-AA10905B0240}" destId="{63C6FE67-5BC3-4D03-A571-C955426DA394}" srcOrd="2" destOrd="0" presId="urn:microsoft.com/office/officeart/2008/layout/AlternatingHexagons"/>
    <dgm:cxn modelId="{787095F6-D8C2-4C77-8C51-FBF81FE3C7D1}" type="presParOf" srcId="{CE743DED-39D9-40F9-B4F5-AA10905B0240}" destId="{1097DA15-4A7E-4AFE-A8AE-51B8A3DAC61A}" srcOrd="3" destOrd="0" presId="urn:microsoft.com/office/officeart/2008/layout/AlternatingHexagons"/>
    <dgm:cxn modelId="{C13ADF3A-908F-4510-B695-59FF55C48EA8}" type="presParOf" srcId="{CE743DED-39D9-40F9-B4F5-AA10905B0240}" destId="{3124E0D2-3676-4B21-9E2B-CE92B8B8FBF3}" srcOrd="4" destOrd="0" presId="urn:microsoft.com/office/officeart/2008/layout/AlternatingHexagons"/>
    <dgm:cxn modelId="{47959585-04F9-47C4-9AE3-4627654BFE34}" type="presParOf" srcId="{3F8CDD85-A99E-481E-A842-142BF61600E4}" destId="{70EA1CD3-7087-4D4A-A255-5E838664F304}" srcOrd="1" destOrd="0" presId="urn:microsoft.com/office/officeart/2008/layout/AlternatingHexagons"/>
    <dgm:cxn modelId="{7AEEA092-76A9-473C-9FE5-7798AB582EDD}" type="presParOf" srcId="{3F8CDD85-A99E-481E-A842-142BF61600E4}" destId="{386879BA-C5B7-432F-A580-DFA28EFBDB0D}" srcOrd="2" destOrd="0" presId="urn:microsoft.com/office/officeart/2008/layout/AlternatingHexagons"/>
    <dgm:cxn modelId="{7C1C0FCB-04D1-4B8D-88A4-EC863F3ABA91}" type="presParOf" srcId="{386879BA-C5B7-432F-A580-DFA28EFBDB0D}" destId="{0E21766B-7092-4D29-B89B-A66E8E26B69D}" srcOrd="0" destOrd="0" presId="urn:microsoft.com/office/officeart/2008/layout/AlternatingHexagons"/>
    <dgm:cxn modelId="{D444261C-E4DF-4A09-ABB9-C85C5942CEC9}" type="presParOf" srcId="{386879BA-C5B7-432F-A580-DFA28EFBDB0D}" destId="{7F9D68BB-E9A7-4A11-B463-7BFE0544D958}" srcOrd="1" destOrd="0" presId="urn:microsoft.com/office/officeart/2008/layout/AlternatingHexagons"/>
    <dgm:cxn modelId="{5DE84B58-E5C9-49EA-A713-AEA84E922CD8}" type="presParOf" srcId="{386879BA-C5B7-432F-A580-DFA28EFBDB0D}" destId="{811806ED-74C4-487F-B4D4-70A5E743F392}" srcOrd="2" destOrd="0" presId="urn:microsoft.com/office/officeart/2008/layout/AlternatingHexagons"/>
    <dgm:cxn modelId="{4569A1F6-7CFE-4C11-93FC-C0C32B301D08}" type="presParOf" srcId="{386879BA-C5B7-432F-A580-DFA28EFBDB0D}" destId="{62E8DB6F-5C79-4215-B3E0-CA012681758B}" srcOrd="3" destOrd="0" presId="urn:microsoft.com/office/officeart/2008/layout/AlternatingHexagons"/>
    <dgm:cxn modelId="{4CF39C35-1CCA-4674-AD44-132668DA5018}" type="presParOf" srcId="{386879BA-C5B7-432F-A580-DFA28EFBDB0D}" destId="{B1D48551-2ED4-4D38-8494-1247BEB6D56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0FD9CB-E5A1-45EE-8361-E8FCA7A12712}" type="doc">
      <dgm:prSet loTypeId="urn:microsoft.com/office/officeart/2005/8/layout/matrix3" loCatId="matrix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sk-SK"/>
        </a:p>
      </dgm:t>
    </dgm:pt>
    <dgm:pt modelId="{1B89467B-9B5F-4A9E-A7D9-D2A386E62DCD}">
      <dgm:prSet phldrT="[Text]"/>
      <dgm:spPr/>
      <dgm:t>
        <a:bodyPr/>
        <a:lstStyle/>
        <a:p>
          <a:r>
            <a:rPr lang="sk-SK" dirty="0"/>
            <a:t>PLÁNOVANIE</a:t>
          </a:r>
        </a:p>
      </dgm:t>
    </dgm:pt>
    <dgm:pt modelId="{9C8077A1-5A9E-4E6B-9ECC-9AC4A15B2DD6}" type="parTrans" cxnId="{914B10F5-5335-4DDE-9688-6F1AB9C32882}">
      <dgm:prSet/>
      <dgm:spPr/>
      <dgm:t>
        <a:bodyPr/>
        <a:lstStyle/>
        <a:p>
          <a:endParaRPr lang="sk-SK"/>
        </a:p>
      </dgm:t>
    </dgm:pt>
    <dgm:pt modelId="{CA59640E-951F-41FF-AED9-9EC73E681341}" type="sibTrans" cxnId="{914B10F5-5335-4DDE-9688-6F1AB9C32882}">
      <dgm:prSet/>
      <dgm:spPr/>
      <dgm:t>
        <a:bodyPr/>
        <a:lstStyle/>
        <a:p>
          <a:endParaRPr lang="sk-SK"/>
        </a:p>
      </dgm:t>
    </dgm:pt>
    <dgm:pt modelId="{039FBB78-16B5-4852-A727-E545F7E40135}">
      <dgm:prSet phldrT="[Text]"/>
      <dgm:spPr/>
      <dgm:t>
        <a:bodyPr/>
        <a:lstStyle/>
        <a:p>
          <a:r>
            <a:rPr lang="sk-SK" dirty="0"/>
            <a:t>CIEĹ</a:t>
          </a:r>
        </a:p>
      </dgm:t>
    </dgm:pt>
    <dgm:pt modelId="{2999FE70-F60D-4ACF-B6D8-E8263ECC7E18}" type="parTrans" cxnId="{70199C27-6B48-4F67-B13B-A56B63ECBC9B}">
      <dgm:prSet/>
      <dgm:spPr/>
      <dgm:t>
        <a:bodyPr/>
        <a:lstStyle/>
        <a:p>
          <a:endParaRPr lang="sk-SK"/>
        </a:p>
      </dgm:t>
    </dgm:pt>
    <dgm:pt modelId="{12B68409-F61B-466D-847E-EEAEC4B67824}" type="sibTrans" cxnId="{70199C27-6B48-4F67-B13B-A56B63ECBC9B}">
      <dgm:prSet/>
      <dgm:spPr/>
      <dgm:t>
        <a:bodyPr/>
        <a:lstStyle/>
        <a:p>
          <a:endParaRPr lang="sk-SK"/>
        </a:p>
      </dgm:t>
    </dgm:pt>
    <dgm:pt modelId="{85FC6E2C-F5DE-414E-B875-F9924BCF3A03}">
      <dgm:prSet phldrT="[Text]"/>
      <dgm:spPr/>
      <dgm:t>
        <a:bodyPr/>
        <a:lstStyle/>
        <a:p>
          <a:r>
            <a:rPr lang="sk-SK" dirty="0"/>
            <a:t>ZDROJE</a:t>
          </a:r>
        </a:p>
      </dgm:t>
    </dgm:pt>
    <dgm:pt modelId="{5E0F6B8B-6789-4BE0-9660-96DDB58A8B69}" type="parTrans" cxnId="{267BFDF4-94EB-49E5-A484-0045837851E8}">
      <dgm:prSet/>
      <dgm:spPr/>
      <dgm:t>
        <a:bodyPr/>
        <a:lstStyle/>
        <a:p>
          <a:endParaRPr lang="sk-SK"/>
        </a:p>
      </dgm:t>
    </dgm:pt>
    <dgm:pt modelId="{76B4DED9-70B9-490E-A993-8D70FE0A7A38}" type="sibTrans" cxnId="{267BFDF4-94EB-49E5-A484-0045837851E8}">
      <dgm:prSet/>
      <dgm:spPr/>
      <dgm:t>
        <a:bodyPr/>
        <a:lstStyle/>
        <a:p>
          <a:endParaRPr lang="sk-SK"/>
        </a:p>
      </dgm:t>
    </dgm:pt>
    <dgm:pt modelId="{DD96FB99-BD3B-491A-81DC-375F4330D1B1}">
      <dgm:prSet phldrT="[Text]"/>
      <dgm:spPr/>
      <dgm:t>
        <a:bodyPr/>
        <a:lstStyle/>
        <a:p>
          <a:r>
            <a:rPr lang="sk-SK" dirty="0"/>
            <a:t>PERSONÁL</a:t>
          </a:r>
        </a:p>
      </dgm:t>
    </dgm:pt>
    <dgm:pt modelId="{FC95E440-B31C-4558-8542-DD68FDEB7794}" type="parTrans" cxnId="{FB54DD09-71EE-42FB-A0E7-C0BDE6F2EF8B}">
      <dgm:prSet/>
      <dgm:spPr/>
      <dgm:t>
        <a:bodyPr/>
        <a:lstStyle/>
        <a:p>
          <a:endParaRPr lang="sk-SK"/>
        </a:p>
      </dgm:t>
    </dgm:pt>
    <dgm:pt modelId="{1B6D6E78-18A7-434E-A489-6ED3DBB22E39}" type="sibTrans" cxnId="{FB54DD09-71EE-42FB-A0E7-C0BDE6F2EF8B}">
      <dgm:prSet/>
      <dgm:spPr/>
      <dgm:t>
        <a:bodyPr/>
        <a:lstStyle/>
        <a:p>
          <a:endParaRPr lang="sk-SK"/>
        </a:p>
      </dgm:t>
    </dgm:pt>
    <dgm:pt modelId="{909800F0-E63E-4643-961F-B0EA36E685B8}" type="pres">
      <dgm:prSet presAssocID="{9C0FD9CB-E5A1-45EE-8361-E8FCA7A1271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BD02B885-5C52-4BB7-B369-DC8FB8AFA5E6}" type="pres">
      <dgm:prSet presAssocID="{9C0FD9CB-E5A1-45EE-8361-E8FCA7A12712}" presName="diamond" presStyleLbl="bgShp" presStyleIdx="0" presStyleCnt="1"/>
      <dgm:spPr/>
    </dgm:pt>
    <dgm:pt modelId="{B19184F1-CFD5-43AB-94A2-1A0537DBFCEF}" type="pres">
      <dgm:prSet presAssocID="{9C0FD9CB-E5A1-45EE-8361-E8FCA7A12712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CD32892-FB1E-43A0-885C-A19E3171FBDA}" type="pres">
      <dgm:prSet presAssocID="{9C0FD9CB-E5A1-45EE-8361-E8FCA7A12712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7126F4B-10BC-4D92-9E0D-60E1B7D5E7DA}" type="pres">
      <dgm:prSet presAssocID="{9C0FD9CB-E5A1-45EE-8361-E8FCA7A12712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6439E8E-6A6C-49BA-A173-5140180ED738}" type="pres">
      <dgm:prSet presAssocID="{9C0FD9CB-E5A1-45EE-8361-E8FCA7A12712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FB54DD09-71EE-42FB-A0E7-C0BDE6F2EF8B}" srcId="{9C0FD9CB-E5A1-45EE-8361-E8FCA7A12712}" destId="{DD96FB99-BD3B-491A-81DC-375F4330D1B1}" srcOrd="3" destOrd="0" parTransId="{FC95E440-B31C-4558-8542-DD68FDEB7794}" sibTransId="{1B6D6E78-18A7-434E-A489-6ED3DBB22E39}"/>
    <dgm:cxn modelId="{B622F282-F45A-4415-9266-B072D0093810}" type="presOf" srcId="{039FBB78-16B5-4852-A727-E545F7E40135}" destId="{8CD32892-FB1E-43A0-885C-A19E3171FBDA}" srcOrd="0" destOrd="0" presId="urn:microsoft.com/office/officeart/2005/8/layout/matrix3"/>
    <dgm:cxn modelId="{30C394A3-6C13-422C-B267-5802A14BB911}" type="presOf" srcId="{DD96FB99-BD3B-491A-81DC-375F4330D1B1}" destId="{16439E8E-6A6C-49BA-A173-5140180ED738}" srcOrd="0" destOrd="0" presId="urn:microsoft.com/office/officeart/2005/8/layout/matrix3"/>
    <dgm:cxn modelId="{70199C27-6B48-4F67-B13B-A56B63ECBC9B}" srcId="{9C0FD9CB-E5A1-45EE-8361-E8FCA7A12712}" destId="{039FBB78-16B5-4852-A727-E545F7E40135}" srcOrd="1" destOrd="0" parTransId="{2999FE70-F60D-4ACF-B6D8-E8263ECC7E18}" sibTransId="{12B68409-F61B-466D-847E-EEAEC4B67824}"/>
    <dgm:cxn modelId="{9A3BD80F-BAD1-4D03-A9BE-7731F9C04FE3}" type="presOf" srcId="{85FC6E2C-F5DE-414E-B875-F9924BCF3A03}" destId="{37126F4B-10BC-4D92-9E0D-60E1B7D5E7DA}" srcOrd="0" destOrd="0" presId="urn:microsoft.com/office/officeart/2005/8/layout/matrix3"/>
    <dgm:cxn modelId="{267BFDF4-94EB-49E5-A484-0045837851E8}" srcId="{9C0FD9CB-E5A1-45EE-8361-E8FCA7A12712}" destId="{85FC6E2C-F5DE-414E-B875-F9924BCF3A03}" srcOrd="2" destOrd="0" parTransId="{5E0F6B8B-6789-4BE0-9660-96DDB58A8B69}" sibTransId="{76B4DED9-70B9-490E-A993-8D70FE0A7A38}"/>
    <dgm:cxn modelId="{54A1204E-6F80-4EE6-8726-208757FCB052}" type="presOf" srcId="{1B89467B-9B5F-4A9E-A7D9-D2A386E62DCD}" destId="{B19184F1-CFD5-43AB-94A2-1A0537DBFCEF}" srcOrd="0" destOrd="0" presId="urn:microsoft.com/office/officeart/2005/8/layout/matrix3"/>
    <dgm:cxn modelId="{FAE99E51-23AB-4A22-8D32-5E45E18EBE62}" type="presOf" srcId="{9C0FD9CB-E5A1-45EE-8361-E8FCA7A12712}" destId="{909800F0-E63E-4643-961F-B0EA36E685B8}" srcOrd="0" destOrd="0" presId="urn:microsoft.com/office/officeart/2005/8/layout/matrix3"/>
    <dgm:cxn modelId="{914B10F5-5335-4DDE-9688-6F1AB9C32882}" srcId="{9C0FD9CB-E5A1-45EE-8361-E8FCA7A12712}" destId="{1B89467B-9B5F-4A9E-A7D9-D2A386E62DCD}" srcOrd="0" destOrd="0" parTransId="{9C8077A1-5A9E-4E6B-9ECC-9AC4A15B2DD6}" sibTransId="{CA59640E-951F-41FF-AED9-9EC73E681341}"/>
    <dgm:cxn modelId="{D7E5DEA9-9CB2-4FED-BB26-5849D44ACB7D}" type="presParOf" srcId="{909800F0-E63E-4643-961F-B0EA36E685B8}" destId="{BD02B885-5C52-4BB7-B369-DC8FB8AFA5E6}" srcOrd="0" destOrd="0" presId="urn:microsoft.com/office/officeart/2005/8/layout/matrix3"/>
    <dgm:cxn modelId="{BFF191BF-92D4-4C40-A2EC-0761B9B9764C}" type="presParOf" srcId="{909800F0-E63E-4643-961F-B0EA36E685B8}" destId="{B19184F1-CFD5-43AB-94A2-1A0537DBFCEF}" srcOrd="1" destOrd="0" presId="urn:microsoft.com/office/officeart/2005/8/layout/matrix3"/>
    <dgm:cxn modelId="{A685FB92-8DD3-4064-B858-5A00294642EE}" type="presParOf" srcId="{909800F0-E63E-4643-961F-B0EA36E685B8}" destId="{8CD32892-FB1E-43A0-885C-A19E3171FBDA}" srcOrd="2" destOrd="0" presId="urn:microsoft.com/office/officeart/2005/8/layout/matrix3"/>
    <dgm:cxn modelId="{0D065107-1CA3-4BB2-841D-A3BA8DCF7AE3}" type="presParOf" srcId="{909800F0-E63E-4643-961F-B0EA36E685B8}" destId="{37126F4B-10BC-4D92-9E0D-60E1B7D5E7DA}" srcOrd="3" destOrd="0" presId="urn:microsoft.com/office/officeart/2005/8/layout/matrix3"/>
    <dgm:cxn modelId="{0CF3A557-D4C1-468B-95B5-D9D0DF5CA6D3}" type="presParOf" srcId="{909800F0-E63E-4643-961F-B0EA36E685B8}" destId="{16439E8E-6A6C-49BA-A173-5140180ED73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F49E55-AC27-4F06-B701-C842E1F864BF}" type="doc">
      <dgm:prSet loTypeId="urn:microsoft.com/office/officeart/2005/8/layout/hierarchy4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sk-SK"/>
        </a:p>
      </dgm:t>
    </dgm:pt>
    <dgm:pt modelId="{F09A90C3-B073-4F5F-9AC9-88EE0B469EF5}">
      <dgm:prSet phldrT="[Text]"/>
      <dgm:spPr/>
      <dgm:t>
        <a:bodyPr/>
        <a:lstStyle/>
        <a:p>
          <a:r>
            <a:rPr lang="sk-SK" dirty="0"/>
            <a:t>Priama pomoc</a:t>
          </a:r>
        </a:p>
      </dgm:t>
    </dgm:pt>
    <dgm:pt modelId="{CBA48AFA-1FCB-4568-9170-AF8270771623}" type="parTrans" cxnId="{8B60B82A-ACEE-4E42-9BB8-CCA5E92963DA}">
      <dgm:prSet/>
      <dgm:spPr/>
      <dgm:t>
        <a:bodyPr/>
        <a:lstStyle/>
        <a:p>
          <a:endParaRPr lang="sk-SK"/>
        </a:p>
      </dgm:t>
    </dgm:pt>
    <dgm:pt modelId="{55CB3FA6-21F4-468B-8B5F-95B0E830F792}" type="sibTrans" cxnId="{8B60B82A-ACEE-4E42-9BB8-CCA5E92963DA}">
      <dgm:prSet/>
      <dgm:spPr/>
      <dgm:t>
        <a:bodyPr/>
        <a:lstStyle/>
        <a:p>
          <a:endParaRPr lang="sk-SK"/>
        </a:p>
      </dgm:t>
    </dgm:pt>
    <dgm:pt modelId="{2D249C0E-EEBC-4054-886D-1B02917D2ACD}">
      <dgm:prSet phldrT="[Text]"/>
      <dgm:spPr/>
      <dgm:t>
        <a:bodyPr/>
        <a:lstStyle/>
        <a:p>
          <a:r>
            <a:rPr lang="sk-SK" dirty="0"/>
            <a:t>Investičná</a:t>
          </a:r>
        </a:p>
      </dgm:t>
    </dgm:pt>
    <dgm:pt modelId="{356443A2-FE59-43D0-9371-7DC052C964D5}" type="parTrans" cxnId="{AA083110-9E41-4838-84B1-C790C380EB45}">
      <dgm:prSet/>
      <dgm:spPr/>
      <dgm:t>
        <a:bodyPr/>
        <a:lstStyle/>
        <a:p>
          <a:endParaRPr lang="sk-SK"/>
        </a:p>
      </dgm:t>
    </dgm:pt>
    <dgm:pt modelId="{EBA59F8B-EBFB-4F8F-99DE-A4BDFE46CAD7}" type="sibTrans" cxnId="{AA083110-9E41-4838-84B1-C790C380EB45}">
      <dgm:prSet/>
      <dgm:spPr/>
      <dgm:t>
        <a:bodyPr/>
        <a:lstStyle/>
        <a:p>
          <a:endParaRPr lang="sk-SK"/>
        </a:p>
      </dgm:t>
    </dgm:pt>
    <dgm:pt modelId="{9EA81F76-B30D-425F-9810-469B1B250AE9}">
      <dgm:prSet phldrT="[Text]"/>
      <dgm:spPr/>
      <dgm:t>
        <a:bodyPr/>
        <a:lstStyle/>
        <a:p>
          <a:r>
            <a:rPr lang="sk-SK" dirty="0"/>
            <a:t>Kompenzačná</a:t>
          </a:r>
        </a:p>
      </dgm:t>
    </dgm:pt>
    <dgm:pt modelId="{B4F07FE0-70F8-4F73-B598-72FAAF9A0C93}" type="parTrans" cxnId="{55CCE881-8324-4C4E-8D5C-01B18CF5897F}">
      <dgm:prSet/>
      <dgm:spPr/>
      <dgm:t>
        <a:bodyPr/>
        <a:lstStyle/>
        <a:p>
          <a:endParaRPr lang="sk-SK"/>
        </a:p>
      </dgm:t>
    </dgm:pt>
    <dgm:pt modelId="{F7764FF6-2AE8-41F3-B61E-CFF1A58BEC13}" type="sibTrans" cxnId="{55CCE881-8324-4C4E-8D5C-01B18CF5897F}">
      <dgm:prSet/>
      <dgm:spPr/>
      <dgm:t>
        <a:bodyPr/>
        <a:lstStyle/>
        <a:p>
          <a:endParaRPr lang="sk-SK"/>
        </a:p>
      </dgm:t>
    </dgm:pt>
    <dgm:pt modelId="{B880A0B9-3B2C-4003-9C66-860816FC9426}">
      <dgm:prSet phldrT="[Text]"/>
      <dgm:spPr/>
      <dgm:t>
        <a:bodyPr/>
        <a:lstStyle/>
        <a:p>
          <a:r>
            <a:rPr lang="sk-SK" dirty="0"/>
            <a:t>Nepriama pomoc</a:t>
          </a:r>
        </a:p>
      </dgm:t>
    </dgm:pt>
    <dgm:pt modelId="{5D60D618-1968-4B92-8260-8A79A762A442}" type="parTrans" cxnId="{A0095E19-F851-4487-B342-65FBE7A2A726}">
      <dgm:prSet/>
      <dgm:spPr/>
      <dgm:t>
        <a:bodyPr/>
        <a:lstStyle/>
        <a:p>
          <a:endParaRPr lang="sk-SK"/>
        </a:p>
      </dgm:t>
    </dgm:pt>
    <dgm:pt modelId="{64CA5949-B559-4E0D-B4A0-3AB8CA8E2640}" type="sibTrans" cxnId="{A0095E19-F851-4487-B342-65FBE7A2A726}">
      <dgm:prSet/>
      <dgm:spPr/>
      <dgm:t>
        <a:bodyPr/>
        <a:lstStyle/>
        <a:p>
          <a:endParaRPr lang="sk-SK"/>
        </a:p>
      </dgm:t>
    </dgm:pt>
    <dgm:pt modelId="{DB87B447-6419-40DD-85B1-E607FBFB9505}">
      <dgm:prSet phldrT="[Text]"/>
      <dgm:spPr/>
      <dgm:t>
        <a:bodyPr/>
        <a:lstStyle/>
        <a:p>
          <a:r>
            <a:rPr lang="sk-SK" dirty="0"/>
            <a:t>Znížená sadzba DPH</a:t>
          </a:r>
        </a:p>
      </dgm:t>
    </dgm:pt>
    <dgm:pt modelId="{D4472FBE-9D94-4212-BE10-81E96812A3C2}" type="parTrans" cxnId="{14AA42BB-85B3-4289-8733-2AAEBABC2B99}">
      <dgm:prSet/>
      <dgm:spPr/>
      <dgm:t>
        <a:bodyPr/>
        <a:lstStyle/>
        <a:p>
          <a:endParaRPr lang="sk-SK"/>
        </a:p>
      </dgm:t>
    </dgm:pt>
    <dgm:pt modelId="{42D97AF4-71DA-47B0-90A4-9B7996BBDEC1}" type="sibTrans" cxnId="{14AA42BB-85B3-4289-8733-2AAEBABC2B99}">
      <dgm:prSet/>
      <dgm:spPr/>
      <dgm:t>
        <a:bodyPr/>
        <a:lstStyle/>
        <a:p>
          <a:endParaRPr lang="sk-SK"/>
        </a:p>
      </dgm:t>
    </dgm:pt>
    <dgm:pt modelId="{9EB3DDB4-B3EB-40E6-BDA4-A8BE20305BEB}">
      <dgm:prSet phldrT="[Text]"/>
      <dgm:spPr/>
      <dgm:t>
        <a:bodyPr/>
        <a:lstStyle/>
        <a:p>
          <a:r>
            <a:rPr lang="sk-SK" dirty="0"/>
            <a:t>Úľava na dani z príjmov</a:t>
          </a:r>
        </a:p>
      </dgm:t>
    </dgm:pt>
    <dgm:pt modelId="{F09903CD-D6B4-4EED-88BA-4101472C6407}" type="parTrans" cxnId="{44CE5C7D-068A-43E1-9EEC-1C21805A7DCF}">
      <dgm:prSet/>
      <dgm:spPr/>
      <dgm:t>
        <a:bodyPr/>
        <a:lstStyle/>
        <a:p>
          <a:endParaRPr lang="sk-SK"/>
        </a:p>
      </dgm:t>
    </dgm:pt>
    <dgm:pt modelId="{B7DB2B80-0473-4CF5-A320-0D1B6B531041}" type="sibTrans" cxnId="{44CE5C7D-068A-43E1-9EEC-1C21805A7DCF}">
      <dgm:prSet/>
      <dgm:spPr/>
      <dgm:t>
        <a:bodyPr/>
        <a:lstStyle/>
        <a:p>
          <a:endParaRPr lang="sk-SK"/>
        </a:p>
      </dgm:t>
    </dgm:pt>
    <dgm:pt modelId="{8762B029-0537-4E86-BCE7-41B1D83B8772}">
      <dgm:prSet/>
      <dgm:spPr/>
      <dgm:t>
        <a:bodyPr/>
        <a:lstStyle/>
        <a:p>
          <a:r>
            <a:rPr lang="sk-SK" dirty="0"/>
            <a:t>Výnimky vo verejnom obstarávaní, podpora od VÚC, obce a štátu</a:t>
          </a:r>
        </a:p>
      </dgm:t>
    </dgm:pt>
    <dgm:pt modelId="{8BAC7E51-D80A-48B7-94E0-1C033E5F3332}" type="parTrans" cxnId="{79F28582-4D21-4DE8-85E7-14D3178D9C34}">
      <dgm:prSet/>
      <dgm:spPr/>
      <dgm:t>
        <a:bodyPr/>
        <a:lstStyle/>
        <a:p>
          <a:endParaRPr lang="sk-SK"/>
        </a:p>
      </dgm:t>
    </dgm:pt>
    <dgm:pt modelId="{61B625B9-B2CF-48B2-AF9A-63A5E2BCB84B}" type="sibTrans" cxnId="{79F28582-4D21-4DE8-85E7-14D3178D9C34}">
      <dgm:prSet/>
      <dgm:spPr/>
      <dgm:t>
        <a:bodyPr/>
        <a:lstStyle/>
        <a:p>
          <a:endParaRPr lang="sk-SK"/>
        </a:p>
      </dgm:t>
    </dgm:pt>
    <dgm:pt modelId="{25BAE46E-91CA-4FE3-B5DE-F425F4188FFF}">
      <dgm:prSet/>
      <dgm:spPr/>
      <dgm:t>
        <a:bodyPr/>
        <a:lstStyle/>
        <a:p>
          <a:r>
            <a:rPr lang="sk-SK" dirty="0"/>
            <a:t>Servisné poukážky</a:t>
          </a:r>
        </a:p>
      </dgm:t>
    </dgm:pt>
    <dgm:pt modelId="{76610A4F-22E7-463F-AFCE-5881A268A4DD}" type="parTrans" cxnId="{57A85D33-4FDF-4661-BF58-75C1EEBB8FF3}">
      <dgm:prSet/>
      <dgm:spPr/>
      <dgm:t>
        <a:bodyPr/>
        <a:lstStyle/>
        <a:p>
          <a:endParaRPr lang="sk-SK"/>
        </a:p>
      </dgm:t>
    </dgm:pt>
    <dgm:pt modelId="{554A46BB-F6F0-442F-B175-C19A9DDE5684}" type="sibTrans" cxnId="{57A85D33-4FDF-4661-BF58-75C1EEBB8FF3}">
      <dgm:prSet/>
      <dgm:spPr/>
      <dgm:t>
        <a:bodyPr/>
        <a:lstStyle/>
        <a:p>
          <a:endParaRPr lang="sk-SK"/>
        </a:p>
      </dgm:t>
    </dgm:pt>
    <dgm:pt modelId="{AC3689D2-0CD6-4AC9-A0A9-62684887C8A1}" type="pres">
      <dgm:prSet presAssocID="{C6F49E55-AC27-4F06-B701-C842E1F864B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k-SK"/>
        </a:p>
      </dgm:t>
    </dgm:pt>
    <dgm:pt modelId="{2539F4EF-1962-4DA3-A34E-CB41073AED40}" type="pres">
      <dgm:prSet presAssocID="{F09A90C3-B073-4F5F-9AC9-88EE0B469EF5}" presName="vertOne" presStyleCnt="0"/>
      <dgm:spPr/>
    </dgm:pt>
    <dgm:pt modelId="{FF0F1474-E521-46E1-B319-7CB4632D292C}" type="pres">
      <dgm:prSet presAssocID="{F09A90C3-B073-4F5F-9AC9-88EE0B469EF5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BDB304E4-C40B-46C8-9286-A4B16321DF71}" type="pres">
      <dgm:prSet presAssocID="{F09A90C3-B073-4F5F-9AC9-88EE0B469EF5}" presName="parTransOne" presStyleCnt="0"/>
      <dgm:spPr/>
    </dgm:pt>
    <dgm:pt modelId="{171686E2-C295-4042-9BE8-05EE9C94DF4D}" type="pres">
      <dgm:prSet presAssocID="{F09A90C3-B073-4F5F-9AC9-88EE0B469EF5}" presName="horzOne" presStyleCnt="0"/>
      <dgm:spPr/>
    </dgm:pt>
    <dgm:pt modelId="{B9969BC2-3AEA-4563-A4AF-4DB877A90AB2}" type="pres">
      <dgm:prSet presAssocID="{2D249C0E-EEBC-4054-886D-1B02917D2ACD}" presName="vertTwo" presStyleCnt="0"/>
      <dgm:spPr/>
    </dgm:pt>
    <dgm:pt modelId="{5913D2FF-B854-484F-9F20-5203E8EDB6F6}" type="pres">
      <dgm:prSet presAssocID="{2D249C0E-EEBC-4054-886D-1B02917D2ACD}" presName="txTwo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DBC25BC1-0CD1-4A21-8F70-12F7321E7D2B}" type="pres">
      <dgm:prSet presAssocID="{2D249C0E-EEBC-4054-886D-1B02917D2ACD}" presName="horzTwo" presStyleCnt="0"/>
      <dgm:spPr/>
    </dgm:pt>
    <dgm:pt modelId="{6F970807-4FA5-409C-8130-96E96544DC89}" type="pres">
      <dgm:prSet presAssocID="{EBA59F8B-EBFB-4F8F-99DE-A4BDFE46CAD7}" presName="sibSpaceTwo" presStyleCnt="0"/>
      <dgm:spPr/>
    </dgm:pt>
    <dgm:pt modelId="{21B81738-5412-413E-A1AB-D20C84FE73F2}" type="pres">
      <dgm:prSet presAssocID="{9EA81F76-B30D-425F-9810-469B1B250AE9}" presName="vertTwo" presStyleCnt="0"/>
      <dgm:spPr/>
    </dgm:pt>
    <dgm:pt modelId="{D889C011-318C-46E4-A882-F041C4D708BA}" type="pres">
      <dgm:prSet presAssocID="{9EA81F76-B30D-425F-9810-469B1B250AE9}" presName="txTwo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B9A6B74B-7186-4804-9AD6-28CCDE14005F}" type="pres">
      <dgm:prSet presAssocID="{9EA81F76-B30D-425F-9810-469B1B250AE9}" presName="horzTwo" presStyleCnt="0"/>
      <dgm:spPr/>
    </dgm:pt>
    <dgm:pt modelId="{AD526095-C2BE-4CDB-BD36-E69A18CA605E}" type="pres">
      <dgm:prSet presAssocID="{55CB3FA6-21F4-468B-8B5F-95B0E830F792}" presName="sibSpaceOne" presStyleCnt="0"/>
      <dgm:spPr/>
    </dgm:pt>
    <dgm:pt modelId="{1AAD9057-3396-4AED-8CD4-4E42A7EBDEC4}" type="pres">
      <dgm:prSet presAssocID="{B880A0B9-3B2C-4003-9C66-860816FC9426}" presName="vertOne" presStyleCnt="0"/>
      <dgm:spPr/>
    </dgm:pt>
    <dgm:pt modelId="{EE0D5272-6EB2-41B5-AC9F-364FDA4F5629}" type="pres">
      <dgm:prSet presAssocID="{B880A0B9-3B2C-4003-9C66-860816FC9426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43BD631A-E142-44C6-A17E-8CE86111A71D}" type="pres">
      <dgm:prSet presAssocID="{B880A0B9-3B2C-4003-9C66-860816FC9426}" presName="parTransOne" presStyleCnt="0"/>
      <dgm:spPr/>
    </dgm:pt>
    <dgm:pt modelId="{042E77D5-851B-4C84-898F-1DBE4A971DAF}" type="pres">
      <dgm:prSet presAssocID="{B880A0B9-3B2C-4003-9C66-860816FC9426}" presName="horzOne" presStyleCnt="0"/>
      <dgm:spPr/>
    </dgm:pt>
    <dgm:pt modelId="{9CE3C557-FC5B-4C82-A944-AC59EF4C216A}" type="pres">
      <dgm:prSet presAssocID="{DB87B447-6419-40DD-85B1-E607FBFB9505}" presName="vertTwo" presStyleCnt="0"/>
      <dgm:spPr/>
    </dgm:pt>
    <dgm:pt modelId="{0A55FA74-512C-4800-AE1E-9DD5CD934D86}" type="pres">
      <dgm:prSet presAssocID="{DB87B447-6419-40DD-85B1-E607FBFB9505}" presName="txTwo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A487BDA2-51C1-45E2-A0EF-120F715F646E}" type="pres">
      <dgm:prSet presAssocID="{DB87B447-6419-40DD-85B1-E607FBFB9505}" presName="horzTwo" presStyleCnt="0"/>
      <dgm:spPr/>
    </dgm:pt>
    <dgm:pt modelId="{AFEC9048-B968-4BC2-A20B-ED1EC7902AC8}" type="pres">
      <dgm:prSet presAssocID="{42D97AF4-71DA-47B0-90A4-9B7996BBDEC1}" presName="sibSpaceTwo" presStyleCnt="0"/>
      <dgm:spPr/>
    </dgm:pt>
    <dgm:pt modelId="{1BABA7BD-817F-4786-94DE-AD6D845B4B8E}" type="pres">
      <dgm:prSet presAssocID="{9EB3DDB4-B3EB-40E6-BDA4-A8BE20305BEB}" presName="vertTwo" presStyleCnt="0"/>
      <dgm:spPr/>
    </dgm:pt>
    <dgm:pt modelId="{9CC8FAE4-6C4E-4EA4-B771-2F1D82AFD87E}" type="pres">
      <dgm:prSet presAssocID="{9EB3DDB4-B3EB-40E6-BDA4-A8BE20305BEB}" presName="txTwo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5617CC4A-2804-428C-9F93-53D8E8885511}" type="pres">
      <dgm:prSet presAssocID="{9EB3DDB4-B3EB-40E6-BDA4-A8BE20305BEB}" presName="horzTwo" presStyleCnt="0"/>
      <dgm:spPr/>
    </dgm:pt>
    <dgm:pt modelId="{F86F7A27-3039-4AE0-94EE-BAECD56F183A}" type="pres">
      <dgm:prSet presAssocID="{B7DB2B80-0473-4CF5-A320-0D1B6B531041}" presName="sibSpaceTwo" presStyleCnt="0"/>
      <dgm:spPr/>
    </dgm:pt>
    <dgm:pt modelId="{F0848B73-1996-41FE-839F-31A39B9B2BF6}" type="pres">
      <dgm:prSet presAssocID="{8762B029-0537-4E86-BCE7-41B1D83B8772}" presName="vertTwo" presStyleCnt="0"/>
      <dgm:spPr/>
    </dgm:pt>
    <dgm:pt modelId="{61FD2BC4-D4F8-48E7-B94E-E8DC3F408F55}" type="pres">
      <dgm:prSet presAssocID="{8762B029-0537-4E86-BCE7-41B1D83B8772}" presName="txTwo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19349863-D0F1-4F44-AA06-D5726DDDB761}" type="pres">
      <dgm:prSet presAssocID="{8762B029-0537-4E86-BCE7-41B1D83B8772}" presName="horzTwo" presStyleCnt="0"/>
      <dgm:spPr/>
    </dgm:pt>
    <dgm:pt modelId="{78E1CDF7-FF83-42D0-90CB-CB618D2371E9}" type="pres">
      <dgm:prSet presAssocID="{61B625B9-B2CF-48B2-AF9A-63A5E2BCB84B}" presName="sibSpaceTwo" presStyleCnt="0"/>
      <dgm:spPr/>
    </dgm:pt>
    <dgm:pt modelId="{0400591A-EB20-4CF4-AFA8-7FE970F6484F}" type="pres">
      <dgm:prSet presAssocID="{25BAE46E-91CA-4FE3-B5DE-F425F4188FFF}" presName="vertTwo" presStyleCnt="0"/>
      <dgm:spPr/>
    </dgm:pt>
    <dgm:pt modelId="{160A1E02-DC0A-4FA7-973F-DA5C1D66CC2F}" type="pres">
      <dgm:prSet presAssocID="{25BAE46E-91CA-4FE3-B5DE-F425F4188FFF}" presName="txTwo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5790D468-D5EF-4F4B-B0DC-D15953727878}" type="pres">
      <dgm:prSet presAssocID="{25BAE46E-91CA-4FE3-B5DE-F425F4188FFF}" presName="horzTwo" presStyleCnt="0"/>
      <dgm:spPr/>
    </dgm:pt>
  </dgm:ptLst>
  <dgm:cxnLst>
    <dgm:cxn modelId="{44CE5C7D-068A-43E1-9EEC-1C21805A7DCF}" srcId="{B880A0B9-3B2C-4003-9C66-860816FC9426}" destId="{9EB3DDB4-B3EB-40E6-BDA4-A8BE20305BEB}" srcOrd="1" destOrd="0" parTransId="{F09903CD-D6B4-4EED-88BA-4101472C6407}" sibTransId="{B7DB2B80-0473-4CF5-A320-0D1B6B531041}"/>
    <dgm:cxn modelId="{03FA7953-41B6-4AFE-BF25-223AA64664D3}" type="presOf" srcId="{B880A0B9-3B2C-4003-9C66-860816FC9426}" destId="{EE0D5272-6EB2-41B5-AC9F-364FDA4F5629}" srcOrd="0" destOrd="0" presId="urn:microsoft.com/office/officeart/2005/8/layout/hierarchy4"/>
    <dgm:cxn modelId="{79F28582-4D21-4DE8-85E7-14D3178D9C34}" srcId="{B880A0B9-3B2C-4003-9C66-860816FC9426}" destId="{8762B029-0537-4E86-BCE7-41B1D83B8772}" srcOrd="2" destOrd="0" parTransId="{8BAC7E51-D80A-48B7-94E0-1C033E5F3332}" sibTransId="{61B625B9-B2CF-48B2-AF9A-63A5E2BCB84B}"/>
    <dgm:cxn modelId="{979264D5-DB1E-494F-B616-12AFA0E740CD}" type="presOf" srcId="{25BAE46E-91CA-4FE3-B5DE-F425F4188FFF}" destId="{160A1E02-DC0A-4FA7-973F-DA5C1D66CC2F}" srcOrd="0" destOrd="0" presId="urn:microsoft.com/office/officeart/2005/8/layout/hierarchy4"/>
    <dgm:cxn modelId="{FF3A16A1-834C-434D-BD04-25363F9F7256}" type="presOf" srcId="{C6F49E55-AC27-4F06-B701-C842E1F864BF}" destId="{AC3689D2-0CD6-4AC9-A0A9-62684887C8A1}" srcOrd="0" destOrd="0" presId="urn:microsoft.com/office/officeart/2005/8/layout/hierarchy4"/>
    <dgm:cxn modelId="{1550D4C1-39BD-454F-A5BD-2919DAEF6313}" type="presOf" srcId="{2D249C0E-EEBC-4054-886D-1B02917D2ACD}" destId="{5913D2FF-B854-484F-9F20-5203E8EDB6F6}" srcOrd="0" destOrd="0" presId="urn:microsoft.com/office/officeart/2005/8/layout/hierarchy4"/>
    <dgm:cxn modelId="{57A85D33-4FDF-4661-BF58-75C1EEBB8FF3}" srcId="{B880A0B9-3B2C-4003-9C66-860816FC9426}" destId="{25BAE46E-91CA-4FE3-B5DE-F425F4188FFF}" srcOrd="3" destOrd="0" parTransId="{76610A4F-22E7-463F-AFCE-5881A268A4DD}" sibTransId="{554A46BB-F6F0-442F-B175-C19A9DDE5684}"/>
    <dgm:cxn modelId="{09BE2453-A505-411A-BD59-9463BA3446B3}" type="presOf" srcId="{DB87B447-6419-40DD-85B1-E607FBFB9505}" destId="{0A55FA74-512C-4800-AE1E-9DD5CD934D86}" srcOrd="0" destOrd="0" presId="urn:microsoft.com/office/officeart/2005/8/layout/hierarchy4"/>
    <dgm:cxn modelId="{AA083110-9E41-4838-84B1-C790C380EB45}" srcId="{F09A90C3-B073-4F5F-9AC9-88EE0B469EF5}" destId="{2D249C0E-EEBC-4054-886D-1B02917D2ACD}" srcOrd="0" destOrd="0" parTransId="{356443A2-FE59-43D0-9371-7DC052C964D5}" sibTransId="{EBA59F8B-EBFB-4F8F-99DE-A4BDFE46CAD7}"/>
    <dgm:cxn modelId="{52E4E72D-0677-474A-B5E1-DCF593A4CB34}" type="presOf" srcId="{F09A90C3-B073-4F5F-9AC9-88EE0B469EF5}" destId="{FF0F1474-E521-46E1-B319-7CB4632D292C}" srcOrd="0" destOrd="0" presId="urn:microsoft.com/office/officeart/2005/8/layout/hierarchy4"/>
    <dgm:cxn modelId="{14AA42BB-85B3-4289-8733-2AAEBABC2B99}" srcId="{B880A0B9-3B2C-4003-9C66-860816FC9426}" destId="{DB87B447-6419-40DD-85B1-E607FBFB9505}" srcOrd="0" destOrd="0" parTransId="{D4472FBE-9D94-4212-BE10-81E96812A3C2}" sibTransId="{42D97AF4-71DA-47B0-90A4-9B7996BBDEC1}"/>
    <dgm:cxn modelId="{55CCE881-8324-4C4E-8D5C-01B18CF5897F}" srcId="{F09A90C3-B073-4F5F-9AC9-88EE0B469EF5}" destId="{9EA81F76-B30D-425F-9810-469B1B250AE9}" srcOrd="1" destOrd="0" parTransId="{B4F07FE0-70F8-4F73-B598-72FAAF9A0C93}" sibTransId="{F7764FF6-2AE8-41F3-B61E-CFF1A58BEC13}"/>
    <dgm:cxn modelId="{DD1A2419-714A-4BA6-8E22-174052424F8A}" type="presOf" srcId="{9EB3DDB4-B3EB-40E6-BDA4-A8BE20305BEB}" destId="{9CC8FAE4-6C4E-4EA4-B771-2F1D82AFD87E}" srcOrd="0" destOrd="0" presId="urn:microsoft.com/office/officeart/2005/8/layout/hierarchy4"/>
    <dgm:cxn modelId="{5C168BED-7AC6-4B3C-A973-31C52650FD45}" type="presOf" srcId="{9EA81F76-B30D-425F-9810-469B1B250AE9}" destId="{D889C011-318C-46E4-A882-F041C4D708BA}" srcOrd="0" destOrd="0" presId="urn:microsoft.com/office/officeart/2005/8/layout/hierarchy4"/>
    <dgm:cxn modelId="{A0095E19-F851-4487-B342-65FBE7A2A726}" srcId="{C6F49E55-AC27-4F06-B701-C842E1F864BF}" destId="{B880A0B9-3B2C-4003-9C66-860816FC9426}" srcOrd="1" destOrd="0" parTransId="{5D60D618-1968-4B92-8260-8A79A762A442}" sibTransId="{64CA5949-B559-4E0D-B4A0-3AB8CA8E2640}"/>
    <dgm:cxn modelId="{8B60B82A-ACEE-4E42-9BB8-CCA5E92963DA}" srcId="{C6F49E55-AC27-4F06-B701-C842E1F864BF}" destId="{F09A90C3-B073-4F5F-9AC9-88EE0B469EF5}" srcOrd="0" destOrd="0" parTransId="{CBA48AFA-1FCB-4568-9170-AF8270771623}" sibTransId="{55CB3FA6-21F4-468B-8B5F-95B0E830F792}"/>
    <dgm:cxn modelId="{0465D36B-2A25-4F3E-BF01-394C89AD2047}" type="presOf" srcId="{8762B029-0537-4E86-BCE7-41B1D83B8772}" destId="{61FD2BC4-D4F8-48E7-B94E-E8DC3F408F55}" srcOrd="0" destOrd="0" presId="urn:microsoft.com/office/officeart/2005/8/layout/hierarchy4"/>
    <dgm:cxn modelId="{61FF26BB-71A1-4AC8-B9E9-466EA732A60E}" type="presParOf" srcId="{AC3689D2-0CD6-4AC9-A0A9-62684887C8A1}" destId="{2539F4EF-1962-4DA3-A34E-CB41073AED40}" srcOrd="0" destOrd="0" presId="urn:microsoft.com/office/officeart/2005/8/layout/hierarchy4"/>
    <dgm:cxn modelId="{744F4319-934E-4DF6-8C14-F4A0A425AF2D}" type="presParOf" srcId="{2539F4EF-1962-4DA3-A34E-CB41073AED40}" destId="{FF0F1474-E521-46E1-B319-7CB4632D292C}" srcOrd="0" destOrd="0" presId="urn:microsoft.com/office/officeart/2005/8/layout/hierarchy4"/>
    <dgm:cxn modelId="{B97DB2B0-D105-4F42-BF33-448C0ED29325}" type="presParOf" srcId="{2539F4EF-1962-4DA3-A34E-CB41073AED40}" destId="{BDB304E4-C40B-46C8-9286-A4B16321DF71}" srcOrd="1" destOrd="0" presId="urn:microsoft.com/office/officeart/2005/8/layout/hierarchy4"/>
    <dgm:cxn modelId="{16529D24-4F00-40A9-8310-561AC6E6FC4C}" type="presParOf" srcId="{2539F4EF-1962-4DA3-A34E-CB41073AED40}" destId="{171686E2-C295-4042-9BE8-05EE9C94DF4D}" srcOrd="2" destOrd="0" presId="urn:microsoft.com/office/officeart/2005/8/layout/hierarchy4"/>
    <dgm:cxn modelId="{5B597F03-CFAA-4A99-B05A-493E680F139E}" type="presParOf" srcId="{171686E2-C295-4042-9BE8-05EE9C94DF4D}" destId="{B9969BC2-3AEA-4563-A4AF-4DB877A90AB2}" srcOrd="0" destOrd="0" presId="urn:microsoft.com/office/officeart/2005/8/layout/hierarchy4"/>
    <dgm:cxn modelId="{0A701743-0D88-44F9-96DD-E439E67912CB}" type="presParOf" srcId="{B9969BC2-3AEA-4563-A4AF-4DB877A90AB2}" destId="{5913D2FF-B854-484F-9F20-5203E8EDB6F6}" srcOrd="0" destOrd="0" presId="urn:microsoft.com/office/officeart/2005/8/layout/hierarchy4"/>
    <dgm:cxn modelId="{6BE07316-A68D-4F30-B546-EB65FF73FE6C}" type="presParOf" srcId="{B9969BC2-3AEA-4563-A4AF-4DB877A90AB2}" destId="{DBC25BC1-0CD1-4A21-8F70-12F7321E7D2B}" srcOrd="1" destOrd="0" presId="urn:microsoft.com/office/officeart/2005/8/layout/hierarchy4"/>
    <dgm:cxn modelId="{53298F97-C114-4D28-BFDA-785FF805B4E6}" type="presParOf" srcId="{171686E2-C295-4042-9BE8-05EE9C94DF4D}" destId="{6F970807-4FA5-409C-8130-96E96544DC89}" srcOrd="1" destOrd="0" presId="urn:microsoft.com/office/officeart/2005/8/layout/hierarchy4"/>
    <dgm:cxn modelId="{9277C40D-5B9B-4DD8-9E2A-6D035F898848}" type="presParOf" srcId="{171686E2-C295-4042-9BE8-05EE9C94DF4D}" destId="{21B81738-5412-413E-A1AB-D20C84FE73F2}" srcOrd="2" destOrd="0" presId="urn:microsoft.com/office/officeart/2005/8/layout/hierarchy4"/>
    <dgm:cxn modelId="{09C0F5A7-AC6C-42E5-842E-A86EEE661E90}" type="presParOf" srcId="{21B81738-5412-413E-A1AB-D20C84FE73F2}" destId="{D889C011-318C-46E4-A882-F041C4D708BA}" srcOrd="0" destOrd="0" presId="urn:microsoft.com/office/officeart/2005/8/layout/hierarchy4"/>
    <dgm:cxn modelId="{B5A23289-C82B-41D1-8455-5D5CCCED564C}" type="presParOf" srcId="{21B81738-5412-413E-A1AB-D20C84FE73F2}" destId="{B9A6B74B-7186-4804-9AD6-28CCDE14005F}" srcOrd="1" destOrd="0" presId="urn:microsoft.com/office/officeart/2005/8/layout/hierarchy4"/>
    <dgm:cxn modelId="{1840495A-2046-4E29-81D1-7619EE2370A5}" type="presParOf" srcId="{AC3689D2-0CD6-4AC9-A0A9-62684887C8A1}" destId="{AD526095-C2BE-4CDB-BD36-E69A18CA605E}" srcOrd="1" destOrd="0" presId="urn:microsoft.com/office/officeart/2005/8/layout/hierarchy4"/>
    <dgm:cxn modelId="{0722233D-5DD5-49C8-9C39-EA210F4A65DE}" type="presParOf" srcId="{AC3689D2-0CD6-4AC9-A0A9-62684887C8A1}" destId="{1AAD9057-3396-4AED-8CD4-4E42A7EBDEC4}" srcOrd="2" destOrd="0" presId="urn:microsoft.com/office/officeart/2005/8/layout/hierarchy4"/>
    <dgm:cxn modelId="{1805342D-6B64-4DEE-8128-BF4CEE41E68D}" type="presParOf" srcId="{1AAD9057-3396-4AED-8CD4-4E42A7EBDEC4}" destId="{EE0D5272-6EB2-41B5-AC9F-364FDA4F5629}" srcOrd="0" destOrd="0" presId="urn:microsoft.com/office/officeart/2005/8/layout/hierarchy4"/>
    <dgm:cxn modelId="{5A4877C7-6CE7-4D06-9F37-F8CAA13CA93A}" type="presParOf" srcId="{1AAD9057-3396-4AED-8CD4-4E42A7EBDEC4}" destId="{43BD631A-E142-44C6-A17E-8CE86111A71D}" srcOrd="1" destOrd="0" presId="urn:microsoft.com/office/officeart/2005/8/layout/hierarchy4"/>
    <dgm:cxn modelId="{1C051F63-4DB3-4903-8420-C4961743D4DD}" type="presParOf" srcId="{1AAD9057-3396-4AED-8CD4-4E42A7EBDEC4}" destId="{042E77D5-851B-4C84-898F-1DBE4A971DAF}" srcOrd="2" destOrd="0" presId="urn:microsoft.com/office/officeart/2005/8/layout/hierarchy4"/>
    <dgm:cxn modelId="{C7D01281-882E-4374-9E74-E1447838EAC4}" type="presParOf" srcId="{042E77D5-851B-4C84-898F-1DBE4A971DAF}" destId="{9CE3C557-FC5B-4C82-A944-AC59EF4C216A}" srcOrd="0" destOrd="0" presId="urn:microsoft.com/office/officeart/2005/8/layout/hierarchy4"/>
    <dgm:cxn modelId="{D8F90C80-6ACE-47CA-A252-27E743525119}" type="presParOf" srcId="{9CE3C557-FC5B-4C82-A944-AC59EF4C216A}" destId="{0A55FA74-512C-4800-AE1E-9DD5CD934D86}" srcOrd="0" destOrd="0" presId="urn:microsoft.com/office/officeart/2005/8/layout/hierarchy4"/>
    <dgm:cxn modelId="{A5D438F0-62A2-4AA4-B786-B33DB482E467}" type="presParOf" srcId="{9CE3C557-FC5B-4C82-A944-AC59EF4C216A}" destId="{A487BDA2-51C1-45E2-A0EF-120F715F646E}" srcOrd="1" destOrd="0" presId="urn:microsoft.com/office/officeart/2005/8/layout/hierarchy4"/>
    <dgm:cxn modelId="{9437838F-24B3-4AC1-9DC8-D846BFB8B7FD}" type="presParOf" srcId="{042E77D5-851B-4C84-898F-1DBE4A971DAF}" destId="{AFEC9048-B968-4BC2-A20B-ED1EC7902AC8}" srcOrd="1" destOrd="0" presId="urn:microsoft.com/office/officeart/2005/8/layout/hierarchy4"/>
    <dgm:cxn modelId="{455D1E7E-81C7-4621-B485-B586D4422353}" type="presParOf" srcId="{042E77D5-851B-4C84-898F-1DBE4A971DAF}" destId="{1BABA7BD-817F-4786-94DE-AD6D845B4B8E}" srcOrd="2" destOrd="0" presId="urn:microsoft.com/office/officeart/2005/8/layout/hierarchy4"/>
    <dgm:cxn modelId="{FDBEE5C6-C361-4E7E-B552-DAFE6AF07E1E}" type="presParOf" srcId="{1BABA7BD-817F-4786-94DE-AD6D845B4B8E}" destId="{9CC8FAE4-6C4E-4EA4-B771-2F1D82AFD87E}" srcOrd="0" destOrd="0" presId="urn:microsoft.com/office/officeart/2005/8/layout/hierarchy4"/>
    <dgm:cxn modelId="{21AE5A63-3F3E-4531-9BB9-FF4B86FBB663}" type="presParOf" srcId="{1BABA7BD-817F-4786-94DE-AD6D845B4B8E}" destId="{5617CC4A-2804-428C-9F93-53D8E8885511}" srcOrd="1" destOrd="0" presId="urn:microsoft.com/office/officeart/2005/8/layout/hierarchy4"/>
    <dgm:cxn modelId="{28BC330D-37BD-4BA6-BB1D-38EEC2C027FE}" type="presParOf" srcId="{042E77D5-851B-4C84-898F-1DBE4A971DAF}" destId="{F86F7A27-3039-4AE0-94EE-BAECD56F183A}" srcOrd="3" destOrd="0" presId="urn:microsoft.com/office/officeart/2005/8/layout/hierarchy4"/>
    <dgm:cxn modelId="{264E2ECD-4BDB-493A-AA70-701008876425}" type="presParOf" srcId="{042E77D5-851B-4C84-898F-1DBE4A971DAF}" destId="{F0848B73-1996-41FE-839F-31A39B9B2BF6}" srcOrd="4" destOrd="0" presId="urn:microsoft.com/office/officeart/2005/8/layout/hierarchy4"/>
    <dgm:cxn modelId="{1F001212-C790-4B63-A681-79ED379F65D0}" type="presParOf" srcId="{F0848B73-1996-41FE-839F-31A39B9B2BF6}" destId="{61FD2BC4-D4F8-48E7-B94E-E8DC3F408F55}" srcOrd="0" destOrd="0" presId="urn:microsoft.com/office/officeart/2005/8/layout/hierarchy4"/>
    <dgm:cxn modelId="{15A91A5D-E367-4149-80BC-75F216D82846}" type="presParOf" srcId="{F0848B73-1996-41FE-839F-31A39B9B2BF6}" destId="{19349863-D0F1-4F44-AA06-D5726DDDB761}" srcOrd="1" destOrd="0" presId="urn:microsoft.com/office/officeart/2005/8/layout/hierarchy4"/>
    <dgm:cxn modelId="{B2D421A0-57BC-452F-9B5F-51C9553291C7}" type="presParOf" srcId="{042E77D5-851B-4C84-898F-1DBE4A971DAF}" destId="{78E1CDF7-FF83-42D0-90CB-CB618D2371E9}" srcOrd="5" destOrd="0" presId="urn:microsoft.com/office/officeart/2005/8/layout/hierarchy4"/>
    <dgm:cxn modelId="{BCAB0135-B876-448F-BDDC-E09E5C7B119E}" type="presParOf" srcId="{042E77D5-851B-4C84-898F-1DBE4A971DAF}" destId="{0400591A-EB20-4CF4-AFA8-7FE970F6484F}" srcOrd="6" destOrd="0" presId="urn:microsoft.com/office/officeart/2005/8/layout/hierarchy4"/>
    <dgm:cxn modelId="{B8E941D2-59E7-4903-A4A9-551CCB3CAFBA}" type="presParOf" srcId="{0400591A-EB20-4CF4-AFA8-7FE970F6484F}" destId="{160A1E02-DC0A-4FA7-973F-DA5C1D66CC2F}" srcOrd="0" destOrd="0" presId="urn:microsoft.com/office/officeart/2005/8/layout/hierarchy4"/>
    <dgm:cxn modelId="{E7BB3196-8682-4C3D-B06E-40A49AB7A967}" type="presParOf" srcId="{0400591A-EB20-4CF4-AFA8-7FE970F6484F}" destId="{5790D468-D5EF-4F4B-B0DC-D1595372787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B353E-60DF-42E2-A07A-7CCBE7ADC392}">
      <dsp:nvSpPr>
        <dsp:cNvPr id="0" name=""/>
        <dsp:cNvSpPr/>
      </dsp:nvSpPr>
      <dsp:spPr>
        <a:xfrm>
          <a:off x="0" y="3177573"/>
          <a:ext cx="6832212" cy="208483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/>
            <a:t>Mohli by sme to zhrnúť tak, že filozofia riadenia musí byť založená na práci s miestnymi ľuďmi pre miestnych obyvateľov a využívaní miestnych zdrojov, aby sme mohli podnikať na miestnej úrovni. Keď hovoríme o smerovaní sociálneho podnikania, máme na mysli, že cieľom tohto smeru je vytvorenie dobrého prostredia pre ľudí, ktorí žijú v komunite.</a:t>
          </a:r>
          <a:endParaRPr lang="en-US" sz="1800" kern="1200"/>
        </a:p>
      </dsp:txBody>
      <dsp:txXfrm>
        <a:off x="0" y="3177573"/>
        <a:ext cx="6832212" cy="2084831"/>
      </dsp:txXfrm>
    </dsp:sp>
    <dsp:sp modelId="{20DB9C0F-9F46-4BBE-94FA-D3789F017889}">
      <dsp:nvSpPr>
        <dsp:cNvPr id="0" name=""/>
        <dsp:cNvSpPr/>
      </dsp:nvSpPr>
      <dsp:spPr>
        <a:xfrm rot="10800000">
          <a:off x="0" y="2374"/>
          <a:ext cx="6832212" cy="3206471"/>
        </a:xfrm>
        <a:prstGeom prst="upArrowCallout">
          <a:avLst/>
        </a:prstGeom>
        <a:gradFill rotWithShape="0">
          <a:gsLst>
            <a:gs pos="0">
              <a:schemeClr val="accent2">
                <a:hueOff val="958067"/>
                <a:satOff val="-5475"/>
                <a:lumOff val="5295"/>
                <a:alphaOff val="0"/>
                <a:tint val="96000"/>
                <a:lumMod val="104000"/>
              </a:schemeClr>
            </a:gs>
            <a:gs pos="100000">
              <a:schemeClr val="accent2">
                <a:hueOff val="958067"/>
                <a:satOff val="-5475"/>
                <a:lumOff val="5295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/>
            <a:t>Vďaka sociálnym podnikom sa sociálna a ekonomická situácia v regióne môže zlepšiť. Sociálne podniky možno považovať za alternatívu pri riešení sociálno-ekonomických problémov, v niektorých prípadoch dokonca aj problémov životného prostredia. Obec ako zriaďovateľ môže využívať sociálny podnik ako nástroj politiky nezamestnanosti a tiež ako nástroj miestneho rozvoja.</a:t>
          </a:r>
          <a:endParaRPr lang="en-US" sz="1800" kern="1200" dirty="0"/>
        </a:p>
      </dsp:txBody>
      <dsp:txXfrm rot="10800000">
        <a:off x="0" y="2374"/>
        <a:ext cx="6832212" cy="20834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5CFD82-73A2-47D8-8BE0-D7C985A68C81}">
      <dsp:nvSpPr>
        <dsp:cNvPr id="0" name=""/>
        <dsp:cNvSpPr/>
      </dsp:nvSpPr>
      <dsp:spPr>
        <a:xfrm>
          <a:off x="1755" y="703983"/>
          <a:ext cx="3743288" cy="2245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300" kern="1200"/>
            <a:t>Sociálna ekonomika je súhrn hospodárskych a nehospodárskych činností ktorými dosahujeme pozitívny sociálny vplyv</a:t>
          </a:r>
          <a:endParaRPr lang="en-US" sz="2300" kern="1200"/>
        </a:p>
      </dsp:txBody>
      <dsp:txXfrm>
        <a:off x="67537" y="769765"/>
        <a:ext cx="3611724" cy="2114409"/>
      </dsp:txXfrm>
    </dsp:sp>
    <dsp:sp modelId="{25CBD4C8-A6CC-4E3E-BFF5-D38328E9076B}">
      <dsp:nvSpPr>
        <dsp:cNvPr id="0" name=""/>
        <dsp:cNvSpPr/>
      </dsp:nvSpPr>
      <dsp:spPr>
        <a:xfrm>
          <a:off x="4074453" y="1362802"/>
          <a:ext cx="793577" cy="9283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074453" y="1548469"/>
        <a:ext cx="555504" cy="557001"/>
      </dsp:txXfrm>
    </dsp:sp>
    <dsp:sp modelId="{0B4A8369-0C47-43F8-9B50-594D330A6F23}">
      <dsp:nvSpPr>
        <dsp:cNvPr id="0" name=""/>
        <dsp:cNvSpPr/>
      </dsp:nvSpPr>
      <dsp:spPr>
        <a:xfrm>
          <a:off x="5242359" y="703983"/>
          <a:ext cx="3743288" cy="2245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300" kern="1200"/>
            <a:t>Sociálne podnikanie je jedným z nástrojov na dosahovanie tohto pozitívneho sociálneho vplyvu</a:t>
          </a:r>
          <a:endParaRPr lang="en-US" sz="2300" kern="1200"/>
        </a:p>
      </dsp:txBody>
      <dsp:txXfrm>
        <a:off x="5308141" y="769765"/>
        <a:ext cx="3611724" cy="21144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81BFB-9D66-4B52-83C7-CFF09E12A851}">
      <dsp:nvSpPr>
        <dsp:cNvPr id="0" name=""/>
        <dsp:cNvSpPr/>
      </dsp:nvSpPr>
      <dsp:spPr>
        <a:xfrm rot="5400000">
          <a:off x="3599500" y="162635"/>
          <a:ext cx="2893274" cy="256800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700" kern="1200" dirty="0"/>
            <a:t>Sociálny podnik integračný</a:t>
          </a:r>
        </a:p>
      </dsp:txBody>
      <dsp:txXfrm rot="-5400000">
        <a:off x="4166077" y="455106"/>
        <a:ext cx="1760119" cy="1983062"/>
      </dsp:txXfrm>
    </dsp:sp>
    <dsp:sp modelId="{B0268F6A-88E8-459E-8C7F-59E9AFF2108B}">
      <dsp:nvSpPr>
        <dsp:cNvPr id="0" name=""/>
        <dsp:cNvSpPr/>
      </dsp:nvSpPr>
      <dsp:spPr>
        <a:xfrm>
          <a:off x="5608320" y="1039187"/>
          <a:ext cx="2519680" cy="1354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700" kern="1200" dirty="0"/>
        </a:p>
      </dsp:txBody>
      <dsp:txXfrm>
        <a:off x="5608320" y="1039187"/>
        <a:ext cx="2519680" cy="1354666"/>
      </dsp:txXfrm>
    </dsp:sp>
    <dsp:sp modelId="{3124E0D2-3676-4B21-9E2B-CE92B8B8FBF3}">
      <dsp:nvSpPr>
        <dsp:cNvPr id="0" name=""/>
        <dsp:cNvSpPr/>
      </dsp:nvSpPr>
      <dsp:spPr>
        <a:xfrm rot="5400000">
          <a:off x="455134" y="247582"/>
          <a:ext cx="2495837" cy="216923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-206557"/>
            <a:satOff val="-8250"/>
            <a:lumOff val="1079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3600" kern="1200"/>
        </a:p>
      </dsp:txBody>
      <dsp:txXfrm rot="-5400000">
        <a:off x="956318" y="473038"/>
        <a:ext cx="1493469" cy="1718325"/>
      </dsp:txXfrm>
    </dsp:sp>
    <dsp:sp modelId="{0E21766B-7092-4D29-B89B-A66E8E26B69D}">
      <dsp:nvSpPr>
        <dsp:cNvPr id="0" name=""/>
        <dsp:cNvSpPr/>
      </dsp:nvSpPr>
      <dsp:spPr>
        <a:xfrm rot="5400000">
          <a:off x="1609885" y="3307644"/>
          <a:ext cx="2257777" cy="196426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-413113"/>
            <a:satOff val="-16499"/>
            <a:lumOff val="2159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700" kern="1200" dirty="0"/>
            <a:t>Sociálna ekonomika</a:t>
          </a:r>
        </a:p>
      </dsp:txBody>
      <dsp:txXfrm rot="-5400000">
        <a:off x="2062738" y="3512726"/>
        <a:ext cx="1352070" cy="1554103"/>
      </dsp:txXfrm>
    </dsp:sp>
    <dsp:sp modelId="{7F9D68BB-E9A7-4A11-B463-7BFE0544D958}">
      <dsp:nvSpPr>
        <dsp:cNvPr id="0" name=""/>
        <dsp:cNvSpPr/>
      </dsp:nvSpPr>
      <dsp:spPr>
        <a:xfrm>
          <a:off x="477072" y="962330"/>
          <a:ext cx="2438400" cy="1354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48551-2ED4-4D38-8494-1247BEB6D56A}">
      <dsp:nvSpPr>
        <dsp:cNvPr id="0" name=""/>
        <dsp:cNvSpPr/>
      </dsp:nvSpPr>
      <dsp:spPr>
        <a:xfrm rot="5400000">
          <a:off x="5175342" y="3199520"/>
          <a:ext cx="2327001" cy="2111292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-619670"/>
            <a:satOff val="-24749"/>
            <a:lumOff val="3238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3600" kern="1200"/>
        </a:p>
      </dsp:txBody>
      <dsp:txXfrm rot="-5400000">
        <a:off x="5618769" y="3461524"/>
        <a:ext cx="1440146" cy="15872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6208-08B4-4924-BA40-EDFC38AB5F59}" type="datetimeFigureOut">
              <a:rPr lang="sk-SK" smtClean="0"/>
              <a:pPr/>
              <a:t>14. 6. 2022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E340B83-A866-4736-879F-9167A6A8BAB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9313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6208-08B4-4924-BA40-EDFC38AB5F59}" type="datetimeFigureOut">
              <a:rPr lang="sk-SK" smtClean="0"/>
              <a:pPr/>
              <a:t>14. 6. 2022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E340B83-A866-4736-879F-9167A6A8BAB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1349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6208-08B4-4924-BA40-EDFC38AB5F59}" type="datetimeFigureOut">
              <a:rPr lang="sk-SK" smtClean="0"/>
              <a:pPr/>
              <a:t>14. 6. 2022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E340B83-A866-4736-879F-9167A6A8BAB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0496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6208-08B4-4924-BA40-EDFC38AB5F59}" type="datetimeFigureOut">
              <a:rPr lang="sk-SK" smtClean="0"/>
              <a:pPr/>
              <a:t>14. 6. 2022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340B83-A866-4736-879F-9167A6A8BAB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44437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6208-08B4-4924-BA40-EDFC38AB5F59}" type="datetimeFigureOut">
              <a:rPr lang="sk-SK" smtClean="0"/>
              <a:pPr/>
              <a:t>14. 6. 2022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340B83-A866-4736-879F-9167A6A8BAB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2946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6208-08B4-4924-BA40-EDFC38AB5F59}" type="datetimeFigureOut">
              <a:rPr lang="sk-SK" smtClean="0"/>
              <a:pPr/>
              <a:t>14. 6. 2022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340B83-A866-4736-879F-9167A6A8BAB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1258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6208-08B4-4924-BA40-EDFC38AB5F59}" type="datetimeFigureOut">
              <a:rPr lang="sk-SK" smtClean="0"/>
              <a:pPr/>
              <a:t>14. 6. 2022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0B83-A866-4736-879F-9167A6A8BAB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2319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6208-08B4-4924-BA40-EDFC38AB5F59}" type="datetimeFigureOut">
              <a:rPr lang="sk-SK" smtClean="0"/>
              <a:pPr/>
              <a:t>14. 6. 2022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0B83-A866-4736-879F-9167A6A8BAB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6930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5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ight Sidebar -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2581885" cy="441297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08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-6620" y="4532243"/>
            <a:ext cx="2581886" cy="232575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09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2697878" y="2461029"/>
            <a:ext cx="2581886" cy="439697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10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2706779" y="0"/>
            <a:ext cx="2581886" cy="2358884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11" name="Straight Connector 24"/>
          <p:cNvSpPr/>
          <p:nvPr/>
        </p:nvSpPr>
        <p:spPr>
          <a:xfrm flipV="1">
            <a:off x="11249092" y="1"/>
            <a:ext cx="1" cy="6858000"/>
          </a:xfrm>
          <a:prstGeom prst="line">
            <a:avLst/>
          </a:prstGeom>
          <a:ln w="3175">
            <a:solidFill>
              <a:srgbClr val="F2F2F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26443" y="6298346"/>
            <a:ext cx="273656" cy="269241"/>
          </a:xfrm>
          <a:prstGeom prst="rect">
            <a:avLst/>
          </a:prstGeom>
        </p:spPr>
        <p:txBody>
          <a:bodyPr anchor="t"/>
          <a:lstStyle>
            <a:lvl1pPr algn="ctr">
              <a:defRPr b="1">
                <a:solidFill>
                  <a:srgbClr val="4CC57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6208-08B4-4924-BA40-EDFC38AB5F59}" type="datetimeFigureOut">
              <a:rPr lang="sk-SK" smtClean="0"/>
              <a:pPr/>
              <a:t>14. 6. 2022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0B83-A866-4736-879F-9167A6A8BAB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0078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6208-08B4-4924-BA40-EDFC38AB5F59}" type="datetimeFigureOut">
              <a:rPr lang="sk-SK" smtClean="0"/>
              <a:pPr/>
              <a:t>14. 6. 2022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E340B83-A866-4736-879F-9167A6A8BAB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7246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6208-08B4-4924-BA40-EDFC38AB5F59}" type="datetimeFigureOut">
              <a:rPr lang="sk-SK" smtClean="0"/>
              <a:pPr/>
              <a:t>14. 6. 2022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E340B83-A866-4736-879F-9167A6A8BAB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7443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6208-08B4-4924-BA40-EDFC38AB5F59}" type="datetimeFigureOut">
              <a:rPr lang="sk-SK" smtClean="0"/>
              <a:pPr/>
              <a:t>14. 6. 2022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E340B83-A866-4736-879F-9167A6A8BAB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027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6208-08B4-4924-BA40-EDFC38AB5F59}" type="datetimeFigureOut">
              <a:rPr lang="sk-SK" smtClean="0"/>
              <a:pPr/>
              <a:t>14. 6. 2022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0B83-A866-4736-879F-9167A6A8BAB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6959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6208-08B4-4924-BA40-EDFC38AB5F59}" type="datetimeFigureOut">
              <a:rPr lang="sk-SK" smtClean="0"/>
              <a:pPr/>
              <a:t>14. 6. 2022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0B83-A866-4736-879F-9167A6A8BAB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5307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6208-08B4-4924-BA40-EDFC38AB5F59}" type="datetimeFigureOut">
              <a:rPr lang="sk-SK" smtClean="0"/>
              <a:pPr/>
              <a:t>14. 6. 2022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0B83-A866-4736-879F-9167A6A8BAB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3004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6208-08B4-4924-BA40-EDFC38AB5F59}" type="datetimeFigureOut">
              <a:rPr lang="sk-SK" smtClean="0"/>
              <a:pPr/>
              <a:t>14. 6. 2022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340B83-A866-4736-879F-9167A6A8BAB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8863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D6208-08B4-4924-BA40-EDFC38AB5F59}" type="datetimeFigureOut">
              <a:rPr lang="sk-SK" smtClean="0"/>
              <a:pPr/>
              <a:t>14. 6. 2022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E340B83-A866-4736-879F-9167A6A8BAB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603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33EA918-31C2-433F-981D-A4A8407B0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5521" y="2994991"/>
            <a:ext cx="8915399" cy="698173"/>
          </a:xfrm>
        </p:spPr>
        <p:txBody>
          <a:bodyPr>
            <a:noAutofit/>
          </a:bodyPr>
          <a:lstStyle/>
          <a:p>
            <a:pPr algn="ctr"/>
            <a:r>
              <a:rPr lang="sk-SK" sz="3600" dirty="0">
                <a:latin typeface="Times New Roman" pitchFamily="18" charset="0"/>
                <a:cs typeface="Times New Roman" pitchFamily="18" charset="0"/>
              </a:rPr>
              <a:t>Sociálna ekonomika a sociálne podnikanie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6E8A8877-47C2-4EA4-A5DE-1D5661CD6A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Magdaléna </a:t>
            </a:r>
            <a:r>
              <a:rPr lang="sk-SK" dirty="0" err="1"/>
              <a:t>Čurillová</a:t>
            </a:r>
            <a:r>
              <a:rPr lang="sk-SK" dirty="0"/>
              <a:t>, </a:t>
            </a:r>
            <a:r>
              <a:rPr lang="sk-SK" dirty="0" err="1"/>
              <a:t>DiS</a:t>
            </a:r>
            <a:r>
              <a:rPr lang="sk-S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28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7B8615EF-D3BC-4E12-A91A-C86E78AACE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8381681"/>
              </p:ext>
            </p:extLst>
          </p:nvPr>
        </p:nvGraphicFramePr>
        <p:xfrm>
          <a:off x="2032000" y="74617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C9FBEF00-34EF-4514-996B-065E3E186F70}"/>
              </a:ext>
            </a:extLst>
          </p:cNvPr>
          <p:cNvSpPr txBox="1"/>
          <p:nvPr/>
        </p:nvSpPr>
        <p:spPr>
          <a:xfrm>
            <a:off x="7421218" y="4439478"/>
            <a:ext cx="201433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700" dirty="0">
                <a:solidFill>
                  <a:schemeClr val="bg1"/>
                </a:solidFill>
              </a:rPr>
              <a:t>Všeobecný registrovaný podnik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xmlns="" id="{47643624-8689-4F11-98CC-43A433AE8AFC}"/>
              </a:ext>
            </a:extLst>
          </p:cNvPr>
          <p:cNvSpPr txBox="1"/>
          <p:nvPr/>
        </p:nvSpPr>
        <p:spPr>
          <a:xfrm>
            <a:off x="2915478" y="1541359"/>
            <a:ext cx="1736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chemeClr val="bg1"/>
                </a:solidFill>
              </a:rPr>
              <a:t>Sociálny podnik bývania</a:t>
            </a:r>
          </a:p>
        </p:txBody>
      </p:sp>
    </p:spTree>
    <p:extLst>
      <p:ext uri="{BB962C8B-B14F-4D97-AF65-F5344CB8AC3E}">
        <p14:creationId xmlns:p14="http://schemas.microsoft.com/office/powerpoint/2010/main" val="374548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166BF9EE-F7AC-4FA5-AC7E-001B3A642F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xmlns="" id="{3B48D182-44E3-4D8B-ACEF-F1A900BE44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xmlns="" id="{355A535A-A489-477F-A314-593AA8CAFB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xmlns="" id="{954C2D4C-FD83-4EF4-9312-04442ABD66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xmlns="" id="{C20701C2-CD9A-4698-BC97-E1085820C2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xmlns="" id="{62575C35-466F-42AE-87A1-D691849AB8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xmlns="" id="{58236F37-6119-45AC-80A0-CD2C311B50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xmlns="" id="{F3FDD799-39FE-4D6F-9A64-2F472B2150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xmlns="" id="{9820D241-1D49-442C-A95A-00BC1BF9E2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xmlns="" id="{EBC2197C-B383-4866-8ABD-74222400BE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xmlns="" id="{404B06AA-FC93-4471-9DE4-56A401E70A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xmlns="" id="{E580600C-013F-4FAF-8FB7-4CC0FA80A9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xmlns="" id="{9BFCF199-64B2-4AEE-88C4-E954ABF362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E312DBA5-56D8-42B2-BA94-28168C2A6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xmlns="" id="{7AD46C74-3117-46B0-B267-0F61B57CA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xmlns="" id="{8C13B810-9664-45D8-8510-D6ED0ADD72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xmlns="" id="{10306E52-A922-4458-BCCE-C3C840CC75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xmlns="" id="{CB578819-B7E7-4250-932F-52AE2A2A9A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xmlns="" id="{454B9C91-B623-424A-B16E-F764F189D3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xmlns="" id="{EFD03C4A-8484-41E6-B458-032F1DCA70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xmlns="" id="{DDC2F3C3-1D4E-4913-9C5C-F9A65B47E5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xmlns="" id="{1E15BCA2-2420-4C53-ADE9-40FBAC2384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xmlns="" id="{73D5FBF4-7129-4C51-B603-E3BC334195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xmlns="" id="{0165B164-CE2A-494C-88FC-507232B37C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xmlns="" id="{87F127E5-B10B-4D18-BCF0-E7C3C7F401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xmlns="" id="{FC692D59-F28D-4E42-B435-225F2C6CFA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1996130F-9AB5-4DE9-8574-3AF891C5C1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Freeform 6">
            <a:extLst>
              <a:ext uri="{FF2B5EF4-FFF2-40B4-BE49-F238E27FC236}">
                <a16:creationId xmlns:a16="http://schemas.microsoft.com/office/drawing/2014/main" xmlns="" id="{3623DEAC-F39C-45D6-86DC-1033F64295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xmlns="" id="{A692209D-B607-46C3-8560-07AF722916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94874638-CF15-4908-BC4B-4908744D0B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AC402E0-DF66-4960-AA38-FD63AFF9F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Dosahovanie sociálneho vplyvu</a:t>
            </a:r>
          </a:p>
        </p:txBody>
      </p:sp>
      <p:sp>
        <p:nvSpPr>
          <p:cNvPr id="56" name="Freeform 5">
            <a:extLst>
              <a:ext uri="{FF2B5EF4-FFF2-40B4-BE49-F238E27FC236}">
                <a16:creationId xmlns:a16="http://schemas.microsoft.com/office/drawing/2014/main" xmlns="" id="{5F1B8348-CD6E-4561-A704-C232D9A26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ACB3BBB7-E52C-4DC6-AC6D-5D0508B09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279" y="5189400"/>
            <a:ext cx="3778870" cy="5442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dirty="0" err="1">
                <a:solidFill>
                  <a:srgbClr val="FEFFFF"/>
                </a:solidFill>
              </a:rPr>
              <a:t>Zamestnávaním</a:t>
            </a:r>
            <a:r>
              <a:rPr lang="en-US" sz="1600" dirty="0">
                <a:solidFill>
                  <a:srgbClr val="FEFFFF"/>
                </a:solidFill>
              </a:rPr>
              <a:t> </a:t>
            </a:r>
            <a:r>
              <a:rPr lang="en-US" sz="1600" dirty="0" err="1">
                <a:solidFill>
                  <a:srgbClr val="FEFFFF"/>
                </a:solidFill>
              </a:rPr>
              <a:t>znevýhodnených</a:t>
            </a:r>
            <a:r>
              <a:rPr lang="en-US" sz="1600" dirty="0">
                <a:solidFill>
                  <a:srgbClr val="FEFFFF"/>
                </a:solidFill>
              </a:rPr>
              <a:t> a  </a:t>
            </a:r>
            <a:r>
              <a:rPr lang="en-US" sz="1600" dirty="0" err="1">
                <a:solidFill>
                  <a:srgbClr val="FEFFFF"/>
                </a:solidFill>
              </a:rPr>
              <a:t>zraniteľných</a:t>
            </a:r>
            <a:r>
              <a:rPr lang="en-US" sz="1600" dirty="0">
                <a:solidFill>
                  <a:srgbClr val="FEFFFF"/>
                </a:solidFill>
              </a:rPr>
              <a:t> </a:t>
            </a:r>
            <a:r>
              <a:rPr lang="en-US" sz="1600" dirty="0" err="1">
                <a:solidFill>
                  <a:srgbClr val="FEFFFF"/>
                </a:solidFill>
              </a:rPr>
              <a:t>osôb</a:t>
            </a:r>
            <a:r>
              <a:rPr lang="en-US" sz="1600" dirty="0">
                <a:solidFill>
                  <a:srgbClr val="FEFFFF"/>
                </a:solidFill>
              </a:rPr>
              <a:t> </a:t>
            </a: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xmlns="" id="{9038C26C-E88C-45F6-A298-9867032569D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61963" y="967417"/>
            <a:ext cx="4292564" cy="493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5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1">
            <a:extLst>
              <a:ext uri="{FF2B5EF4-FFF2-40B4-BE49-F238E27FC236}">
                <a16:creationId xmlns:a16="http://schemas.microsoft.com/office/drawing/2014/main" xmlns="" id="{57192F49-4F32-4902-9643-D35FAAE92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71C244B-4FBB-4E09-81C7-1A171A61D8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tx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xmlns="" id="{EF394B70-9F87-4DE6-9A88-536BA283B2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76D93D0-E563-4A6D-9B61-ED9794D9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sk-SK" sz="3200">
                <a:solidFill>
                  <a:srgbClr val="FEFFFF"/>
                </a:solidFill>
              </a:rPr>
              <a:t>Dosahovanie sociálneho vplyvu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106FED53-C2E7-48E3-9950-94C7046D2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6" y="2032000"/>
            <a:ext cx="7145867" cy="3879222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FEFFFF"/>
                </a:solidFill>
              </a:rPr>
              <a:t>Poskytovaním bývania, správy tohto bývania, údržby a obnovy bytového fondu </a:t>
            </a:r>
          </a:p>
          <a:p>
            <a:r>
              <a:rPr lang="sk-SK" dirty="0">
                <a:solidFill>
                  <a:srgbClr val="FEFFFF"/>
                </a:solidFill>
              </a:rPr>
              <a:t>Výstavbou, prestavbou alebo obstaraním bytov a ich následné prenajímanie vymedzenému okruhu fyzických osôb</a:t>
            </a:r>
            <a:endParaRPr lang="en-US" dirty="0">
              <a:solidFill>
                <a:srgbClr val="FEFFFF"/>
              </a:solidFill>
            </a:endParaRP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xmlns="" id="{ED86D21C-61D0-44A2-B921-B283BC03ECB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26660" y="2034423"/>
            <a:ext cx="2423474" cy="2783619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DFE4E14F-73BB-4871-AA5B-9A416EF28C1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93323" y="2769271"/>
            <a:ext cx="2356811" cy="131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28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B9DE855-86B1-4B53-A53A-DBE8C95CC9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xmlns="" id="{3694FC3C-59AB-4EFA-912F-CE99D8D371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xmlns="" id="{7A0D6788-EB8A-4F3A-A9E2-49475091C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3958" y="2133600"/>
            <a:ext cx="43073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dirty="0">
                <a:solidFill>
                  <a:schemeClr val="tx1"/>
                </a:solidFill>
              </a:rPr>
              <a:t>Dosahovanie pozitívneho sociálneho vplyvu</a:t>
            </a:r>
          </a:p>
          <a:p>
            <a:r>
              <a:rPr lang="sk-SK" dirty="0">
                <a:solidFill>
                  <a:schemeClr val="tx1"/>
                </a:solidFill>
              </a:rPr>
              <a:t>Prostredníctvom poskytovania spoločensky prospešnej služby v ktorejkoľvek oblasti spoločenského života</a:t>
            </a:r>
          </a:p>
          <a:p>
            <a:r>
              <a:rPr lang="sk-SK" dirty="0">
                <a:solidFill>
                  <a:schemeClr val="tx1"/>
                </a:solidFill>
              </a:rPr>
              <a:t>Napr. sociálny podnik ekologického poľnohospodárstva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xmlns="" id="{0D2D7592-E5CB-438D-9552-A9C201C573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250" r="7138" b="-2"/>
          <a:stretch/>
        </p:blipFill>
        <p:spPr>
          <a:xfrm>
            <a:off x="7615479" y="1567518"/>
            <a:ext cx="4102962" cy="2275612"/>
          </a:xfrm>
          <a:prstGeom prst="rect">
            <a:avLst/>
          </a:prstGeom>
        </p:spPr>
      </p:pic>
      <p:pic>
        <p:nvPicPr>
          <p:cNvPr id="10" name="Zástupný objekt pre obsah 9" descr="Obrázok, na ktorom je kreslenie, počítač&#10;&#10;Automaticky generovaný popis">
            <a:extLst>
              <a:ext uri="{FF2B5EF4-FFF2-40B4-BE49-F238E27FC236}">
                <a16:creationId xmlns:a16="http://schemas.microsoft.com/office/drawing/2014/main" xmlns="" id="{FAA01D3E-E07B-4BCD-8C6C-8920A262D5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-3" b="1953"/>
          <a:stretch/>
        </p:blipFill>
        <p:spPr>
          <a:xfrm>
            <a:off x="7910201" y="807141"/>
            <a:ext cx="3354491" cy="360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145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69658D7-0186-463E-838A-6DFA3E4FB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Kto môže byť sociálnym podnikom?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B32CA34F-5535-4DB0-A555-5897BEEEF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Neziskové organizácie</a:t>
            </a:r>
          </a:p>
          <a:p>
            <a:r>
              <a:rPr lang="sk-SK" dirty="0"/>
              <a:t>Obchodné spoločnosti</a:t>
            </a:r>
          </a:p>
          <a:p>
            <a:r>
              <a:rPr lang="sk-SK" dirty="0"/>
              <a:t>Družstvá</a:t>
            </a:r>
          </a:p>
          <a:p>
            <a:r>
              <a:rPr lang="sk-SK" dirty="0"/>
              <a:t>Účelové zariadenia cirkvi</a:t>
            </a:r>
          </a:p>
          <a:p>
            <a:r>
              <a:rPr lang="sk-SK" dirty="0"/>
              <a:t>SZČO</a:t>
            </a:r>
          </a:p>
        </p:txBody>
      </p:sp>
    </p:spTree>
    <p:extLst>
      <p:ext uri="{BB962C8B-B14F-4D97-AF65-F5344CB8AC3E}">
        <p14:creationId xmlns:p14="http://schemas.microsoft.com/office/powerpoint/2010/main" val="150761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Dvakrát dobre - kocka profilová.png" descr="Dvakrát dobre - kocka profilová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6009" y="1017950"/>
            <a:ext cx="1838576" cy="18385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Picture Placeholder 3" descr="Picture Placeholder 3"/>
          <p:cNvPicPr>
            <a:picLocks noChangeAspect="1"/>
          </p:cNvPicPr>
          <p:nvPr/>
        </p:nvPicPr>
        <p:blipFill>
          <a:blip r:embed="rId3" cstate="print"/>
          <a:srcRect l="19584" r="12533"/>
          <a:stretch>
            <a:fillRect/>
          </a:stretch>
        </p:blipFill>
        <p:spPr>
          <a:xfrm>
            <a:off x="5249081" y="0"/>
            <a:ext cx="698389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POMOC ŠITÁ NAMIERU…"/>
          <p:cNvSpPr txBox="1"/>
          <p:nvPr/>
        </p:nvSpPr>
        <p:spPr>
          <a:xfrm>
            <a:off x="-851220" y="937526"/>
            <a:ext cx="6042662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32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sk-SK" b="1" dirty="0" smtClean="0"/>
              <a:t>Dvakrát dobre</a:t>
            </a:r>
          </a:p>
          <a:p>
            <a:pPr algn="r">
              <a:defRPr sz="32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sk-SK" b="1" dirty="0" smtClean="0"/>
              <a:t>Pomoc šitá na mieru</a:t>
            </a:r>
            <a:endParaRPr dirty="0"/>
          </a:p>
        </p:txBody>
      </p:sp>
      <p:sp>
        <p:nvSpPr>
          <p:cNvPr id="329" name="Koncept sociálneho podnikania so zameraním produktu a služieb na potreby komunity"/>
          <p:cNvSpPr txBox="1"/>
          <p:nvPr/>
        </p:nvSpPr>
        <p:spPr>
          <a:xfrm>
            <a:off x="1602692" y="2951073"/>
            <a:ext cx="3588750" cy="1399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r">
              <a:lnSpc>
                <a:spcPct val="120000"/>
              </a:lnSpc>
              <a:defRPr>
                <a:solidFill>
                  <a:srgbClr val="5E5E5E"/>
                </a:solidFill>
              </a:defRPr>
            </a:lvl1pPr>
          </a:lstStyle>
          <a:p>
            <a:r>
              <a:rPr lang="sk-SK" dirty="0" smtClean="0"/>
              <a:t>Koncept sociálneho podniku zameraný na poskytovanie produktov a služieb miestnej komunite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extBox 1"/>
          <p:cNvSpPr txBox="1"/>
          <p:nvPr/>
        </p:nvSpPr>
        <p:spPr>
          <a:xfrm>
            <a:off x="880608" y="1145902"/>
            <a:ext cx="3202157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sk-SK" dirty="0" smtClean="0"/>
              <a:t>Problém:</a:t>
            </a:r>
          </a:p>
          <a:p>
            <a:r>
              <a:rPr lang="sk-SK" dirty="0" smtClean="0"/>
              <a:t>Chudoba má tvár ženy</a:t>
            </a:r>
            <a:endParaRPr dirty="0"/>
          </a:p>
        </p:txBody>
      </p:sp>
      <p:sp>
        <p:nvSpPr>
          <p:cNvPr id="332" name="TextBox 7"/>
          <p:cNvSpPr txBox="1"/>
          <p:nvPr/>
        </p:nvSpPr>
        <p:spPr>
          <a:xfrm>
            <a:off x="880608" y="1960365"/>
            <a:ext cx="6065254" cy="3046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355600">
              <a:lnSpc>
                <a:spcPct val="120000"/>
              </a:lnSpc>
              <a:defRPr sz="20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sk-SK" dirty="0" smtClean="0"/>
              <a:t>Slovensko má najnižšiu mieru zamestnanosti žien v strednej a východnej Európe (59,3 %). Tento problém je ešte výraznejší v ekonomicky zaostalých regiónoch. Pre tieto skupiny žien je mimoriadne ťažké nájsť si prácu:</a:t>
            </a:r>
          </a:p>
          <a:p>
            <a:pPr defTabSz="355600">
              <a:lnSpc>
                <a:spcPct val="120000"/>
              </a:lnSpc>
              <a:defRPr sz="20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sk-SK" dirty="0" smtClean="0"/>
              <a:t>Slobodné matky</a:t>
            </a:r>
          </a:p>
          <a:p>
            <a:pPr defTabSz="355600">
              <a:lnSpc>
                <a:spcPct val="120000"/>
              </a:lnSpc>
              <a:defRPr sz="20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sk-SK" dirty="0" smtClean="0"/>
              <a:t>Ženy s nižším vzdelaním</a:t>
            </a:r>
          </a:p>
          <a:p>
            <a:pPr defTabSz="355600">
              <a:lnSpc>
                <a:spcPct val="120000"/>
              </a:lnSpc>
              <a:defRPr sz="20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sk-SK" dirty="0" smtClean="0"/>
              <a:t>Ženy so zdravotným postihnutím a zlým zdravím</a:t>
            </a:r>
          </a:p>
          <a:p>
            <a:pPr defTabSz="355600">
              <a:lnSpc>
                <a:spcPct val="120000"/>
              </a:lnSpc>
              <a:defRPr sz="20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sk-SK" dirty="0" smtClean="0"/>
              <a:t>Ženy 50+</a:t>
            </a:r>
          </a:p>
          <a:p>
            <a:pPr defTabSz="355600">
              <a:lnSpc>
                <a:spcPct val="120000"/>
              </a:lnSpc>
              <a:defRPr sz="20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sk-SK" dirty="0" smtClean="0"/>
              <a:t>rómska menšina</a:t>
            </a:r>
            <a:endParaRPr dirty="0"/>
          </a:p>
        </p:txBody>
      </p:sp>
      <p:sp>
        <p:nvSpPr>
          <p:cNvPr id="333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309656" y="6298346"/>
            <a:ext cx="188898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A7A7A7"/>
                </a:solidFill>
              </a:defRPr>
            </a:lvl1pPr>
          </a:lstStyle>
          <a:p>
            <a:fld id="{86CB4B4D-7CA3-9044-876B-883B54F8677D}" type="slidenum">
              <a:rPr/>
              <a:pPr/>
              <a:t>16</a:t>
            </a:fld>
            <a:endParaRPr/>
          </a:p>
        </p:txBody>
      </p:sp>
      <p:pic>
        <p:nvPicPr>
          <p:cNvPr id="334" name="Picture Placeholder 4" descr="Picture Placeholder 4"/>
          <p:cNvPicPr>
            <a:picLocks noGrp="1" noChangeAspect="1"/>
          </p:cNvPicPr>
          <p:nvPr>
            <p:ph type="pic" idx="21"/>
          </p:nvPr>
        </p:nvPicPr>
        <p:blipFill>
          <a:blip r:embed="rId2" cstate="print"/>
          <a:srcRect l="11102" r="11102"/>
          <a:stretch>
            <a:fillRect/>
          </a:stretch>
        </p:blipFill>
        <p:spPr>
          <a:xfrm>
            <a:off x="7301947" y="1494626"/>
            <a:ext cx="4890053" cy="4190557"/>
          </a:xfrm>
          <a:prstGeom prst="rect">
            <a:avLst/>
          </a:prstGeom>
        </p:spPr>
      </p:pic>
      <p:grpSp>
        <p:nvGrpSpPr>
          <p:cNvPr id="2" name="Group"/>
          <p:cNvGrpSpPr/>
          <p:nvPr/>
        </p:nvGrpSpPr>
        <p:grpSpPr>
          <a:xfrm>
            <a:off x="11305446" y="5229501"/>
            <a:ext cx="753404" cy="316562"/>
            <a:chOff x="0" y="0"/>
            <a:chExt cx="753402" cy="316560"/>
          </a:xfrm>
        </p:grpSpPr>
        <p:sp>
          <p:nvSpPr>
            <p:cNvPr id="335" name="Circle"/>
            <p:cNvSpPr/>
            <p:nvPr/>
          </p:nvSpPr>
          <p:spPr>
            <a:xfrm>
              <a:off x="0" y="0"/>
              <a:ext cx="316561" cy="316561"/>
            </a:xfrm>
            <a:prstGeom prst="ellipse">
              <a:avLst/>
            </a:prstGeom>
            <a:solidFill>
              <a:srgbClr val="F5F4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600"/>
              </a:pPr>
              <a:endParaRPr/>
            </a:p>
          </p:txBody>
        </p:sp>
        <p:sp>
          <p:nvSpPr>
            <p:cNvPr id="336" name="Circle"/>
            <p:cNvSpPr/>
            <p:nvPr/>
          </p:nvSpPr>
          <p:spPr>
            <a:xfrm>
              <a:off x="436841" y="0"/>
              <a:ext cx="316562" cy="316561"/>
            </a:xfrm>
            <a:prstGeom prst="ellipse">
              <a:avLst/>
            </a:prstGeom>
            <a:solidFill>
              <a:srgbClr val="F5F4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600"/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extBox 1"/>
          <p:cNvSpPr txBox="1"/>
          <p:nvPr/>
        </p:nvSpPr>
        <p:spPr>
          <a:xfrm>
            <a:off x="880608" y="1145902"/>
            <a:ext cx="2318903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sk-SK" dirty="0" smtClean="0"/>
              <a:t>Riešenie: </a:t>
            </a:r>
          </a:p>
          <a:p>
            <a:r>
              <a:rPr lang="sk-SK" dirty="0" smtClean="0"/>
              <a:t>Sociálny podnik</a:t>
            </a:r>
            <a:endParaRPr dirty="0"/>
          </a:p>
        </p:txBody>
      </p:sp>
      <p:sp>
        <p:nvSpPr>
          <p:cNvPr id="340" name="TextBox 7"/>
          <p:cNvSpPr txBox="1"/>
          <p:nvPr/>
        </p:nvSpPr>
        <p:spPr>
          <a:xfrm>
            <a:off x="880608" y="1971925"/>
            <a:ext cx="6065255" cy="2554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355600">
              <a:defRPr sz="20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sk-SK" dirty="0" smtClean="0"/>
              <a:t>Podnik založený na poskytovanie pracovných miest šitých na mieru pre dlhodobo nezamestnané ženy. Funkčný model, ktorý pomôže nezamestnaným uniknúť z pasce chudoby a nájsť si prácu, ktorá vyhovuje ich konkrétnym potrebám (flexibilný pracovný čas, nízka kvalifikácia, sociálne zručnosti).</a:t>
            </a:r>
          </a:p>
          <a:p>
            <a:pPr defTabSz="355600">
              <a:defRPr sz="20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sk-SK" dirty="0" smtClean="0"/>
              <a:t>Cieľom podniku nie je vytvárať zisk, ale sociálne a ekonomicky posilniť ľudí v ťažkej životnej situácii, zvyšovať ich kvalifikáciu a obnovovať pracovné návyky.</a:t>
            </a:r>
            <a:endParaRPr b="1" dirty="0"/>
          </a:p>
        </p:txBody>
      </p:sp>
      <p:sp>
        <p:nvSpPr>
          <p:cNvPr id="341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309656" y="6298346"/>
            <a:ext cx="188898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A7A7A7"/>
                </a:solidFill>
              </a:defRPr>
            </a:lvl1pPr>
          </a:lstStyle>
          <a:p>
            <a:fld id="{86CB4B4D-7CA3-9044-876B-883B54F8677D}" type="slidenum">
              <a:rPr/>
              <a:pPr/>
              <a:t>17</a:t>
            </a:fld>
            <a:endParaRPr/>
          </a:p>
        </p:txBody>
      </p:sp>
      <p:pic>
        <p:nvPicPr>
          <p:cNvPr id="342" name="Picture Placeholder 4" descr="Picture Placeholder 4"/>
          <p:cNvPicPr>
            <a:picLocks noGrp="1" noChangeAspect="1"/>
          </p:cNvPicPr>
          <p:nvPr>
            <p:ph type="pic" idx="21"/>
          </p:nvPr>
        </p:nvPicPr>
        <p:blipFill>
          <a:blip r:embed="rId2" cstate="print"/>
          <a:srcRect l="11150" r="11150"/>
          <a:stretch>
            <a:fillRect/>
          </a:stretch>
        </p:blipFill>
        <p:spPr>
          <a:xfrm>
            <a:off x="7301947" y="1494626"/>
            <a:ext cx="4890053" cy="4190557"/>
          </a:xfrm>
          <a:prstGeom prst="rect">
            <a:avLst/>
          </a:prstGeom>
        </p:spPr>
      </p:pic>
      <p:grpSp>
        <p:nvGrpSpPr>
          <p:cNvPr id="2" name="Group"/>
          <p:cNvGrpSpPr/>
          <p:nvPr/>
        </p:nvGrpSpPr>
        <p:grpSpPr>
          <a:xfrm>
            <a:off x="11305446" y="5229501"/>
            <a:ext cx="753404" cy="316562"/>
            <a:chOff x="0" y="0"/>
            <a:chExt cx="753402" cy="316560"/>
          </a:xfrm>
        </p:grpSpPr>
        <p:sp>
          <p:nvSpPr>
            <p:cNvPr id="343" name="Circle"/>
            <p:cNvSpPr/>
            <p:nvPr/>
          </p:nvSpPr>
          <p:spPr>
            <a:xfrm>
              <a:off x="0" y="0"/>
              <a:ext cx="316561" cy="316561"/>
            </a:xfrm>
            <a:prstGeom prst="ellipse">
              <a:avLst/>
            </a:prstGeom>
            <a:solidFill>
              <a:srgbClr val="F5F4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600"/>
              </a:pPr>
              <a:endParaRPr/>
            </a:p>
          </p:txBody>
        </p:sp>
        <p:sp>
          <p:nvSpPr>
            <p:cNvPr id="344" name="Circle"/>
            <p:cNvSpPr/>
            <p:nvPr/>
          </p:nvSpPr>
          <p:spPr>
            <a:xfrm>
              <a:off x="436841" y="0"/>
              <a:ext cx="316562" cy="316561"/>
            </a:xfrm>
            <a:prstGeom prst="ellipse">
              <a:avLst/>
            </a:prstGeom>
            <a:solidFill>
              <a:srgbClr val="F5F4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600"/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TextBox 1"/>
          <p:cNvSpPr txBox="1"/>
          <p:nvPr/>
        </p:nvSpPr>
        <p:spPr>
          <a:xfrm>
            <a:off x="5843608" y="1215262"/>
            <a:ext cx="456512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sk-SK" smtClean="0"/>
              <a:t>Krajčírska </a:t>
            </a:r>
            <a:r>
              <a:rPr lang="sk-SK" dirty="0" smtClean="0"/>
              <a:t>dielňa</a:t>
            </a:r>
            <a:endParaRPr dirty="0"/>
          </a:p>
        </p:txBody>
      </p:sp>
      <p:sp>
        <p:nvSpPr>
          <p:cNvPr id="348" name="TextBox 7"/>
          <p:cNvSpPr txBox="1"/>
          <p:nvPr/>
        </p:nvSpPr>
        <p:spPr>
          <a:xfrm>
            <a:off x="5861933" y="2530860"/>
            <a:ext cx="5921639" cy="2272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lnSpc>
                <a:spcPct val="120000"/>
              </a:lnSpc>
              <a:defRPr sz="2000">
                <a:solidFill>
                  <a:srgbClr val="5E5E5E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sk-SK" dirty="0" smtClean="0"/>
              <a:t>Sociálna dielňa Dvakrát dobre na Spiši s dlhou tradíciou odevnej výroby. Za posledných 20 rokov väčšina existujúcich spoločností zanikla a mnoho ľudí, väčšinou žien, zostalo bez práce. Oživenie tradície uľahčí ich opätovné začlenenie do pracovného procesu.</a:t>
            </a:r>
            <a:endParaRPr b="1" dirty="0"/>
          </a:p>
        </p:txBody>
      </p:sp>
      <p:sp>
        <p:nvSpPr>
          <p:cNvPr id="349" name="Slide Number Placeholder 27"/>
          <p:cNvSpPr txBox="1">
            <a:spLocks noGrp="1"/>
          </p:cNvSpPr>
          <p:nvPr>
            <p:ph type="sldNum" sz="quarter" idx="2"/>
          </p:nvPr>
        </p:nvSpPr>
        <p:spPr>
          <a:xfrm>
            <a:off x="11668822" y="6298346"/>
            <a:ext cx="188898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A7A7A7"/>
                </a:solidFill>
              </a:defRPr>
            </a:lvl1pPr>
          </a:lstStyle>
          <a:p>
            <a:fld id="{86CB4B4D-7CA3-9044-876B-883B54F8677D}" type="slidenum">
              <a:rPr/>
              <a:pPr/>
              <a:t>18</a:t>
            </a:fld>
            <a:endParaRPr/>
          </a:p>
        </p:txBody>
      </p:sp>
      <p:pic>
        <p:nvPicPr>
          <p:cNvPr id="350" name="Picture Placeholder 3" descr="Picture Placeholder 3"/>
          <p:cNvPicPr>
            <a:picLocks noGrp="1" noChangeAspect="1"/>
          </p:cNvPicPr>
          <p:nvPr>
            <p:ph type="pic" idx="24"/>
          </p:nvPr>
        </p:nvPicPr>
        <p:blipFill>
          <a:blip r:embed="rId2" cstate="print"/>
          <a:srcRect l="4509" r="22521"/>
          <a:stretch>
            <a:fillRect/>
          </a:stretch>
        </p:blipFill>
        <p:spPr>
          <a:xfrm>
            <a:off x="2706780" y="0"/>
            <a:ext cx="2581885" cy="2358884"/>
          </a:xfrm>
          <a:prstGeom prst="rect">
            <a:avLst/>
          </a:prstGeom>
        </p:spPr>
      </p:pic>
      <p:pic>
        <p:nvPicPr>
          <p:cNvPr id="351" name="Picture Placeholder 5" descr="Picture Placeholder 5"/>
          <p:cNvPicPr>
            <a:picLocks noGrp="1" noChangeAspect="1"/>
          </p:cNvPicPr>
          <p:nvPr>
            <p:ph type="pic" idx="22"/>
          </p:nvPr>
        </p:nvPicPr>
        <p:blipFill>
          <a:blip r:embed="rId3" cstate="print"/>
          <a:srcRect l="13000" r="13000"/>
          <a:stretch>
            <a:fillRect/>
          </a:stretch>
        </p:blipFill>
        <p:spPr>
          <a:xfrm>
            <a:off x="-6619" y="4532243"/>
            <a:ext cx="2581885" cy="2325758"/>
          </a:xfrm>
          <a:prstGeom prst="rect">
            <a:avLst/>
          </a:prstGeom>
        </p:spPr>
      </p:pic>
      <p:pic>
        <p:nvPicPr>
          <p:cNvPr id="352" name="Picture Placeholder 8" descr="Picture Placeholder 8"/>
          <p:cNvPicPr>
            <a:picLocks noGrp="1" noChangeAspect="1"/>
          </p:cNvPicPr>
          <p:nvPr>
            <p:ph type="pic" idx="23"/>
          </p:nvPr>
        </p:nvPicPr>
        <p:blipFill>
          <a:blip r:embed="rId4" cstate="print"/>
          <a:srcRect l="30426" r="30426"/>
          <a:stretch>
            <a:fillRect/>
          </a:stretch>
        </p:blipFill>
        <p:spPr>
          <a:xfrm>
            <a:off x="2697878" y="2461029"/>
            <a:ext cx="2581885" cy="4396972"/>
          </a:xfrm>
          <a:prstGeom prst="rect">
            <a:avLst/>
          </a:prstGeom>
        </p:spPr>
      </p:pic>
      <p:pic>
        <p:nvPicPr>
          <p:cNvPr id="353" name="Picture Placeholder 12" descr="Picture Placeholder 12"/>
          <p:cNvPicPr>
            <a:picLocks noGrp="1" noChangeAspect="1"/>
          </p:cNvPicPr>
          <p:nvPr>
            <p:ph type="pic" idx="21"/>
          </p:nvPr>
        </p:nvPicPr>
        <p:blipFill>
          <a:blip r:embed="rId5" cstate="print"/>
          <a:srcRect l="20138" r="40861"/>
          <a:stretch>
            <a:fillRect/>
          </a:stretch>
        </p:blipFill>
        <p:spPr>
          <a:prstGeom prst="rect">
            <a:avLst/>
          </a:prstGeom>
        </p:spPr>
      </p:pic>
      <p:grpSp>
        <p:nvGrpSpPr>
          <p:cNvPr id="2" name="Group"/>
          <p:cNvGrpSpPr/>
          <p:nvPr/>
        </p:nvGrpSpPr>
        <p:grpSpPr>
          <a:xfrm>
            <a:off x="4296801" y="104649"/>
            <a:ext cx="753403" cy="316562"/>
            <a:chOff x="0" y="0"/>
            <a:chExt cx="753402" cy="316560"/>
          </a:xfrm>
        </p:grpSpPr>
        <p:sp>
          <p:nvSpPr>
            <p:cNvPr id="354" name="Circle"/>
            <p:cNvSpPr/>
            <p:nvPr/>
          </p:nvSpPr>
          <p:spPr>
            <a:xfrm>
              <a:off x="0" y="0"/>
              <a:ext cx="316561" cy="316561"/>
            </a:xfrm>
            <a:prstGeom prst="ellipse">
              <a:avLst/>
            </a:prstGeom>
            <a:solidFill>
              <a:srgbClr val="F5F4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600"/>
              </a:pPr>
              <a:endParaRPr/>
            </a:p>
          </p:txBody>
        </p:sp>
        <p:sp>
          <p:nvSpPr>
            <p:cNvPr id="355" name="Circle"/>
            <p:cNvSpPr/>
            <p:nvPr/>
          </p:nvSpPr>
          <p:spPr>
            <a:xfrm>
              <a:off x="436841" y="0"/>
              <a:ext cx="316562" cy="316561"/>
            </a:xfrm>
            <a:prstGeom prst="ellipse">
              <a:avLst/>
            </a:prstGeom>
            <a:solidFill>
              <a:srgbClr val="F5F4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600"/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TextBox 28"/>
          <p:cNvSpPr txBox="1"/>
          <p:nvPr/>
        </p:nvSpPr>
        <p:spPr>
          <a:xfrm>
            <a:off x="978574" y="454080"/>
            <a:ext cx="2358721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sk-SK" dirty="0" smtClean="0"/>
              <a:t>Cieľ:</a:t>
            </a:r>
          </a:p>
          <a:p>
            <a:r>
              <a:rPr lang="sk-SK" dirty="0" smtClean="0"/>
              <a:t>Pomôcť dvakrát</a:t>
            </a:r>
            <a:endParaRPr dirty="0"/>
          </a:p>
        </p:txBody>
      </p:sp>
      <p:sp>
        <p:nvSpPr>
          <p:cNvPr id="367" name="TextBox 29"/>
          <p:cNvSpPr txBox="1"/>
          <p:nvPr/>
        </p:nvSpPr>
        <p:spPr>
          <a:xfrm>
            <a:off x="769569" y="1508992"/>
            <a:ext cx="6256911" cy="1089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>
              <a:lnSpc>
                <a:spcPct val="120000"/>
              </a:lnSpc>
              <a:buAutoNum type="arabicPeriod"/>
              <a:defRPr>
                <a:solidFill>
                  <a:srgbClr val="80808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sk-SK" dirty="0" smtClean="0"/>
              <a:t>Chceme zachovať a rozšíriť pracovné príležitosti pre ženy v regióne. Tí zručnejší by vyrábali, kým ostatní by mohli opraviť poškodené oblečenie. </a:t>
            </a:r>
            <a:endParaRPr b="1" dirty="0"/>
          </a:p>
        </p:txBody>
      </p:sp>
      <p:sp>
        <p:nvSpPr>
          <p:cNvPr id="368" name="Slide Number Placeholder 8"/>
          <p:cNvSpPr txBox="1">
            <a:spLocks noGrp="1"/>
          </p:cNvSpPr>
          <p:nvPr>
            <p:ph type="sldNum" sz="quarter" idx="2"/>
          </p:nvPr>
        </p:nvSpPr>
        <p:spPr>
          <a:xfrm>
            <a:off x="309656" y="6298346"/>
            <a:ext cx="188898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A7A7A7"/>
                </a:solidFill>
              </a:defRPr>
            </a:lvl1pPr>
          </a:lstStyle>
          <a:p>
            <a:fld id="{86CB4B4D-7CA3-9044-876B-883B54F8677D}" type="slidenum">
              <a:rPr/>
              <a:pPr/>
              <a:t>19</a:t>
            </a:fld>
            <a:endParaRPr/>
          </a:p>
        </p:txBody>
      </p:sp>
      <p:pic>
        <p:nvPicPr>
          <p:cNvPr id="369" name="Picture Placeholder 2" descr="Picture Placeholder 2"/>
          <p:cNvPicPr>
            <a:picLocks noGrp="1" noChangeAspect="1"/>
          </p:cNvPicPr>
          <p:nvPr>
            <p:ph type="pic" idx="21"/>
          </p:nvPr>
        </p:nvPicPr>
        <p:blipFill>
          <a:blip r:embed="rId2" cstate="print"/>
          <a:srcRect l="23773" r="8923"/>
          <a:stretch>
            <a:fillRect/>
          </a:stretch>
        </p:blipFill>
        <p:spPr>
          <a:xfrm>
            <a:off x="7752525" y="1089429"/>
            <a:ext cx="4439477" cy="4396972"/>
          </a:xfrm>
          <a:prstGeom prst="rect">
            <a:avLst/>
          </a:prstGeom>
        </p:spPr>
      </p:pic>
      <p:grpSp>
        <p:nvGrpSpPr>
          <p:cNvPr id="2" name="Group"/>
          <p:cNvGrpSpPr/>
          <p:nvPr/>
        </p:nvGrpSpPr>
        <p:grpSpPr>
          <a:xfrm>
            <a:off x="11363949" y="5007190"/>
            <a:ext cx="753403" cy="316562"/>
            <a:chOff x="0" y="0"/>
            <a:chExt cx="753402" cy="316560"/>
          </a:xfrm>
        </p:grpSpPr>
        <p:sp>
          <p:nvSpPr>
            <p:cNvPr id="370" name="Circle"/>
            <p:cNvSpPr/>
            <p:nvPr/>
          </p:nvSpPr>
          <p:spPr>
            <a:xfrm>
              <a:off x="0" y="0"/>
              <a:ext cx="316561" cy="316561"/>
            </a:xfrm>
            <a:prstGeom prst="ellipse">
              <a:avLst/>
            </a:prstGeom>
            <a:solidFill>
              <a:srgbClr val="F5F4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600"/>
              </a:pPr>
              <a:endParaRPr/>
            </a:p>
          </p:txBody>
        </p:sp>
        <p:sp>
          <p:nvSpPr>
            <p:cNvPr id="371" name="Circle"/>
            <p:cNvSpPr/>
            <p:nvPr/>
          </p:nvSpPr>
          <p:spPr>
            <a:xfrm>
              <a:off x="436841" y="0"/>
              <a:ext cx="316562" cy="316561"/>
            </a:xfrm>
            <a:prstGeom prst="ellipse">
              <a:avLst/>
            </a:prstGeom>
            <a:solidFill>
              <a:srgbClr val="F5F4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600"/>
              </a:pPr>
              <a:endParaRPr/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15260" t="20714" r="53315" b="19642"/>
          <a:stretch>
            <a:fillRect/>
          </a:stretch>
        </p:blipFill>
        <p:spPr bwMode="auto">
          <a:xfrm>
            <a:off x="2165820" y="3814353"/>
            <a:ext cx="2582966" cy="275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05887" y="3798835"/>
            <a:ext cx="8915400" cy="2732593"/>
          </a:xfrm>
        </p:spPr>
        <p:txBody>
          <a:bodyPr/>
          <a:lstStyle/>
          <a:p>
            <a:pPr algn="just"/>
            <a:r>
              <a:rPr lang="sk-SK" dirty="0" smtClean="0"/>
              <a:t>Korene sociálnej ekonomiky a sociálneho podnikania ako formy sociálneho myslenia siahajú do dávnej minulosti. Rozvoj sociálneho podnikania v európskych krajinách podporovala v 70. a 80. rokoch najmä rastúca nezamestnanosť, deficity verejných financií a rastúce riziko sociálneho vylúčenia. </a:t>
            </a:r>
          </a:p>
          <a:p>
            <a:pPr algn="just"/>
            <a:r>
              <a:rPr lang="sk-SK" dirty="0" smtClean="0"/>
              <a:t>Na Slovensku sme nemali presné pravidlá a zákon pre sociálne podnikanie a ľudia vlastne nevedeli, čo to sociálne podnikanie je. No dnes máme nový </a:t>
            </a:r>
            <a:r>
              <a:rPr lang="sk-SK" b="1" dirty="0" smtClean="0"/>
              <a:t>zákon,</a:t>
            </a:r>
            <a:r>
              <a:rPr lang="sk-SK" dirty="0" smtClean="0"/>
              <a:t> ktorý je platný </a:t>
            </a:r>
            <a:r>
              <a:rPr lang="sk-SK" b="1" dirty="0" smtClean="0"/>
              <a:t>od 1.5.2018 </a:t>
            </a:r>
            <a:r>
              <a:rPr lang="sk-SK" dirty="0" smtClean="0"/>
              <a:t>a hovorí nám, čo presne je sociálny podnik.</a:t>
            </a:r>
            <a:endParaRPr lang="sk-SK" dirty="0"/>
          </a:p>
        </p:txBody>
      </p:sp>
      <p:sp>
        <p:nvSpPr>
          <p:cNvPr id="25602" name="AutoShape 2" descr="TRI ROKY OD NÁVŠTEVY Z THE NEW YORK... - Vladimír Ledecký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5604" name="AutoShape 4" descr="TRI ROKY OD NÁVŠTEVY Z THE NEW YORK... - Vladimír Ledecký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5606" name="Picture 6" descr="Opis fotky nie je k dispozícii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63691">
            <a:off x="3676428" y="682031"/>
            <a:ext cx="4680205" cy="2603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TextBox 1"/>
          <p:cNvSpPr txBox="1"/>
          <p:nvPr/>
        </p:nvSpPr>
        <p:spPr>
          <a:xfrm>
            <a:off x="391558" y="886392"/>
            <a:ext cx="298049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sk-SK" dirty="0" smtClean="0"/>
              <a:t>Očakávané výsledky</a:t>
            </a:r>
            <a:endParaRPr dirty="0"/>
          </a:p>
        </p:txBody>
      </p:sp>
      <p:sp>
        <p:nvSpPr>
          <p:cNvPr id="399" name="TextBox 7"/>
          <p:cNvSpPr txBox="1"/>
          <p:nvPr/>
        </p:nvSpPr>
        <p:spPr>
          <a:xfrm>
            <a:off x="395104" y="1754659"/>
            <a:ext cx="4769038" cy="2419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20000"/>
              </a:lnSpc>
              <a:defRPr b="1">
                <a:solidFill>
                  <a:srgbClr val="80808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sk-SK" dirty="0" smtClean="0"/>
              <a:t>Zameranie sa na udržateľnosť, sociálnu užitočnosť a uspokojovanie potrieb miestnej komunity. Využitie projektu ako modelového prípadu, ktorý je možné rozšíriť a skopírovať/vložiť v iných podobných alebo v iných obciach a regiónoch.</a:t>
            </a:r>
            <a:endParaRPr dirty="0"/>
          </a:p>
        </p:txBody>
      </p:sp>
      <p:sp>
        <p:nvSpPr>
          <p:cNvPr id="400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267277" y="6298346"/>
            <a:ext cx="273656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A7A7A7"/>
                </a:solidFill>
              </a:defRPr>
            </a:lvl1pPr>
          </a:lstStyle>
          <a:p>
            <a:fld id="{86CB4B4D-7CA3-9044-876B-883B54F8677D}" type="slidenum">
              <a:rPr/>
              <a:pPr/>
              <a:t>20</a:t>
            </a:fld>
            <a:endParaRPr/>
          </a:p>
        </p:txBody>
      </p:sp>
      <p:pic>
        <p:nvPicPr>
          <p:cNvPr id="401" name="Picture Placeholder 4" descr="Picture Placeholder 4"/>
          <p:cNvPicPr>
            <a:picLocks noGrp="1" noChangeAspect="1"/>
          </p:cNvPicPr>
          <p:nvPr>
            <p:ph type="pic" idx="21"/>
          </p:nvPr>
        </p:nvPicPr>
        <p:blipFill>
          <a:blip r:embed="rId2" cstate="print"/>
          <a:srcRect l="11078" r="11078"/>
          <a:stretch>
            <a:fillRect/>
          </a:stretch>
        </p:blipFill>
        <p:spPr>
          <a:xfrm>
            <a:off x="5583369" y="-30362"/>
            <a:ext cx="8073749" cy="6918842"/>
          </a:xfrm>
          <a:prstGeom prst="rect">
            <a:avLst/>
          </a:prstGeom>
        </p:spPr>
      </p:pic>
      <p:grpSp>
        <p:nvGrpSpPr>
          <p:cNvPr id="2" name="Group"/>
          <p:cNvGrpSpPr/>
          <p:nvPr/>
        </p:nvGrpSpPr>
        <p:grpSpPr>
          <a:xfrm>
            <a:off x="11305446" y="5229501"/>
            <a:ext cx="753404" cy="316562"/>
            <a:chOff x="0" y="0"/>
            <a:chExt cx="753402" cy="316560"/>
          </a:xfrm>
        </p:grpSpPr>
        <p:sp>
          <p:nvSpPr>
            <p:cNvPr id="402" name="Circle"/>
            <p:cNvSpPr/>
            <p:nvPr/>
          </p:nvSpPr>
          <p:spPr>
            <a:xfrm>
              <a:off x="0" y="0"/>
              <a:ext cx="316561" cy="316561"/>
            </a:xfrm>
            <a:prstGeom prst="ellipse">
              <a:avLst/>
            </a:prstGeom>
            <a:solidFill>
              <a:srgbClr val="F5F4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600"/>
              </a:pPr>
              <a:endParaRPr/>
            </a:p>
          </p:txBody>
        </p:sp>
        <p:sp>
          <p:nvSpPr>
            <p:cNvPr id="403" name="Circle"/>
            <p:cNvSpPr/>
            <p:nvPr/>
          </p:nvSpPr>
          <p:spPr>
            <a:xfrm>
              <a:off x="436841" y="0"/>
              <a:ext cx="316562" cy="316561"/>
            </a:xfrm>
            <a:prstGeom prst="ellipse">
              <a:avLst/>
            </a:prstGeom>
            <a:solidFill>
              <a:srgbClr val="F5F4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600"/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E2B3CB0-2E61-47D2-8254-65BF8CE73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610858"/>
            <a:ext cx="8911687" cy="1280890"/>
          </a:xfrm>
        </p:spPr>
        <p:txBody>
          <a:bodyPr/>
          <a:lstStyle/>
          <a:p>
            <a:pPr algn="ctr"/>
            <a:r>
              <a:rPr lang="sk-SK" b="1" dirty="0"/>
              <a:t>Podmienky vzniku sociálneho podniku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1B367261-D79D-43A8-956D-2F57ED776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sk-SK" dirty="0"/>
              <a:t>Napĺňanie pozitívneho sociálneho vplyvu</a:t>
            </a:r>
          </a:p>
          <a:p>
            <a:pPr algn="ctr"/>
            <a:r>
              <a:rPr lang="sk-SK" dirty="0"/>
              <a:t>Použitie viac ako 50% svojho zisku po zdanení na ďalší rozvoj sociálneho podnikania</a:t>
            </a:r>
          </a:p>
          <a:p>
            <a:pPr algn="ctr"/>
            <a:r>
              <a:rPr lang="sk-SK" dirty="0"/>
              <a:t>Do spravovania svojej činnosti zapája zainteresované osoby- vznik Poradného výboru</a:t>
            </a:r>
          </a:p>
          <a:p>
            <a:pPr algn="ctr"/>
            <a:r>
              <a:rPr lang="sk-SK" dirty="0"/>
              <a:t>Zamestnáva minimálne 30% znevýhodnených zamestnancov z celkového počtu zamestnancov (pri novom podniku podmienka zamestnávania nemusí byť splnená)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2823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A9C0F96-2153-4E25-A8D6-7F44E1681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Založenie sociálneho podniku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EB84C361-DB51-47A1-A36C-4D753ECAF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dirty="0"/>
              <a:t>   Ako prvé si položím otázku....</a:t>
            </a:r>
          </a:p>
          <a:p>
            <a:pPr marL="0" indent="0" algn="ctr">
              <a:buNone/>
            </a:pPr>
            <a:r>
              <a:rPr lang="sk-SK" b="1" dirty="0"/>
              <a:t>Prečo chcem založiť sociálny podnik?</a:t>
            </a:r>
          </a:p>
          <a:p>
            <a:pPr marL="0" indent="0" algn="ctr">
              <a:buNone/>
            </a:pPr>
            <a:r>
              <a:rPr lang="sk-SK" dirty="0"/>
              <a:t>Do akej mieri bude efektívny, musíme sledovať cieľ podniku </a:t>
            </a:r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r>
              <a:rPr lang="sk-SK" dirty="0"/>
              <a:t>Dôležitý je projekt postavený na myšlienkach a ambíciách.</a:t>
            </a:r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r>
              <a:rPr lang="sk-SK" b="1" dirty="0"/>
              <a:t>Plánovanie....</a:t>
            </a:r>
          </a:p>
          <a:p>
            <a:pPr marL="0" indent="0" algn="ctr">
              <a:buNone/>
            </a:pPr>
            <a:r>
              <a:rPr lang="sk-SK" b="1" dirty="0"/>
              <a:t>PHSR....</a:t>
            </a:r>
          </a:p>
          <a:p>
            <a:pPr marL="0" indent="0" algn="ctr">
              <a:buNone/>
            </a:pPr>
            <a:endParaRPr lang="sk-SK" b="1" dirty="0"/>
          </a:p>
          <a:p>
            <a:pPr marL="0" indent="0" algn="ctr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5620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xmlns="" id="{886A9248-6066-41F5-B0D0-0B11635AB4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3580030"/>
              </p:ext>
            </p:extLst>
          </p:nvPr>
        </p:nvGraphicFramePr>
        <p:xfrm>
          <a:off x="2001078" y="887896"/>
          <a:ext cx="9503535" cy="5023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172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80F2D896-C0BF-4630-89F2-B0DD1971C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800" b="1" dirty="0"/>
              <a:t>Dôležité je si uvedomiť, že sociálne podnikanie treba brať ako podnikanie.</a:t>
            </a:r>
          </a:p>
          <a:p>
            <a:pPr marL="0" indent="0" algn="ctr">
              <a:buNone/>
            </a:pPr>
            <a:r>
              <a:rPr lang="sk-SK" sz="2800" b="1" dirty="0"/>
              <a:t>Podnik sa musí sám uživiť, zároveň prinášať lepší život ľuďom a to čo dostane od štátu už je len akýsi bonus.</a:t>
            </a:r>
          </a:p>
        </p:txBody>
      </p:sp>
    </p:spTree>
    <p:extLst>
      <p:ext uri="{BB962C8B-B14F-4D97-AF65-F5344CB8AC3E}">
        <p14:creationId xmlns:p14="http://schemas.microsoft.com/office/powerpoint/2010/main" val="311727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271AA30-0CD6-48AF-B19D-CDAEE5238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116" y="438579"/>
            <a:ext cx="8911687" cy="1280890"/>
          </a:xfrm>
        </p:spPr>
        <p:txBody>
          <a:bodyPr/>
          <a:lstStyle/>
          <a:p>
            <a:pPr algn="ctr"/>
            <a:r>
              <a:rPr lang="sk-SK" dirty="0"/>
              <a:t>Podpora podnikov</a:t>
            </a:r>
            <a:br>
              <a:rPr lang="sk-SK" dirty="0"/>
            </a:br>
            <a:endParaRPr lang="sk-SK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xmlns="" id="{EA57B867-0FB9-4292-B8B5-5C1D901666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4982470"/>
              </p:ext>
            </p:extLst>
          </p:nvPr>
        </p:nvGraphicFramePr>
        <p:xfrm>
          <a:off x="1285461" y="1484242"/>
          <a:ext cx="10535478" cy="5221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861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dirty="0" smtClean="0"/>
              <a:t>Od sociálneho podnikania očakávame sociálne zlepšenie ekonomickej situácie sociálne znevýhodnených skupín, ich integráciu do spoločnosti, zvyšovanie základných pracovných návykov a zručností, rozširovanie partnerských vzťahov, zlepšovanie a zvyšovanie vzťahov so zákazníkmi, rozširovanie výroby, dielní, zvyšovanie adaptability zraniteľných skupín obyvateľstva, zvyšovanie samostatnosti. a zodpovednosť za sociálne začlenenie a zlepšenie podmienok bývania a hygieny. Sociálne podniky by mali vykonávať množstvo aktivít zameraných na vzdelávanie zamestnancov a podporu ich zručností, pretože cieľom nie je len zamestnanosť, ale aj vytváranie pracovných miest a byť v tejto oblasti pozitívnym vzorom. Hlavným aspektom je zamestnanie, pretože bez neho to nejde.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445520" y="1754777"/>
            <a:ext cx="8915400" cy="37776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5400" b="1" dirty="0" smtClean="0">
                <a:latin typeface="Times New Roman" pitchFamily="18" charset="0"/>
                <a:cs typeface="Times New Roman" pitchFamily="18" charset="0"/>
              </a:rPr>
              <a:t>Ďakujem za pozornosť</a:t>
            </a:r>
            <a:endParaRPr lang="sk-SK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xmlns="" id="{A3D9AEEE-1CCD-43C0-BA3E-16D60A6E23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xmlns="" id="{60F880A6-33D3-4EEC-A780-B73559B9F2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7" name="Rectangle 12">
            <a:extLst>
              <a:ext uri="{FF2B5EF4-FFF2-40B4-BE49-F238E27FC236}">
                <a16:creationId xmlns:a16="http://schemas.microsoft.com/office/drawing/2014/main" xmlns="" id="{2C6246ED-0535-4496-A8F6-1E80CC4EB8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Zástupný symbol obsahu 2">
            <a:extLst>
              <a:ext uri="{FF2B5EF4-FFF2-40B4-BE49-F238E27FC236}">
                <a16:creationId xmlns:a16="http://schemas.microsoft.com/office/drawing/2014/main" xmlns="" id="{DEFC2ABE-0053-4430-AE70-5966F55DF7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2515332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A46F010-D160-4609-8979-FFD8C1EA6C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1B8C4F6-C3AC-4C94-8EC7-E4F7B7E9CD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B789310-9859-4942-98C8-3D2F12AAAE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FE9E5460-2AA9-4786-B69C-23DBEF3568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E344A2AF-3860-4427-B13E-98021C17AB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DDBDD44E-1DC0-48AB-8FEC-E098D91974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3151FF3E-5E3F-4D82-A684-0003BACEA8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C6CBF27E-7F0C-4489-95A7-82DE1C0460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233BE304-221E-425E-A484-4B2E5F405B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10D5734E-EAEA-4A08-86A9-39BD5563EC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xmlns="" id="{4D47FE86-98D1-4E35-86E4-16E9A19A64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xmlns="" id="{F00661F9-B224-4DB1-8EFB-ABF9402BDE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xmlns="" id="{679DCB4E-8D36-4B7A-AF0C-8399F113AE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xmlns="" id="{4FAD51F6-D24C-4FD6-BEAE-41F0E5A825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xmlns="" id="{87AC773F-6D31-458A-9DD7-76566C8A9C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6F1CEC7A-E419-4950-AA57-B00546C29C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xmlns="" id="{7AE7DCD1-5235-45E8-B229-15A3E3962E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xmlns="" id="{C82E58C3-65A5-4079-BF94-E675AA410C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xmlns="" id="{7AABE1FA-6DC8-4A47-AC5C-F05B9C111C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xmlns="" id="{17BB7298-8900-4C67-B800-BD241F0199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xmlns="" id="{EE3442F8-53C2-490C-94EF-E423ECB957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xmlns="" id="{3DBEA916-8B10-493A-8CBF-9B5FA2A4A0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xmlns="" id="{248DB27B-F9EA-4F81-A746-7D57B768E0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xmlns="" id="{998E5C90-2A81-4013-AE09-2023B4407C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xmlns="" id="{86A8318B-7607-4519-8EEB-C7DD509653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xmlns="" id="{5009FB1B-4865-45DB-8727-F012E3ACA5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xmlns="" id="{5B209B64-3A98-4B1A-857A-2368AFED67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xmlns="" id="{EB3B5D03-7AE3-411C-A820-6844E7D0C6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Freeform 11">
            <a:extLst>
              <a:ext uri="{FF2B5EF4-FFF2-40B4-BE49-F238E27FC236}">
                <a16:creationId xmlns:a16="http://schemas.microsoft.com/office/drawing/2014/main" xmlns="" id="{91328346-8BAD-4616-B50B-5CFDA5648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AF1CBCF2-5735-48C0-880B-EBE0257C4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062" y="2133600"/>
            <a:ext cx="813155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/>
              <a:t>Prináša dostupné, účinnejšie a udržateľnejšie spôsoby riešenia spoločenských problémov a napĺňania spoločenských potrieb</a:t>
            </a:r>
            <a:r>
              <a:rPr lang="sk-SK" b="1" dirty="0" smtClean="0"/>
              <a:t>.</a:t>
            </a:r>
          </a:p>
          <a:p>
            <a:pPr>
              <a:buNone/>
            </a:pPr>
            <a:r>
              <a:rPr lang="sk-SK" dirty="0" smtClean="0"/>
              <a:t>Sociálny podnik je podnik, ktorý: </a:t>
            </a:r>
          </a:p>
          <a:p>
            <a:pPr>
              <a:buNone/>
            </a:pPr>
            <a:r>
              <a:rPr lang="sk-SK" dirty="0" smtClean="0"/>
              <a:t>• chce robiť veci inak a najmä lepšie; </a:t>
            </a:r>
          </a:p>
          <a:p>
            <a:pPr>
              <a:buNone/>
            </a:pPr>
            <a:r>
              <a:rPr lang="sk-SK" dirty="0" smtClean="0"/>
              <a:t>• vie podnikať pri rešpektovaní ekonomickej situácie; </a:t>
            </a:r>
          </a:p>
          <a:p>
            <a:pPr>
              <a:buNone/>
            </a:pPr>
            <a:r>
              <a:rPr lang="sk-SK" dirty="0" smtClean="0"/>
              <a:t>• reinvestovaný podiel na zisku na ďalší rozvoj spoločnosti; </a:t>
            </a:r>
          </a:p>
          <a:p>
            <a:pPr>
              <a:buNone/>
            </a:pPr>
            <a:r>
              <a:rPr lang="sk-SK" dirty="0" smtClean="0"/>
              <a:t>• rešpektuje záujmy a potreby všetkých svojich zamestnancov; </a:t>
            </a:r>
          </a:p>
          <a:p>
            <a:pPr>
              <a:buNone/>
            </a:pPr>
            <a:r>
              <a:rPr lang="sk-SK" dirty="0" smtClean="0"/>
              <a:t>• zamestnáva sociálne a telesne znevýhodnené osoby, </a:t>
            </a:r>
          </a:p>
          <a:p>
            <a:pPr>
              <a:buNone/>
            </a:pPr>
            <a:r>
              <a:rPr lang="sk-SK" dirty="0" smtClean="0"/>
              <a:t>• je nezávislý, ale spolupracuje aj s miestnymi aktérmi. </a:t>
            </a:r>
          </a:p>
          <a:p>
            <a:pPr marL="0" indent="0">
              <a:buNone/>
            </a:pP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90120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966DD2F-FBF5-41CE-A3F4-565352D95D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46FCE2B-F2D2-466E-B0AA-8E341DB498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xmlns="" id="{2BD31C98-199A-4722-A1A5-4393A43E74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5" name="Zástupný symbol obsahu 2">
            <a:extLst>
              <a:ext uri="{FF2B5EF4-FFF2-40B4-BE49-F238E27FC236}">
                <a16:creationId xmlns:a16="http://schemas.microsoft.com/office/drawing/2014/main" xmlns="" id="{2D5316A0-57A0-45B1-88D9-583DFF8ABD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647536"/>
              </p:ext>
            </p:extLst>
          </p:nvPr>
        </p:nvGraphicFramePr>
        <p:xfrm>
          <a:off x="1794897" y="2222983"/>
          <a:ext cx="8987404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3030214-227F-42DB-9282-BBA6AF8D94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65429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xmlns="" id="{0D7A9289-BAD1-4A78-979F-A655C886DB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159" y="1149203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280368" y="1059872"/>
            <a:ext cx="6224244" cy="48513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dirty="0"/>
              <a:t>      Prostredníctvom sociálneho podnikania majú tak samosprávy možnosť rozvíjať prosperitu, životnú úroveň a pomáhať lokálnym oblastiam a obyvateľom vyrovnať sa s meniacou sa alebo nepriaznivou ekonomickou situáciou. Lokálne oblasti, mestá ale aj obce sa tak môžu stať hybnou silou a nástrojom pre ekonomický rozvoj nielen danej lokality, ale aj krajiny ako celku</a:t>
            </a:r>
          </a:p>
          <a:p>
            <a:pPr>
              <a:buNone/>
            </a:pPr>
            <a:r>
              <a:rPr lang="sk-SK" dirty="0"/>
              <a:t> </a:t>
            </a:r>
          </a:p>
          <a:p>
            <a:pPr>
              <a:buNone/>
            </a:pPr>
            <a:r>
              <a:rPr lang="sk-SK" dirty="0"/>
              <a:t>     Sociálna ekonomika poskytuje rôzne príležitosti rozvoja lokálnych oblastí a môže pôsobiť ako katalyzátor pre urýchlenie sociálnych a ekonomických zmien v miestnych komunitách 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A46F010-D160-4609-8979-FFD8C1EA6C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1B8C4F6-C3AC-4C94-8EC7-E4F7B7E9CD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B789310-9859-4942-98C8-3D2F12AAAE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FE9E5460-2AA9-4786-B69C-23DBEF3568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E344A2AF-3860-4427-B13E-98021C17AB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DDBDD44E-1DC0-48AB-8FEC-E098D91974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3151FF3E-5E3F-4D82-A684-0003BACEA8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C6CBF27E-7F0C-4489-95A7-82DE1C0460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233BE304-221E-425E-A484-4B2E5F405B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10D5734E-EAEA-4A08-86A9-39BD5563EC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xmlns="" id="{4D47FE86-98D1-4E35-86E4-16E9A19A64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xmlns="" id="{F00661F9-B224-4DB1-8EFB-ABF9402BDE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xmlns="" id="{679DCB4E-8D36-4B7A-AF0C-8399F113AE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xmlns="" id="{4FAD51F6-D24C-4FD6-BEAE-41F0E5A825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xmlns="" id="{87AC773F-6D31-458A-9DD7-76566C8A9C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6F1CEC7A-E419-4950-AA57-B00546C29C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xmlns="" id="{7AE7DCD1-5235-45E8-B229-15A3E3962E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xmlns="" id="{C82E58C3-65A5-4079-BF94-E675AA410C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xmlns="" id="{7AABE1FA-6DC8-4A47-AC5C-F05B9C111C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xmlns="" id="{17BB7298-8900-4C67-B800-BD241F0199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xmlns="" id="{EE3442F8-53C2-490C-94EF-E423ECB957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xmlns="" id="{3DBEA916-8B10-493A-8CBF-9B5FA2A4A0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xmlns="" id="{248DB27B-F9EA-4F81-A746-7D57B768E0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xmlns="" id="{998E5C90-2A81-4013-AE09-2023B4407C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xmlns="" id="{86A8318B-7607-4519-8EEB-C7DD509653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xmlns="" id="{5009FB1B-4865-45DB-8727-F012E3ACA5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xmlns="" id="{5B209B64-3A98-4B1A-857A-2368AFED67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xmlns="" id="{EB3B5D03-7AE3-411C-A820-6844E7D0C6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Freeform 11">
            <a:extLst>
              <a:ext uri="{FF2B5EF4-FFF2-40B4-BE49-F238E27FC236}">
                <a16:creationId xmlns:a16="http://schemas.microsoft.com/office/drawing/2014/main" xmlns="" id="{91328346-8BAD-4616-B50B-5CFDA5648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373062" y="2133600"/>
            <a:ext cx="8131550" cy="3777622"/>
          </a:xfrm>
        </p:spPr>
        <p:txBody>
          <a:bodyPr>
            <a:normAutofit/>
          </a:bodyPr>
          <a:lstStyle/>
          <a:p>
            <a:r>
              <a:rPr lang="sk-SK" dirty="0"/>
              <a:t>Medzi dôležité prínosy sociálnej ekonomiky patria:</a:t>
            </a:r>
          </a:p>
          <a:p>
            <a:pPr lvl="1">
              <a:buFont typeface="Symbol"/>
              <a:buChar char="·"/>
            </a:pPr>
            <a:r>
              <a:rPr lang="sk-SK" dirty="0"/>
              <a:t>schopnosť vytvárať pracovné miesta</a:t>
            </a:r>
          </a:p>
          <a:p>
            <a:pPr lvl="1">
              <a:buFont typeface="Symbol"/>
              <a:buChar char="·"/>
            </a:pPr>
            <a:r>
              <a:rPr lang="sk-SK" dirty="0"/>
              <a:t>schopnosť podporovať rozvoj sociálneho kapitálu ako prostriedku riešenia dôležitých sociálnych otázok v lokálnych oblastiach</a:t>
            </a:r>
          </a:p>
          <a:p>
            <a:pPr lvl="1">
              <a:buFont typeface="Symbol"/>
              <a:buChar char="·"/>
            </a:pPr>
            <a:r>
              <a:rPr lang="sk-SK" dirty="0"/>
              <a:t>podpora zaostalých lokalít prostredníctvom budovaniu komunálnej infraštruktúry a pomoci jednotlivcom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B0685DC-0CEE-482C-8A89-7A85EECA3D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31628A5-06CF-426B-948A-59ED234C9D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01554" y="685800"/>
            <a:ext cx="5970162" cy="522542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k-SK" dirty="0"/>
              <a:t>Sociálnu ekonomiku je možné charakterizovať ako súčasť ekonomiky, ktorá sa riadi princípom solidarity a jej hlavnou úlohou je dosahovanie sociálnych a spoločenských cieľov. Tieto ciele zahŕňajú podporu zamestnanosti, sociálnej súdržnosti a rozvoj sociálnych služieb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D902729-F83B-46AA-B572-057BD32A69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536041" y="1871831"/>
            <a:ext cx="0" cy="320040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Miestna a regionálna samospráva sú určitými kľúčovými aktérmi v rozvoji sociálneho podnikania</a:t>
            </a:r>
          </a:p>
          <a:p>
            <a:r>
              <a:rPr lang="sk-SK" dirty="0"/>
              <a:t>Samospráva je zodpovedná za zabezpečenie a poskytovanie mnohých tovarov a služieb a sociálne podnikanie je tiež považované za nástroj znižovania dlhodobej nezamestnanosti</a:t>
            </a:r>
          </a:p>
          <a:p>
            <a:r>
              <a:rPr lang="sk-SK" dirty="0"/>
              <a:t>Ako perspektívne oblasti v sociálnom podnikaní do budúcnosti sú vnímané: poľnohospodárstvo, podpora lokálnej produkcie, potravinovej sebestačnosti, sociálne podniky, ktoré budú poskytovať služby alebo výrobky na lokálnej úrovni, ochrana životného prostredia a rozvoj inovácií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ym">
  <a:themeElements>
    <a:clrScheme name="Červená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Dym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ym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1153</Words>
  <Application>Microsoft Office PowerPoint</Application>
  <PresentationFormat>Vlastná</PresentationFormat>
  <Paragraphs>103</Paragraphs>
  <Slides>27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27</vt:i4>
      </vt:variant>
    </vt:vector>
  </HeadingPairs>
  <TitlesOfParts>
    <vt:vector size="28" baseType="lpstr">
      <vt:lpstr>Dym</vt:lpstr>
      <vt:lpstr>Sociálna ekonomika a sociálne podnikanie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Dosahovanie sociálneho vplyvu</vt:lpstr>
      <vt:lpstr>Dosahovanie sociálneho vplyvu</vt:lpstr>
      <vt:lpstr>Prezentácia programu PowerPoint</vt:lpstr>
      <vt:lpstr>Kto môže byť sociálnym podnikom?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Podmienky vzniku sociálneho podniku</vt:lpstr>
      <vt:lpstr>Založenie sociálneho podniku</vt:lpstr>
      <vt:lpstr>Prezentácia programu PowerPoint</vt:lpstr>
      <vt:lpstr>Prezentácia programu PowerPoint</vt:lpstr>
      <vt:lpstr>Podpora podnikov 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Sociálna ekonomika a sociálne podnikanie v prostredí verejného, podnikateľského a občianskeho sektora z pohľadu pridaných hodnôt pre PRV SR 2014-2020</dc:title>
  <dc:creator>Notebook</dc:creator>
  <cp:lastModifiedBy>VIPA</cp:lastModifiedBy>
  <cp:revision>12</cp:revision>
  <dcterms:created xsi:type="dcterms:W3CDTF">2020-10-25T11:02:11Z</dcterms:created>
  <dcterms:modified xsi:type="dcterms:W3CDTF">2022-06-14T13:07:31Z</dcterms:modified>
</cp:coreProperties>
</file>