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5143500" type="screen16x9"/>
  <p:notesSz cx="6858000" cy="9144000"/>
  <p:embeddedFontLst>
    <p:embeddedFont>
      <p:font typeface="Merriweather Light" panose="020B0604020202020204" charset="-18"/>
      <p:regular r:id="rId23"/>
      <p:bold r:id="rId24"/>
      <p:italic r:id="rId25"/>
      <p:boldItalic r:id="rId26"/>
    </p:embeddedFont>
    <p:embeddedFont>
      <p:font typeface="Bebas Neue" panose="020B0604020202020204" charset="-18"/>
      <p:regular r:id="rId27"/>
    </p:embeddedFont>
    <p:embeddedFont>
      <p:font typeface="Merriweather" panose="020B0604020202020204" charset="-18"/>
      <p:regular r:id="rId28"/>
      <p:bold r:id="rId29"/>
      <p:italic r:id="rId30"/>
      <p:boldItalic r:id="rId31"/>
    </p:embeddedFont>
    <p:embeddedFont>
      <p:font typeface="Lato" panose="020B0604020202020204" charset="-18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438" y="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14992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1d10191a7c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1d10191a7c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1d10191a7c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1d10191a7c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1d10191a7c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1d10191a7c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1d10191a7c_0_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1d10191a7c_0_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1d10191a7c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1d10191a7c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1d10191a7c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1d10191a7c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1d10191a7c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1d10191a7c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1d10191a7c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1d10191a7c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1d10191a7c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1d10191a7c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1d10191a7c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1d10191a7c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1d10191a7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1d10191a7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1d10191a7c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1d10191a7c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1d10191a7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1d10191a7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1d10191a7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1d10191a7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1d10191a7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1d10191a7c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1d10191a7c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1d10191a7c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1d10191a7c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1d10191a7c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1d10191a7c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1d10191a7c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rgbClr val="78614A"/>
            </a:gs>
            <a:gs pos="100000">
              <a:srgbClr val="25201B"/>
            </a:gs>
          </a:gsLst>
          <a:lin ang="5400012" scaled="0"/>
        </a:gra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2748150" y="331900"/>
            <a:ext cx="3647700" cy="3647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ctrTitle"/>
          </p:nvPr>
        </p:nvSpPr>
        <p:spPr>
          <a:xfrm>
            <a:off x="3096300" y="679000"/>
            <a:ext cx="2951400" cy="295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1"/>
          </p:nvPr>
        </p:nvSpPr>
        <p:spPr>
          <a:xfrm>
            <a:off x="3096288" y="4092905"/>
            <a:ext cx="2951400" cy="70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erriweather"/>
              <a:buNone/>
              <a:defRPr b="1">
                <a:solidFill>
                  <a:schemeClr val="accent3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erriweather"/>
              <a:buNone/>
              <a:defRPr sz="1800" b="1">
                <a:solidFill>
                  <a:schemeClr val="accent3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erriweather"/>
              <a:buNone/>
              <a:defRPr sz="1800" b="1">
                <a:solidFill>
                  <a:schemeClr val="accent3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erriweather"/>
              <a:buNone/>
              <a:defRPr sz="1800" b="1">
                <a:solidFill>
                  <a:schemeClr val="accent3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erriweather"/>
              <a:buNone/>
              <a:defRPr sz="1800" b="1">
                <a:solidFill>
                  <a:schemeClr val="accent3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erriweather"/>
              <a:buNone/>
              <a:defRPr sz="1800" b="1">
                <a:solidFill>
                  <a:schemeClr val="accent3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erriweather"/>
              <a:buNone/>
              <a:defRPr sz="1800" b="1">
                <a:solidFill>
                  <a:schemeClr val="accent3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erriweather"/>
              <a:buNone/>
              <a:defRPr sz="1800" b="1">
                <a:solidFill>
                  <a:schemeClr val="accent3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erriweather"/>
              <a:buNone/>
              <a:defRPr sz="1800" b="1">
                <a:solidFill>
                  <a:schemeClr val="accent3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y tmavý">
  <p:cSld name="TITLE_1">
    <p:bg>
      <p:bgPr>
        <a:gradFill>
          <a:gsLst>
            <a:gs pos="0">
              <a:srgbClr val="78614A"/>
            </a:gs>
            <a:gs pos="100000">
              <a:srgbClr val="25201B"/>
            </a:gs>
          </a:gsLst>
          <a:lin ang="5400012" scaled="0"/>
        </a:gra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bod desatora svetlý" type="secHead">
  <p:cSld name="SECTION_HEADER">
    <p:bg>
      <p:bgPr>
        <a:gradFill>
          <a:gsLst>
            <a:gs pos="0">
              <a:schemeClr val="lt2"/>
            </a:gs>
            <a:gs pos="65000">
              <a:srgbClr val="F4F0E5"/>
            </a:gs>
            <a:gs pos="100000">
              <a:schemeClr val="lt1"/>
            </a:gs>
          </a:gsLst>
          <a:lin ang="0" scaled="0"/>
        </a:gra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>
            <a:spLocks noGrp="1"/>
          </p:cNvSpPr>
          <p:nvPr>
            <p:ph type="pic" idx="2"/>
          </p:nvPr>
        </p:nvSpPr>
        <p:spPr>
          <a:xfrm>
            <a:off x="-2834750" y="-223050"/>
            <a:ext cx="5553600" cy="5553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3495550" y="879350"/>
            <a:ext cx="5543400" cy="16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ubTitle" idx="1"/>
          </p:nvPr>
        </p:nvSpPr>
        <p:spPr>
          <a:xfrm>
            <a:off x="3495550" y="2433276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body desatora svetlý">
  <p:cSld name="SECTION_HEADER_2">
    <p:bg>
      <p:bgPr>
        <a:gradFill>
          <a:gsLst>
            <a:gs pos="0">
              <a:schemeClr val="lt2"/>
            </a:gs>
            <a:gs pos="65000">
              <a:srgbClr val="F4F0E5"/>
            </a:gs>
            <a:gs pos="100000">
              <a:schemeClr val="lt1"/>
            </a:gs>
          </a:gsLst>
          <a:lin ang="0" scaled="0"/>
        </a:gra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>
            <a:spLocks noGrp="1"/>
          </p:cNvSpPr>
          <p:nvPr>
            <p:ph type="pic" idx="2"/>
          </p:nvPr>
        </p:nvSpPr>
        <p:spPr>
          <a:xfrm>
            <a:off x="-2834750" y="-223050"/>
            <a:ext cx="5553600" cy="5553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8" name="Google Shape;68;p1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ubTitle" idx="1"/>
          </p:nvPr>
        </p:nvSpPr>
        <p:spPr>
          <a:xfrm>
            <a:off x="3266950" y="1181100"/>
            <a:ext cx="49947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 sz="1500">
                <a:solidFill>
                  <a:schemeClr val="accent2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 sz="1500">
                <a:solidFill>
                  <a:schemeClr val="accent2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 sz="1500">
                <a:solidFill>
                  <a:schemeClr val="accent2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 sz="1500">
                <a:solidFill>
                  <a:schemeClr val="accent2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 sz="1500">
                <a:solidFill>
                  <a:schemeClr val="accent2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 sz="1500">
                <a:solidFill>
                  <a:schemeClr val="accent2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 sz="1500">
                <a:solidFill>
                  <a:schemeClr val="accent2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 sz="1500">
                <a:solidFill>
                  <a:schemeClr val="accent2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 sz="15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3266950" y="619950"/>
            <a:ext cx="53367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ubTitle" idx="3"/>
          </p:nvPr>
        </p:nvSpPr>
        <p:spPr>
          <a:xfrm>
            <a:off x="3266950" y="3211625"/>
            <a:ext cx="49947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 sz="1500">
                <a:solidFill>
                  <a:schemeClr val="accent2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 sz="1500">
                <a:solidFill>
                  <a:schemeClr val="accent2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 sz="1500">
                <a:solidFill>
                  <a:schemeClr val="accent2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 sz="1500">
                <a:solidFill>
                  <a:schemeClr val="accent2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 sz="1500">
                <a:solidFill>
                  <a:schemeClr val="accent2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 sz="1500">
                <a:solidFill>
                  <a:schemeClr val="accent2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 sz="1500">
                <a:solidFill>
                  <a:schemeClr val="accent2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 sz="1500">
                <a:solidFill>
                  <a:schemeClr val="accent2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 sz="15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title" idx="4"/>
          </p:nvPr>
        </p:nvSpPr>
        <p:spPr>
          <a:xfrm>
            <a:off x="3266950" y="2650475"/>
            <a:ext cx="53367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bod desatora tmavý">
  <p:cSld name="SECTION_HEADER_1">
    <p:bg>
      <p:bgPr>
        <a:gradFill>
          <a:gsLst>
            <a:gs pos="0">
              <a:srgbClr val="78614A"/>
            </a:gs>
            <a:gs pos="100000">
              <a:srgbClr val="25201B"/>
            </a:gs>
          </a:gsLst>
          <a:lin ang="8100019" scaled="0"/>
        </a:gra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3600450" y="841250"/>
            <a:ext cx="5050200" cy="17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AutoNum type="arabicPeriod"/>
              <a:defRPr sz="4200">
                <a:solidFill>
                  <a:schemeClr val="accent4"/>
                </a:solidFill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AutoNum type="alphaLcPeriod"/>
              <a:defRPr sz="4200">
                <a:solidFill>
                  <a:schemeClr val="accent4"/>
                </a:solidFill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AutoNum type="romanLcPeriod"/>
              <a:defRPr sz="4200">
                <a:solidFill>
                  <a:schemeClr val="accent4"/>
                </a:solidFill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AutoNum type="arabicPeriod"/>
              <a:defRPr sz="4200">
                <a:solidFill>
                  <a:schemeClr val="accent4"/>
                </a:solidFill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AutoNum type="alphaLcPeriod"/>
              <a:defRPr sz="4200">
                <a:solidFill>
                  <a:schemeClr val="accent4"/>
                </a:solidFill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AutoNum type="romanLcPeriod"/>
              <a:defRPr sz="4200">
                <a:solidFill>
                  <a:schemeClr val="accent4"/>
                </a:solidFill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AutoNum type="arabicPeriod"/>
              <a:defRPr sz="4200">
                <a:solidFill>
                  <a:schemeClr val="accent4"/>
                </a:solidFill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AutoNum type="alphaLcPeriod"/>
              <a:defRPr sz="4200">
                <a:solidFill>
                  <a:schemeClr val="accent4"/>
                </a:solidFill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AutoNum type="romanLcPeriod"/>
              <a:defRPr sz="4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ubTitle" idx="1"/>
          </p:nvPr>
        </p:nvSpPr>
        <p:spPr>
          <a:xfrm>
            <a:off x="3600450" y="2471375"/>
            <a:ext cx="35520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None/>
              <a:defRPr sz="1700">
                <a:solidFill>
                  <a:schemeClr val="lt2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None/>
              <a:defRPr sz="1700">
                <a:solidFill>
                  <a:schemeClr val="lt2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None/>
              <a:defRPr sz="1700">
                <a:solidFill>
                  <a:schemeClr val="lt2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None/>
              <a:defRPr sz="1700">
                <a:solidFill>
                  <a:schemeClr val="lt2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None/>
              <a:defRPr sz="1700">
                <a:solidFill>
                  <a:schemeClr val="lt2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None/>
              <a:defRPr sz="1700">
                <a:solidFill>
                  <a:schemeClr val="lt2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None/>
              <a:defRPr sz="1700">
                <a:solidFill>
                  <a:schemeClr val="lt2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None/>
              <a:defRPr sz="1700">
                <a:solidFill>
                  <a:schemeClr val="lt2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None/>
              <a:defRPr sz="17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8"/>
          <p:cNvSpPr>
            <a:spLocks noGrp="1"/>
          </p:cNvSpPr>
          <p:nvPr>
            <p:ph type="pic" idx="2"/>
          </p:nvPr>
        </p:nvSpPr>
        <p:spPr>
          <a:xfrm>
            <a:off x="-2834750" y="-223050"/>
            <a:ext cx="5553600" cy="55536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bod desatora tmavý 1">
  <p:cSld name="SECTION_HEADER_1_1">
    <p:bg>
      <p:bgPr>
        <a:gradFill>
          <a:gsLst>
            <a:gs pos="0">
              <a:srgbClr val="78614A"/>
            </a:gs>
            <a:gs pos="100000">
              <a:srgbClr val="25201B"/>
            </a:gs>
          </a:gsLst>
          <a:lin ang="8100019" scaled="0"/>
        </a:gra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80" name="Google Shape;80;p19"/>
          <p:cNvSpPr>
            <a:spLocks noGrp="1"/>
          </p:cNvSpPr>
          <p:nvPr>
            <p:ph type="pic" idx="2"/>
          </p:nvPr>
        </p:nvSpPr>
        <p:spPr>
          <a:xfrm>
            <a:off x="-2834750" y="-223050"/>
            <a:ext cx="5553600" cy="5553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1" name="Google Shape;81;p19"/>
          <p:cNvSpPr txBox="1">
            <a:spLocks noGrp="1"/>
          </p:cNvSpPr>
          <p:nvPr>
            <p:ph type="subTitle" idx="1"/>
          </p:nvPr>
        </p:nvSpPr>
        <p:spPr>
          <a:xfrm>
            <a:off x="3266950" y="1181100"/>
            <a:ext cx="49947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>
                <a:solidFill>
                  <a:schemeClr val="lt2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>
                <a:solidFill>
                  <a:schemeClr val="lt2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>
                <a:solidFill>
                  <a:schemeClr val="lt2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>
                <a:solidFill>
                  <a:schemeClr val="lt2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>
                <a:solidFill>
                  <a:schemeClr val="lt2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>
                <a:solidFill>
                  <a:schemeClr val="lt2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>
                <a:solidFill>
                  <a:schemeClr val="lt2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>
                <a:solidFill>
                  <a:schemeClr val="lt2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title"/>
          </p:nvPr>
        </p:nvSpPr>
        <p:spPr>
          <a:xfrm>
            <a:off x="3266950" y="619950"/>
            <a:ext cx="53367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900"/>
              <a:buFont typeface="Bebas Neue"/>
              <a:buNone/>
              <a:defRPr sz="2900">
                <a:solidFill>
                  <a:schemeClr val="accent5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900"/>
              <a:buFont typeface="Bebas Neue"/>
              <a:buNone/>
              <a:defRPr sz="2900">
                <a:solidFill>
                  <a:schemeClr val="accent5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900"/>
              <a:buFont typeface="Bebas Neue"/>
              <a:buNone/>
              <a:defRPr sz="2900">
                <a:solidFill>
                  <a:schemeClr val="accent5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900"/>
              <a:buFont typeface="Bebas Neue"/>
              <a:buNone/>
              <a:defRPr sz="2900">
                <a:solidFill>
                  <a:schemeClr val="accent5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900"/>
              <a:buFont typeface="Bebas Neue"/>
              <a:buNone/>
              <a:defRPr sz="2900">
                <a:solidFill>
                  <a:schemeClr val="accent5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900"/>
              <a:buFont typeface="Bebas Neue"/>
              <a:buNone/>
              <a:defRPr sz="2900">
                <a:solidFill>
                  <a:schemeClr val="accent5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900"/>
              <a:buFont typeface="Bebas Neue"/>
              <a:buNone/>
              <a:defRPr sz="2900">
                <a:solidFill>
                  <a:schemeClr val="accent5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900"/>
              <a:buFont typeface="Bebas Neue"/>
              <a:buNone/>
              <a:defRPr sz="2900">
                <a:solidFill>
                  <a:schemeClr val="accent5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900"/>
              <a:buFont typeface="Bebas Neue"/>
              <a:buNone/>
              <a:defRPr sz="2900">
                <a:solidFill>
                  <a:schemeClr val="accent5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ubTitle" idx="3"/>
          </p:nvPr>
        </p:nvSpPr>
        <p:spPr>
          <a:xfrm>
            <a:off x="3266950" y="3211625"/>
            <a:ext cx="49947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>
                <a:solidFill>
                  <a:schemeClr val="lt2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>
                <a:solidFill>
                  <a:schemeClr val="lt2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>
                <a:solidFill>
                  <a:schemeClr val="lt2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>
                <a:solidFill>
                  <a:schemeClr val="lt2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>
                <a:solidFill>
                  <a:schemeClr val="lt2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>
                <a:solidFill>
                  <a:schemeClr val="lt2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>
                <a:solidFill>
                  <a:schemeClr val="lt2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>
                <a:solidFill>
                  <a:schemeClr val="lt2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title" idx="4"/>
          </p:nvPr>
        </p:nvSpPr>
        <p:spPr>
          <a:xfrm>
            <a:off x="3266950" y="2650475"/>
            <a:ext cx="53367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900"/>
              <a:buFont typeface="Bebas Neue"/>
              <a:buNone/>
              <a:defRPr sz="2900">
                <a:solidFill>
                  <a:schemeClr val="accent5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900"/>
              <a:buFont typeface="Bebas Neue"/>
              <a:buNone/>
              <a:defRPr sz="2900">
                <a:solidFill>
                  <a:schemeClr val="accent5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900"/>
              <a:buFont typeface="Bebas Neue"/>
              <a:buNone/>
              <a:defRPr sz="2900">
                <a:solidFill>
                  <a:schemeClr val="accent5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900"/>
              <a:buFont typeface="Bebas Neue"/>
              <a:buNone/>
              <a:defRPr sz="2900">
                <a:solidFill>
                  <a:schemeClr val="accent5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900"/>
              <a:buFont typeface="Bebas Neue"/>
              <a:buNone/>
              <a:defRPr sz="2900">
                <a:solidFill>
                  <a:schemeClr val="accent5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900"/>
              <a:buFont typeface="Bebas Neue"/>
              <a:buNone/>
              <a:defRPr sz="2900">
                <a:solidFill>
                  <a:schemeClr val="accent5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900"/>
              <a:buFont typeface="Bebas Neue"/>
              <a:buNone/>
              <a:defRPr sz="2900">
                <a:solidFill>
                  <a:schemeClr val="accent5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900"/>
              <a:buFont typeface="Bebas Neue"/>
              <a:buNone/>
              <a:defRPr sz="2900">
                <a:solidFill>
                  <a:schemeClr val="accent5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900"/>
              <a:buFont typeface="Bebas Neue"/>
              <a:buNone/>
              <a:defRPr sz="2900">
                <a:solidFill>
                  <a:schemeClr val="accent5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 telo snímky svetlý" type="tx">
  <p:cSld name="TITLE_AND_BOD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0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body" idx="1"/>
          </p:nvPr>
        </p:nvSpPr>
        <p:spPr>
          <a:xfrm>
            <a:off x="311700" y="1602225"/>
            <a:ext cx="8520600" cy="29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 telo snímky tmavý">
  <p:cSld name="TITLE_AND_BODY_1">
    <p:bg>
      <p:bgPr>
        <a:solidFill>
          <a:schemeClr val="dk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body" idx="1"/>
          </p:nvPr>
        </p:nvSpPr>
        <p:spPr>
          <a:xfrm>
            <a:off x="311700" y="1602225"/>
            <a:ext cx="8520600" cy="28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>
                <a:solidFill>
                  <a:schemeClr val="lt2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 dva stĺpce - svetlý" type="twoColTx">
  <p:cSld name="TITLE_AND_TWO_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2"/>
          <p:cNvSpPr txBox="1">
            <a:spLocks noGrp="1"/>
          </p:cNvSpPr>
          <p:nvPr>
            <p:ph type="title"/>
          </p:nvPr>
        </p:nvSpPr>
        <p:spPr>
          <a:xfrm>
            <a:off x="311700" y="25380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8" name="Google Shape;98;p2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ázov sekcie a popis 1">
  <p:cSld name="SECTION_TITLE_AND_DESCRIPTION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/>
          <p:nvPr/>
        </p:nvSpPr>
        <p:spPr>
          <a:xfrm>
            <a:off x="3961550" y="-704850"/>
            <a:ext cx="6724500" cy="67245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title"/>
          </p:nvPr>
        </p:nvSpPr>
        <p:spPr>
          <a:xfrm>
            <a:off x="265500" y="1107950"/>
            <a:ext cx="35637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subTitle" idx="1"/>
          </p:nvPr>
        </p:nvSpPr>
        <p:spPr>
          <a:xfrm>
            <a:off x="265500" y="2845200"/>
            <a:ext cx="35637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body" idx="2"/>
          </p:nvPr>
        </p:nvSpPr>
        <p:spPr>
          <a:xfrm>
            <a:off x="4939500" y="1504950"/>
            <a:ext cx="3837000" cy="23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ázov sekcie a popis 2">
  <p:cSld name="SECTION_TITLE_AND_DESCRIPTION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5"/>
          <p:cNvSpPr/>
          <p:nvPr/>
        </p:nvSpPr>
        <p:spPr>
          <a:xfrm>
            <a:off x="-2267800" y="-790500"/>
            <a:ext cx="6724500" cy="67245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5"/>
          <p:cNvSpPr txBox="1">
            <a:spLocks noGrp="1"/>
          </p:cNvSpPr>
          <p:nvPr>
            <p:ph type="title"/>
          </p:nvPr>
        </p:nvSpPr>
        <p:spPr>
          <a:xfrm>
            <a:off x="265500" y="1107950"/>
            <a:ext cx="35637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900"/>
              <a:buNone/>
              <a:defRPr sz="39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900"/>
              <a:buNone/>
              <a:defRPr sz="39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900"/>
              <a:buNone/>
              <a:defRPr sz="39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900"/>
              <a:buNone/>
              <a:defRPr sz="39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900"/>
              <a:buNone/>
              <a:defRPr sz="39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900"/>
              <a:buNone/>
              <a:defRPr sz="39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900"/>
              <a:buNone/>
              <a:defRPr sz="39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900"/>
              <a:buNone/>
              <a:defRPr sz="39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900"/>
              <a:buNone/>
              <a:defRPr sz="39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5"/>
          <p:cNvSpPr txBox="1">
            <a:spLocks noGrp="1"/>
          </p:cNvSpPr>
          <p:nvPr>
            <p:ph type="subTitle" idx="1"/>
          </p:nvPr>
        </p:nvSpPr>
        <p:spPr>
          <a:xfrm>
            <a:off x="265500" y="2845200"/>
            <a:ext cx="35637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body" idx="2"/>
          </p:nvPr>
        </p:nvSpPr>
        <p:spPr>
          <a:xfrm>
            <a:off x="4667250" y="1257300"/>
            <a:ext cx="4109100" cy="27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"/>
              <a:buChar char="●"/>
              <a:defRPr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○"/>
              <a:defRPr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■"/>
              <a:defRPr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●"/>
              <a:defRPr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○"/>
              <a:defRPr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■"/>
              <a:defRPr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●"/>
              <a:defRPr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○"/>
              <a:defRPr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erriweather"/>
              <a:buChar char="■"/>
              <a:defRPr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át" type="blank">
  <p:cSld name="BLANK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17" name="Google Shape;117;p26"/>
          <p:cNvSpPr txBox="1"/>
          <p:nvPr/>
        </p:nvSpPr>
        <p:spPr>
          <a:xfrm>
            <a:off x="1962150" y="1352550"/>
            <a:ext cx="5086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3400" b="1" i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„Vložte citát.“</a:t>
            </a:r>
            <a:endParaRPr sz="3400" b="1" i="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coral">
    <p:bg>
      <p:bgPr>
        <a:solidFill>
          <a:schemeClr val="lt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erriweather Light"/>
              <a:buChar char="●"/>
              <a:defRPr sz="1800">
                <a:solidFill>
                  <a:schemeClr val="dk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 Light"/>
              <a:buChar char="○"/>
              <a:defRPr>
                <a:solidFill>
                  <a:schemeClr val="dk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 Light"/>
              <a:buChar char="■"/>
              <a:defRPr>
                <a:solidFill>
                  <a:schemeClr val="dk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 Light"/>
              <a:buChar char="●"/>
              <a:defRPr>
                <a:solidFill>
                  <a:schemeClr val="dk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 Light"/>
              <a:buChar char="○"/>
              <a:defRPr>
                <a:solidFill>
                  <a:schemeClr val="dk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 Light"/>
              <a:buChar char="■"/>
              <a:defRPr>
                <a:solidFill>
                  <a:schemeClr val="dk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 Light"/>
              <a:buChar char="●"/>
              <a:defRPr>
                <a:solidFill>
                  <a:schemeClr val="dk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 Light"/>
              <a:buChar char="○"/>
              <a:defRPr>
                <a:solidFill>
                  <a:schemeClr val="dk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erriweather Light"/>
              <a:buChar char="■"/>
              <a:defRPr>
                <a:solidFill>
                  <a:schemeClr val="dk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7"/>
          <p:cNvSpPr txBox="1">
            <a:spLocks noGrp="1"/>
          </p:cNvSpPr>
          <p:nvPr>
            <p:ph type="ctrTitle"/>
          </p:nvPr>
        </p:nvSpPr>
        <p:spPr>
          <a:xfrm>
            <a:off x="3515353" y="744575"/>
            <a:ext cx="5316900" cy="205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Kresťan na vidieku</a:t>
            </a:r>
            <a:endParaRPr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23" name="Google Shape;123;p27"/>
          <p:cNvSpPr txBox="1">
            <a:spLocks noGrp="1"/>
          </p:cNvSpPr>
          <p:nvPr>
            <p:ph type="subTitle" idx="1"/>
          </p:nvPr>
        </p:nvSpPr>
        <p:spPr>
          <a:xfrm>
            <a:off x="3596750" y="2834125"/>
            <a:ext cx="5235600" cy="7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Hnutie na podporu vidieka</a:t>
            </a:r>
            <a:endParaRPr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24" name="Google Shape;124;p27"/>
          <p:cNvSpPr txBox="1"/>
          <p:nvPr/>
        </p:nvSpPr>
        <p:spPr>
          <a:xfrm>
            <a:off x="155450" y="4655050"/>
            <a:ext cx="2101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6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8.jún 2022, konferencia</a:t>
            </a:r>
            <a:endParaRPr sz="16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6"/>
          <p:cNvSpPr txBox="1">
            <a:spLocks noGrp="1"/>
          </p:cNvSpPr>
          <p:nvPr>
            <p:ph type="ctrTitle"/>
          </p:nvPr>
        </p:nvSpPr>
        <p:spPr>
          <a:xfrm>
            <a:off x="3478353" y="270925"/>
            <a:ext cx="5316900" cy="199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30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8. Téma:</a:t>
            </a:r>
            <a:endParaRPr sz="30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30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Občianska angažovanosť - služba kresťanov v cirkvi a vo svete</a:t>
            </a:r>
            <a:endParaRPr sz="30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79" name="Google Shape;179;p36"/>
          <p:cNvSpPr txBox="1">
            <a:spLocks noGrp="1"/>
          </p:cNvSpPr>
          <p:nvPr>
            <p:ph type="subTitle" idx="1"/>
          </p:nvPr>
        </p:nvSpPr>
        <p:spPr>
          <a:xfrm>
            <a:off x="3641150" y="2412625"/>
            <a:ext cx="5284200" cy="11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Peter Rusnák</a:t>
            </a:r>
            <a:r>
              <a:rPr lang="sk" sz="18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 -biskup Bratislavskej eparchie, apoštolský administrátor Prešovskej archieparchie </a:t>
            </a:r>
            <a:endParaRPr sz="18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Filip Vagač</a:t>
            </a:r>
            <a:r>
              <a:rPr lang="sk" sz="18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 - splnomocnenec vlády pre rozvoj občianskej spoločnosti</a:t>
            </a:r>
            <a:endParaRPr sz="18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Andrea Mewaldt</a:t>
            </a:r>
            <a:r>
              <a:rPr lang="sk" sz="18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 - odborníčka na občiansku spoločnosť v Nemecku</a:t>
            </a:r>
            <a:endParaRPr sz="1800">
              <a:solidFill>
                <a:srgbClr val="214651"/>
              </a:solidFill>
              <a:highlight>
                <a:srgbClr val="FFFFFF"/>
              </a:highlight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202124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202124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7"/>
          <p:cNvSpPr txBox="1"/>
          <p:nvPr/>
        </p:nvSpPr>
        <p:spPr>
          <a:xfrm>
            <a:off x="414425" y="355225"/>
            <a:ext cx="85110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52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Desatoro profarmárskej samosprávy</a:t>
            </a:r>
            <a:endParaRPr sz="52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85" name="Google Shape;18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9025" y="1584650"/>
            <a:ext cx="4240349" cy="180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6525" y="3181800"/>
            <a:ext cx="3367757" cy="180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3050" y="3428787"/>
            <a:ext cx="2837499" cy="130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875" y="-2387050"/>
            <a:ext cx="5837550" cy="583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8"/>
          <p:cNvSpPr txBox="1"/>
          <p:nvPr/>
        </p:nvSpPr>
        <p:spPr>
          <a:xfrm>
            <a:off x="612700" y="3386000"/>
            <a:ext cx="21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 Light"/>
              <a:ea typeface="Merriweather Light"/>
              <a:cs typeface="Merriweather Light"/>
              <a:sym typeface="Merriweather Light"/>
            </a:endParaRPr>
          </a:p>
        </p:txBody>
      </p:sp>
      <p:sp>
        <p:nvSpPr>
          <p:cNvPr id="194" name="Google Shape;194;p38"/>
          <p:cNvSpPr txBox="1"/>
          <p:nvPr/>
        </p:nvSpPr>
        <p:spPr>
          <a:xfrm>
            <a:off x="343500" y="2982900"/>
            <a:ext cx="84570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Bebas Neue"/>
              <a:buChar char="●"/>
            </a:pPr>
            <a:r>
              <a:rPr lang="sk" sz="22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rPr>
              <a:t>zlepšiť spoluprácu medzi obcou a farmármi</a:t>
            </a:r>
            <a:endParaRPr sz="2200">
              <a:solidFill>
                <a:schemeClr val="lt2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Bebas Neue"/>
              <a:buChar char="●"/>
            </a:pPr>
            <a:r>
              <a:rPr lang="sk" sz="22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rPr>
              <a:t>otvoriť diskusiu na tému prínosu malých či rodinných fariem pre obce a celú spoločnosť</a:t>
            </a:r>
            <a:endParaRPr sz="2200">
              <a:solidFill>
                <a:schemeClr val="lt2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Bebas Neue"/>
              <a:buChar char="●"/>
            </a:pPr>
            <a:r>
              <a:rPr lang="sk" sz="22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rPr>
              <a:t>“Lepší vrabec v hrsti ako holub na streche.” - Obec vie najrýchlejšie pomôcť farmárom pri ich podnikaní a tak napomôcť rozvoju celej obce.</a:t>
            </a:r>
            <a:endParaRPr sz="2200">
              <a:solidFill>
                <a:schemeClr val="lt2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Bebas Neue"/>
              <a:buChar char="●"/>
            </a:pPr>
            <a:r>
              <a:rPr lang="sk" sz="22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rPr>
              <a:t>vzbudiť záujem o lokálne produkty a inšpirovať k ďalším aktivitám</a:t>
            </a:r>
            <a:endParaRPr>
              <a:solidFill>
                <a:schemeClr val="lt2"/>
              </a:solidFill>
              <a:latin typeface="Merriweather Light"/>
              <a:ea typeface="Merriweather Light"/>
              <a:cs typeface="Merriweather Light"/>
              <a:sym typeface="Merriweather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9"/>
          <p:cNvSpPr txBox="1">
            <a:spLocks noGrp="1"/>
          </p:cNvSpPr>
          <p:nvPr>
            <p:ph type="title"/>
          </p:nvPr>
        </p:nvSpPr>
        <p:spPr>
          <a:xfrm>
            <a:off x="64500" y="1193175"/>
            <a:ext cx="6834000" cy="3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90"/>
              <a:buNone/>
            </a:pPr>
            <a:r>
              <a:rPr lang="sk" sz="1495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MY, členovia samosprávy v ….</a:t>
            </a:r>
            <a:endParaRPr sz="1495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sk" sz="1495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si uvedomujeme pozitívny príspevok miestnych farmárov: </a:t>
            </a:r>
            <a:endParaRPr sz="1495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457200" lvl="0" indent="-323532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4651"/>
              </a:buClr>
              <a:buSzPts val="1495"/>
              <a:buFont typeface="Bebas Neue"/>
              <a:buChar char="●"/>
            </a:pPr>
            <a:r>
              <a:rPr lang="sk" sz="1495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pri stvárňovaní krajiny, </a:t>
            </a:r>
            <a:endParaRPr sz="1495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457200" lvl="0" indent="-323532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4651"/>
              </a:buClr>
              <a:buSzPts val="1495"/>
              <a:buFont typeface="Bebas Neue"/>
              <a:buChar char="●"/>
            </a:pPr>
            <a:r>
              <a:rPr lang="sk" sz="1495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pri zvyšovaní sebestačnosti a ponuke zdravých potravín,</a:t>
            </a:r>
            <a:endParaRPr sz="1495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457200" lvl="0" indent="-323532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4651"/>
              </a:buClr>
              <a:buSzPts val="1495"/>
              <a:buFont typeface="Bebas Neue"/>
              <a:buChar char="●"/>
            </a:pPr>
            <a:r>
              <a:rPr lang="sk" sz="1495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pri ochrane životného prostredia, </a:t>
            </a:r>
            <a:endParaRPr sz="1495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457200" lvl="0" indent="-323532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4651"/>
              </a:buClr>
              <a:buSzPts val="1495"/>
              <a:buFont typeface="Bebas Neue"/>
              <a:buChar char="●"/>
            </a:pPr>
            <a:r>
              <a:rPr lang="sk" sz="1495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pri rozvoji miestneho hospodárstva, </a:t>
            </a:r>
            <a:endParaRPr sz="1495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457200" lvl="0" indent="-323532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4651"/>
              </a:buClr>
              <a:buSzPts val="1495"/>
              <a:buFont typeface="Bebas Neue"/>
              <a:buChar char="●"/>
            </a:pPr>
            <a:r>
              <a:rPr lang="sk" sz="1495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pri podpore lokálnosti,</a:t>
            </a:r>
            <a:endParaRPr sz="1495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457200" lvl="0" indent="-323532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4651"/>
              </a:buClr>
              <a:buSzPts val="1495"/>
              <a:buFont typeface="Bebas Neue"/>
              <a:buChar char="●"/>
            </a:pPr>
            <a:r>
              <a:rPr lang="sk" sz="1495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pri podpore cestovného ruchu,</a:t>
            </a:r>
            <a:endParaRPr sz="1495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457200" lvl="0" indent="-323532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4651"/>
              </a:buClr>
              <a:buSzPts val="1495"/>
              <a:buFont typeface="Bebas Neue"/>
              <a:buChar char="●"/>
            </a:pPr>
            <a:r>
              <a:rPr lang="sk" sz="1495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pri odovzdávaní tradícií a rozvoji kultúry,</a:t>
            </a:r>
            <a:endParaRPr sz="1495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457200" lvl="0" indent="-323532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4651"/>
              </a:buClr>
              <a:buSzPts val="1495"/>
              <a:buFont typeface="Bebas Neue"/>
              <a:buChar char="●"/>
            </a:pPr>
            <a:r>
              <a:rPr lang="sk" sz="1495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pri pomoci v krízových situáciách (napr. využívaním poľnohospodárskej techniky pri záplavách, snehových a veterných kalamitách a pod.);</a:t>
            </a:r>
            <a:endParaRPr sz="1495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457200" lvl="0" indent="-323532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4651"/>
              </a:buClr>
              <a:buSzPts val="1495"/>
              <a:buFont typeface="Bebas Neue"/>
              <a:buChar char="●"/>
            </a:pPr>
            <a:r>
              <a:rPr lang="sk" sz="1495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a ďalších prínosov pre našu obec ako aj pre celú spoločnosť. </a:t>
            </a:r>
            <a:endParaRPr sz="1495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sk" sz="1495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 Aby spolužitie farmárov a ostatných obyvateľov bolo stále lepšie a vzájomná pomoc bola efektívnejšia, budeme sa riadiť týmito zásadami.</a:t>
            </a:r>
            <a:endParaRPr sz="1495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700"/>
          </a:p>
        </p:txBody>
      </p:sp>
      <p:pic>
        <p:nvPicPr>
          <p:cNvPr id="200" name="Google Shape;20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6450" y="-202350"/>
            <a:ext cx="4001275" cy="4001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9"/>
          <p:cNvSpPr txBox="1"/>
          <p:nvPr/>
        </p:nvSpPr>
        <p:spPr>
          <a:xfrm>
            <a:off x="104800" y="169300"/>
            <a:ext cx="4353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30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Preambula</a:t>
            </a:r>
            <a:endParaRPr sz="30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0"/>
          <p:cNvSpPr txBox="1">
            <a:spLocks noGrp="1"/>
          </p:cNvSpPr>
          <p:nvPr>
            <p:ph type="title"/>
          </p:nvPr>
        </p:nvSpPr>
        <p:spPr>
          <a:xfrm>
            <a:off x="2810275" y="532675"/>
            <a:ext cx="5543400" cy="260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457200" lvl="0" indent="-228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4651"/>
              </a:buClr>
              <a:buSzPts val="2000"/>
              <a:buNone/>
            </a:pPr>
            <a:r>
              <a:rPr lang="sk" sz="2000" b="1">
                <a:solidFill>
                  <a:srgbClr val="214651"/>
                </a:solidFill>
              </a:rPr>
              <a:t>1. Vážime si farmárov</a:t>
            </a:r>
            <a:endParaRPr sz="2000" b="1">
              <a:solidFill>
                <a:srgbClr val="214651"/>
              </a:solidFill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2000">
                <a:solidFill>
                  <a:srgbClr val="214651"/>
                </a:solidFill>
              </a:rPr>
              <a:t>Oceňujeme zmysel a poslanie pôdohospodárstva. Preto prijímame rozhodnutia, ktoré podporujú prácu a život miestnych farmárov, nezaťažujeme ich zbytočnou byrokraciou.</a:t>
            </a:r>
            <a:endParaRPr sz="2000">
              <a:solidFill>
                <a:srgbClr val="214651"/>
              </a:solidFill>
            </a:endParaRPr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SzPts val="4200"/>
              <a:buNone/>
            </a:pPr>
            <a:endParaRPr/>
          </a:p>
        </p:txBody>
      </p:sp>
      <p:sp>
        <p:nvSpPr>
          <p:cNvPr id="207" name="Google Shape;207;p40"/>
          <p:cNvSpPr txBox="1">
            <a:spLocks noGrp="1"/>
          </p:cNvSpPr>
          <p:nvPr>
            <p:ph type="subTitle" idx="1"/>
          </p:nvPr>
        </p:nvSpPr>
        <p:spPr>
          <a:xfrm>
            <a:off x="3692725" y="2664950"/>
            <a:ext cx="4941600" cy="22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200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2. Vo VZN zohľadňujeme potreby farmárov</a:t>
            </a:r>
            <a:endParaRPr sz="2000" b="1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0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Pri prijímaní všeobecných záväzných nariadení citlivo zohľadňujeme pestovanie poľnohospodárskych plodín a chov hospodárskych zvierat</a:t>
            </a:r>
            <a:endParaRPr sz="20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208" name="Google Shape;208;p4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10297" r="43648"/>
          <a:stretch/>
        </p:blipFill>
        <p:spPr>
          <a:xfrm>
            <a:off x="-2834750" y="-223050"/>
            <a:ext cx="5553600" cy="5553600"/>
          </a:xfrm>
          <a:prstGeom prst="ellipse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1"/>
          <p:cNvSpPr txBox="1">
            <a:spLocks noGrp="1"/>
          </p:cNvSpPr>
          <p:nvPr>
            <p:ph type="title"/>
          </p:nvPr>
        </p:nvSpPr>
        <p:spPr>
          <a:xfrm>
            <a:off x="3861650" y="530750"/>
            <a:ext cx="4812900" cy="25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sk" sz="200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3. Ochraňujeme pôdny fond</a:t>
            </a:r>
            <a:endParaRPr sz="2000" b="1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sk" sz="20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Pri tvorbe a zmenách územných plánov a pri plánovanej výstavbe zodpovedne ochraňujeme poľnohospodársky a lesný pôdny fond, podporujeme krajinotvorbu, revitalizáciu pozemkov v minulosti zaťažených výstavbou, ktoré dnes nie sú využívané (tzv. brownfields).</a:t>
            </a:r>
            <a:endParaRPr sz="20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sk" sz="1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4" name="Google Shape;21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684950" y="-3"/>
            <a:ext cx="531720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41"/>
          <p:cNvSpPr txBox="1"/>
          <p:nvPr/>
        </p:nvSpPr>
        <p:spPr>
          <a:xfrm>
            <a:off x="4151850" y="2515300"/>
            <a:ext cx="4700100" cy="24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80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4. Spoločne s farmármi chránime životné prostredie</a:t>
            </a:r>
            <a:endParaRPr sz="1800" b="1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8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Záleží nám na životnom prostredí, preto v spolupráci s poľnohospodármi aplikujeme pri rozvoji obce princípy trvalej udržateľnosti a overené tradície využívania poľnohospodárskych pozemkov (sady, lesopastviny, prirodzenú biodiverzitu a pod.)</a:t>
            </a:r>
            <a:endParaRPr sz="18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2"/>
          <p:cNvSpPr txBox="1">
            <a:spLocks noGrp="1"/>
          </p:cNvSpPr>
          <p:nvPr>
            <p:ph type="title"/>
          </p:nvPr>
        </p:nvSpPr>
        <p:spPr>
          <a:xfrm>
            <a:off x="-241850" y="683850"/>
            <a:ext cx="4958100" cy="22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445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60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5. Podporujeme lokálnych výrobcov potravín</a:t>
            </a:r>
            <a:endParaRPr sz="1600" b="1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457200" lvl="0" indent="-228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6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    Našou činnosťou podporujeme produkciu zdravých potravín od lokálnych farmárov. Preto podporujeme a propagujeme priamy predaj z farmy, lokálny trh miestnych výrobkov a podľa možností podporujeme miestnych farmárov formou nákupu lokálnych potravín do prevádzok, ktoré máme v správe (škôlka, škola, zariadenie pre seniorov) a tým aj podporujeme rozvoj cestovného ruchu, turizmu a agroturistiky.</a:t>
            </a:r>
            <a:endParaRPr sz="16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21" name="Google Shape;22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1000" y="0"/>
            <a:ext cx="5508825" cy="530380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42"/>
          <p:cNvSpPr txBox="1"/>
          <p:nvPr/>
        </p:nvSpPr>
        <p:spPr>
          <a:xfrm>
            <a:off x="193475" y="2837800"/>
            <a:ext cx="5393400" cy="20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60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              6. Propagujeme prínos farmárov</a:t>
            </a:r>
            <a:endParaRPr sz="1600" b="1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457200" lvl="0" indent="-228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6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     V spolupráci s miestnymi farmármi šírime pozitívny prínos farmárstva pre život obce. Príležitostne, napr. pri verejných príhovoroch,  vhodným spôsobom vyjadrujeme podporu farmárom a oceňujeme ich prínos. Prezentujeme ich na propagačných materiáloch obce, napr. na  pohľadniciach, fotografiách, videách, webstránkach a pod.</a:t>
            </a:r>
            <a:endParaRPr sz="16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3"/>
          <p:cNvSpPr txBox="1">
            <a:spLocks noGrp="1"/>
          </p:cNvSpPr>
          <p:nvPr>
            <p:ph type="title"/>
          </p:nvPr>
        </p:nvSpPr>
        <p:spPr>
          <a:xfrm>
            <a:off x="3418275" y="530775"/>
            <a:ext cx="4471800" cy="22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200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7. Snažíme sa o znižovanie daní z poľnohospodárskych pozemkov</a:t>
            </a:r>
            <a:endParaRPr sz="2000" b="1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20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Vyvíjame úsilie smerujúce k  znižovaniu dane z poľnohospodárskych pozemkov.</a:t>
            </a:r>
            <a:endParaRPr sz="20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228" name="Google Shape;22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410500" y="-76200"/>
            <a:ext cx="531721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3"/>
          <p:cNvSpPr txBox="1"/>
          <p:nvPr/>
        </p:nvSpPr>
        <p:spPr>
          <a:xfrm>
            <a:off x="4159950" y="3144150"/>
            <a:ext cx="464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43"/>
          <p:cNvSpPr txBox="1"/>
          <p:nvPr/>
        </p:nvSpPr>
        <p:spPr>
          <a:xfrm>
            <a:off x="4103475" y="2644325"/>
            <a:ext cx="4595400" cy="1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200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8. Vedieme pravidelný dialóg s farmármi</a:t>
            </a:r>
            <a:endParaRPr sz="2000" b="1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20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Pravidelne, aspoň raz ročne, organizujeme dialóg s miestnymi farmármi.</a:t>
            </a:r>
            <a:endParaRPr sz="20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4435500" cy="17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sk" sz="200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9. Racionálne využívame obecný majetok</a:t>
            </a:r>
            <a:endParaRPr sz="2000" b="1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sk" sz="20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Racionálne sa snažíme využívať obecný majetok. Budeme hľadať vhodné využitie majetku, ktorý sa nevyužíva a chátra, najmä pozemkov a budov.</a:t>
            </a:r>
            <a:endParaRPr sz="20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800"/>
          </a:p>
        </p:txBody>
      </p:sp>
      <p:pic>
        <p:nvPicPr>
          <p:cNvPr id="236" name="Google Shape;23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0875" y="0"/>
            <a:ext cx="5258874" cy="5087076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4"/>
          <p:cNvSpPr txBox="1"/>
          <p:nvPr/>
        </p:nvSpPr>
        <p:spPr>
          <a:xfrm>
            <a:off x="685275" y="2716875"/>
            <a:ext cx="3458700" cy="20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200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10. Rozvíjame kultúrne dedičstvo</a:t>
            </a:r>
            <a:endParaRPr sz="2000" b="1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20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Vážime si tradície, zachovávame a rozvíjame kultúrne dedičstvo našej  obce a nášho regiónu. </a:t>
            </a:r>
            <a:endParaRPr sz="20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914400" lvl="0" indent="381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5"/>
          <p:cNvSpPr txBox="1">
            <a:spLocks noGrp="1"/>
          </p:cNvSpPr>
          <p:nvPr>
            <p:ph type="title"/>
          </p:nvPr>
        </p:nvSpPr>
        <p:spPr>
          <a:xfrm>
            <a:off x="5948900" y="-227125"/>
            <a:ext cx="3261000" cy="270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30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Pozývame k dialógu.</a:t>
            </a:r>
            <a:endParaRPr sz="30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30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Prosíme o podporu.</a:t>
            </a:r>
            <a:endParaRPr sz="30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243" name="Google Shape;243;p45"/>
          <p:cNvSpPr txBox="1"/>
          <p:nvPr/>
        </p:nvSpPr>
        <p:spPr>
          <a:xfrm>
            <a:off x="6352775" y="4595300"/>
            <a:ext cx="2096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20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Ďakujem za pozornosť.</a:t>
            </a:r>
            <a:endParaRPr sz="20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44" name="Google Shape;244;p45"/>
          <p:cNvSpPr txBox="1"/>
          <p:nvPr/>
        </p:nvSpPr>
        <p:spPr>
          <a:xfrm>
            <a:off x="190800" y="3771850"/>
            <a:ext cx="5191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0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Deň mladého farmára, Liesek, 5. jún 2022</a:t>
            </a:r>
            <a:endParaRPr sz="20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245" name="Google Shape;24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8900" y="1644000"/>
            <a:ext cx="3012000" cy="43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5800" y="2397575"/>
            <a:ext cx="2362148" cy="705901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5"/>
          <p:cNvSpPr txBox="1"/>
          <p:nvPr/>
        </p:nvSpPr>
        <p:spPr>
          <a:xfrm>
            <a:off x="190800" y="4264450"/>
            <a:ext cx="48207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27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Kontakt: info@krestannavidieku.sk</a:t>
            </a:r>
            <a:endParaRPr sz="27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dk1"/>
              </a:solidFill>
            </a:endParaRPr>
          </a:p>
        </p:txBody>
      </p:sp>
      <p:pic>
        <p:nvPicPr>
          <p:cNvPr id="248" name="Google Shape;248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0800" y="551575"/>
            <a:ext cx="5644104" cy="3174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8"/>
          <p:cNvSpPr txBox="1">
            <a:spLocks noGrp="1"/>
          </p:cNvSpPr>
          <p:nvPr>
            <p:ph type="title"/>
          </p:nvPr>
        </p:nvSpPr>
        <p:spPr>
          <a:xfrm>
            <a:off x="3433925" y="445025"/>
            <a:ext cx="5398500" cy="1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38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sk" sz="250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Vidiek: životný a hospodársky priestor </a:t>
            </a:r>
            <a:endParaRPr sz="2500" b="1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ctr" rtl="0">
              <a:lnSpc>
                <a:spcPct val="138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sk" sz="250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s budúcnosťou</a:t>
            </a:r>
            <a:endParaRPr sz="2500" b="1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457200" lvl="0" indent="-387350" algn="just" rtl="0">
              <a:lnSpc>
                <a:spcPct val="138000"/>
              </a:lnSpc>
              <a:spcBef>
                <a:spcPts val="1200"/>
              </a:spcBef>
              <a:spcAft>
                <a:spcPts val="0"/>
              </a:spcAft>
              <a:buClr>
                <a:srgbClr val="214651"/>
              </a:buClr>
              <a:buSzPts val="2500"/>
              <a:buFont typeface="Bebas Neue"/>
              <a:buChar char="-"/>
            </a:pPr>
            <a:r>
              <a:rPr lang="sk" sz="250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komplexný pohľad na život na vidieku</a:t>
            </a:r>
            <a:endParaRPr sz="2500" b="1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990"/>
              <a:buNone/>
            </a:pPr>
            <a:endParaRPr sz="2520"/>
          </a:p>
        </p:txBody>
      </p:sp>
      <p:sp>
        <p:nvSpPr>
          <p:cNvPr id="130" name="Google Shape;130;p28"/>
          <p:cNvSpPr txBox="1">
            <a:spLocks noGrp="1"/>
          </p:cNvSpPr>
          <p:nvPr>
            <p:ph type="body" idx="1"/>
          </p:nvPr>
        </p:nvSpPr>
        <p:spPr>
          <a:xfrm>
            <a:off x="3715325" y="2264625"/>
            <a:ext cx="5161500" cy="267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just" rtl="0">
              <a:lnSpc>
                <a:spcPct val="138000"/>
              </a:lnSpc>
              <a:spcBef>
                <a:spcPts val="1200"/>
              </a:spcBef>
              <a:spcAft>
                <a:spcPts val="0"/>
              </a:spcAft>
              <a:buClr>
                <a:srgbClr val="214651"/>
              </a:buClr>
              <a:buSzPts val="1800"/>
              <a:buFont typeface="Bebas Neue"/>
              <a:buChar char="●"/>
            </a:pPr>
            <a:r>
              <a:rPr lang="sk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séria 8 diskusných online večerov</a:t>
            </a:r>
            <a:endParaRPr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457200" lvl="0" indent="-342900" algn="just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214651"/>
              </a:buClr>
              <a:buSzPts val="1800"/>
              <a:buFont typeface="Bebas Neue"/>
              <a:buChar char="●"/>
            </a:pPr>
            <a:r>
              <a:rPr lang="sk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od októbra 2021 do júna 2022</a:t>
            </a:r>
            <a:endParaRPr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457200" lvl="0" indent="-342900" algn="just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214651"/>
              </a:buClr>
              <a:buSzPts val="1800"/>
              <a:buFont typeface="Bebas Neue"/>
              <a:buChar char="●"/>
            </a:pPr>
            <a:r>
              <a:rPr lang="sk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dialóg zástupcov slovenského vidieka s predstaviteľmi našich ministerstiev</a:t>
            </a:r>
            <a:endParaRPr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457200" lvl="0" indent="-342900" algn="just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214651"/>
              </a:buClr>
              <a:buSzPts val="1800"/>
              <a:buFont typeface="Bebas Neue"/>
              <a:buChar char="●"/>
            </a:pPr>
            <a:r>
              <a:rPr lang="sk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inšpirácie zo zahraničia</a:t>
            </a:r>
            <a:endParaRPr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31" name="Google Shape;131;p28"/>
          <p:cNvSpPr txBox="1"/>
          <p:nvPr/>
        </p:nvSpPr>
        <p:spPr>
          <a:xfrm>
            <a:off x="6379425" y="3828825"/>
            <a:ext cx="18798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214651"/>
              </a:buClr>
              <a:buSzPts val="1600"/>
              <a:buFont typeface="Bebas Neue"/>
              <a:buChar char="●"/>
            </a:pPr>
            <a:r>
              <a:rPr lang="sk" sz="16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Motivovať</a:t>
            </a:r>
            <a:endParaRPr sz="16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214651"/>
              </a:buClr>
              <a:buSzPts val="1600"/>
              <a:buFont typeface="Bebas Neue"/>
              <a:buChar char="●"/>
            </a:pPr>
            <a:r>
              <a:rPr lang="sk" sz="16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Informovať</a:t>
            </a:r>
            <a:endParaRPr sz="16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214651"/>
              </a:buClr>
              <a:buSzPts val="1600"/>
              <a:buFont typeface="Bebas Neue"/>
              <a:buChar char="●"/>
            </a:pPr>
            <a:r>
              <a:rPr lang="sk" sz="16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Sprevádzať ľudí v ich angažovanosti</a:t>
            </a:r>
            <a:endParaRPr sz="16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9"/>
          <p:cNvSpPr txBox="1">
            <a:spLocks noGrp="1"/>
          </p:cNvSpPr>
          <p:nvPr>
            <p:ph type="ctrTitle"/>
          </p:nvPr>
        </p:nvSpPr>
        <p:spPr>
          <a:xfrm>
            <a:off x="3485753" y="744575"/>
            <a:ext cx="5346600" cy="12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214651"/>
              </a:buClr>
              <a:buSzPts val="3000"/>
              <a:buFont typeface="Bebas Neue"/>
              <a:buAutoNum type="arabicPeriod"/>
            </a:pPr>
            <a:r>
              <a:rPr lang="sk" sz="300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Téma: </a:t>
            </a:r>
            <a:endParaRPr sz="3000" b="1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300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 Vidiek - má budúcnosť ?</a:t>
            </a:r>
            <a:endParaRPr sz="30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37" name="Google Shape;137;p29"/>
          <p:cNvSpPr txBox="1">
            <a:spLocks noGrp="1"/>
          </p:cNvSpPr>
          <p:nvPr>
            <p:ph type="subTitle" idx="1"/>
          </p:nvPr>
        </p:nvSpPr>
        <p:spPr>
          <a:xfrm>
            <a:off x="3685550" y="2109200"/>
            <a:ext cx="5146800" cy="15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Milan Kyseľ</a:t>
            </a:r>
            <a:r>
              <a:rPr lang="sk" sz="18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 - štátny tajomník ministerstva pôdohospodárstva a rozvoja vidieka</a:t>
            </a:r>
            <a:endParaRPr sz="18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Alexandre Martin</a:t>
            </a:r>
            <a:r>
              <a:rPr lang="sk" sz="18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 -Programme manager for Dural Development at the European Commission´s DG AGRI </a:t>
            </a:r>
            <a:endParaRPr sz="18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0"/>
          <p:cNvSpPr txBox="1">
            <a:spLocks noGrp="1"/>
          </p:cNvSpPr>
          <p:nvPr>
            <p:ph type="ctrTitle"/>
          </p:nvPr>
        </p:nvSpPr>
        <p:spPr>
          <a:xfrm>
            <a:off x="3537550" y="519150"/>
            <a:ext cx="58872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300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2. Téma:</a:t>
            </a:r>
            <a:endParaRPr sz="3000" b="1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300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Vidiek - dôležitý hospodársky priestor</a:t>
            </a:r>
            <a:endParaRPr sz="56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/>
          </a:p>
        </p:txBody>
      </p:sp>
      <p:sp>
        <p:nvSpPr>
          <p:cNvPr id="143" name="Google Shape;143;p30"/>
          <p:cNvSpPr txBox="1">
            <a:spLocks noGrp="1"/>
          </p:cNvSpPr>
          <p:nvPr>
            <p:ph type="subTitle" idx="1"/>
          </p:nvPr>
        </p:nvSpPr>
        <p:spPr>
          <a:xfrm>
            <a:off x="3774375" y="2198025"/>
            <a:ext cx="5058000" cy="13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Peter Kremský</a:t>
            </a:r>
            <a:r>
              <a:rPr lang="sk" sz="18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 - predseda Výboru pre hospodárske záležitosti NRSR</a:t>
            </a:r>
            <a:endParaRPr sz="18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Markus Ferber</a:t>
            </a:r>
            <a:r>
              <a:rPr lang="sk" sz="18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 - poslanec Európskeho parlamentu, Hospodársky výbor </a:t>
            </a:r>
            <a:endParaRPr sz="18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>
            <a:spLocks noGrp="1"/>
          </p:cNvSpPr>
          <p:nvPr>
            <p:ph type="ctrTitle"/>
          </p:nvPr>
        </p:nvSpPr>
        <p:spPr>
          <a:xfrm>
            <a:off x="3766975" y="466100"/>
            <a:ext cx="5228100" cy="147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300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3. Téma:</a:t>
            </a:r>
            <a:endParaRPr sz="3000" b="1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300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Poľnohospodárstvo na Slovensku</a:t>
            </a:r>
            <a:endParaRPr sz="30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49" name="Google Shape;149;p31"/>
          <p:cNvSpPr txBox="1">
            <a:spLocks noGrp="1"/>
          </p:cNvSpPr>
          <p:nvPr>
            <p:ph type="subTitle" idx="1"/>
          </p:nvPr>
        </p:nvSpPr>
        <p:spPr>
          <a:xfrm>
            <a:off x="3589350" y="2087000"/>
            <a:ext cx="5257800" cy="14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Ján Pokrivčák</a:t>
            </a:r>
            <a:r>
              <a:rPr lang="sk" sz="18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 - riaditeľ Inštitútu pôdohospodárskej politiky Ministerstva pôdohospodárstva a rozvoja vidieka SR</a:t>
            </a:r>
            <a:endParaRPr sz="18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Herbert Dorfmann</a:t>
            </a:r>
            <a:r>
              <a:rPr lang="sk" sz="18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 - člen Európskeho parlamentu a člen Poľnohospodárskeho výboru Európskeho parlamentu</a:t>
            </a:r>
            <a:endParaRPr sz="18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2"/>
          <p:cNvSpPr txBox="1">
            <a:spLocks noGrp="1"/>
          </p:cNvSpPr>
          <p:nvPr>
            <p:ph type="ctrTitle"/>
          </p:nvPr>
        </p:nvSpPr>
        <p:spPr>
          <a:xfrm>
            <a:off x="3604153" y="196925"/>
            <a:ext cx="51912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30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4. Téma:</a:t>
            </a:r>
            <a:endParaRPr sz="30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30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Infraštruktúra vidieckych oblastí -    predpoklad pre hospodárstvo a perspektívu zotrvania</a:t>
            </a:r>
            <a:endParaRPr sz="30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55" name="Google Shape;155;p32"/>
          <p:cNvSpPr txBox="1">
            <a:spLocks noGrp="1"/>
          </p:cNvSpPr>
          <p:nvPr>
            <p:ph type="subTitle" idx="1"/>
          </p:nvPr>
        </p:nvSpPr>
        <p:spPr>
          <a:xfrm>
            <a:off x="3604150" y="2249525"/>
            <a:ext cx="5109900" cy="13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720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Dušan Velič</a:t>
            </a:r>
            <a:r>
              <a:rPr lang="sk" sz="72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 - štátny tajomník Ministerstva investícií, regionálneho rozvoja a informatizácie SR</a:t>
            </a:r>
            <a:endParaRPr sz="72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2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sk" sz="720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Holger Magel</a:t>
            </a:r>
            <a:r>
              <a:rPr lang="sk" sz="72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 - čestný prezident Bavorskej akadémie vidieka, emeritný profesor Technickej univerzity Mníchov, profesor pre pozemkové úpravy a vlastníctvo pôdy</a:t>
            </a:r>
            <a:endParaRPr sz="72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3"/>
          <p:cNvSpPr txBox="1">
            <a:spLocks noGrp="1"/>
          </p:cNvSpPr>
          <p:nvPr>
            <p:ph type="ctrTitle"/>
          </p:nvPr>
        </p:nvSpPr>
        <p:spPr>
          <a:xfrm>
            <a:off x="3537575" y="774175"/>
            <a:ext cx="5242800" cy="156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30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5. Téma:</a:t>
            </a:r>
            <a:endParaRPr sz="30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30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Možnosti na vzdelávanie a odbornú    prípravu</a:t>
            </a:r>
            <a:endParaRPr sz="3000" b="1">
              <a:solidFill>
                <a:srgbClr val="214651"/>
              </a:solidFill>
              <a:highlight>
                <a:srgbClr val="FFFFFF"/>
              </a:highlight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  <p:sp>
        <p:nvSpPr>
          <p:cNvPr id="161" name="Google Shape;161;p33"/>
          <p:cNvSpPr txBox="1">
            <a:spLocks noGrp="1"/>
          </p:cNvSpPr>
          <p:nvPr>
            <p:ph type="subTitle" idx="1"/>
          </p:nvPr>
        </p:nvSpPr>
        <p:spPr>
          <a:xfrm>
            <a:off x="3692950" y="1901975"/>
            <a:ext cx="5146800" cy="17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3865"/>
              <a:buFont typeface="Arial"/>
              <a:buNone/>
            </a:pPr>
            <a:endParaRPr sz="2042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sk" sz="375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Karol Jakubík</a:t>
            </a:r>
            <a:r>
              <a:rPr lang="sk" sz="375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 - riaditeľ odboru na Ministerstve školstva, vedy, výskumu a športu</a:t>
            </a:r>
            <a:endParaRPr sz="375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375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Gerhard Waschler </a:t>
            </a:r>
            <a:r>
              <a:rPr lang="sk" sz="375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- poslanec a člen Výboru pre vzdelávanie Bavorského krajinského snemu</a:t>
            </a:r>
            <a:endParaRPr sz="375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4"/>
          <p:cNvSpPr txBox="1">
            <a:spLocks noGrp="1"/>
          </p:cNvSpPr>
          <p:nvPr>
            <p:ph type="ctrTitle"/>
          </p:nvPr>
        </p:nvSpPr>
        <p:spPr>
          <a:xfrm>
            <a:off x="3611578" y="352325"/>
            <a:ext cx="53391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30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6. Téma: </a:t>
            </a:r>
            <a:endParaRPr sz="30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30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Sociálny priestor vidieka - príležitosť pre všetkých občanov a všetky generácie?</a:t>
            </a:r>
            <a:endParaRPr sz="30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67" name="Google Shape;167;p34"/>
          <p:cNvSpPr txBox="1">
            <a:spLocks noGrp="1"/>
          </p:cNvSpPr>
          <p:nvPr>
            <p:ph type="subTitle" idx="1"/>
          </p:nvPr>
        </p:nvSpPr>
        <p:spPr>
          <a:xfrm>
            <a:off x="3655950" y="2404925"/>
            <a:ext cx="5139300" cy="11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Soňa Gáborčáková </a:t>
            </a:r>
            <a:r>
              <a:rPr lang="sk" sz="18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- štátna tajomníčka Ministerstvo práce, sociálnych vecí a rodiny SR</a:t>
            </a:r>
            <a:endParaRPr sz="18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Egbert Holthuis</a:t>
            </a:r>
            <a:r>
              <a:rPr lang="sk" sz="18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 - vedúci oddelenia na DG Zamestnanosť, sociálne záležitosti a začlenenie</a:t>
            </a:r>
            <a:endParaRPr sz="18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5"/>
          <p:cNvSpPr txBox="1">
            <a:spLocks noGrp="1"/>
          </p:cNvSpPr>
          <p:nvPr>
            <p:ph type="ctrTitle"/>
          </p:nvPr>
        </p:nvSpPr>
        <p:spPr>
          <a:xfrm>
            <a:off x="3789174" y="744575"/>
            <a:ext cx="5043000" cy="177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30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7. Téma:</a:t>
            </a:r>
            <a:endParaRPr sz="30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300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Cirkev  na vidieku</a:t>
            </a:r>
            <a:endParaRPr sz="300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5"/>
          <p:cNvSpPr txBox="1">
            <a:spLocks noGrp="1"/>
          </p:cNvSpPr>
          <p:nvPr>
            <p:ph type="subTitle" idx="1"/>
          </p:nvPr>
        </p:nvSpPr>
        <p:spPr>
          <a:xfrm>
            <a:off x="3789300" y="1842775"/>
            <a:ext cx="5043000" cy="15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48888"/>
              <a:buFont typeface="Arial"/>
              <a:buNone/>
            </a:pPr>
            <a:endParaRPr sz="2250">
              <a:solidFill>
                <a:srgbClr val="37383A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sk" sz="325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Cyril Vasiľ</a:t>
            </a:r>
            <a:r>
              <a:rPr lang="sk" sz="325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 - košický eparcha</a:t>
            </a:r>
            <a:endParaRPr sz="325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5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3250" b="1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Hubertus Schönemann</a:t>
            </a:r>
            <a:r>
              <a:rPr lang="sk" sz="3250">
                <a:solidFill>
                  <a:srgbClr val="214651"/>
                </a:solidFill>
                <a:latin typeface="Bebas Neue"/>
                <a:ea typeface="Bebas Neue"/>
                <a:cs typeface="Bebas Neue"/>
                <a:sym typeface="Bebas Neue"/>
              </a:rPr>
              <a:t> - vedúci Katolíckeho centra pre misijnú pastoráciu Nemeckej biskupskej konferencie</a:t>
            </a:r>
            <a:endParaRPr sz="3250">
              <a:solidFill>
                <a:srgbClr val="21465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nv-dekalog">
  <a:themeElements>
    <a:clrScheme name="Coral">
      <a:dk1>
        <a:srgbClr val="4F4031"/>
      </a:dk1>
      <a:lt1>
        <a:srgbClr val="FFFFFF"/>
      </a:lt1>
      <a:dk2>
        <a:srgbClr val="5E696C"/>
      </a:dk2>
      <a:lt2>
        <a:srgbClr val="E8E1CB"/>
      </a:lt2>
      <a:accent1>
        <a:srgbClr val="67A2CD"/>
      </a:accent1>
      <a:accent2>
        <a:srgbClr val="273C42"/>
      </a:accent2>
      <a:accent3>
        <a:srgbClr val="ADC187"/>
      </a:accent3>
      <a:accent4>
        <a:srgbClr val="F6CD4C"/>
      </a:accent4>
      <a:accent5>
        <a:srgbClr val="FCD40F"/>
      </a:accent5>
      <a:accent6>
        <a:srgbClr val="565F43"/>
      </a:accent6>
      <a:hlink>
        <a:srgbClr val="E07408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882</Words>
  <Application>Microsoft Office PowerPoint</Application>
  <PresentationFormat>Prezentácia na obrazovke (16:9)</PresentationFormat>
  <Paragraphs>105</Paragraphs>
  <Slides>19</Slides>
  <Notes>19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2</vt:i4>
      </vt:variant>
      <vt:variant>
        <vt:lpstr>Nadpisy snímok</vt:lpstr>
      </vt:variant>
      <vt:variant>
        <vt:i4>19</vt:i4>
      </vt:variant>
    </vt:vector>
  </HeadingPairs>
  <TitlesOfParts>
    <vt:vector size="27" baseType="lpstr">
      <vt:lpstr>Arial</vt:lpstr>
      <vt:lpstr>Merriweather Light</vt:lpstr>
      <vt:lpstr>Times New Roman</vt:lpstr>
      <vt:lpstr>Bebas Neue</vt:lpstr>
      <vt:lpstr>Merriweather</vt:lpstr>
      <vt:lpstr>Lato</vt:lpstr>
      <vt:lpstr>Simple Light</vt:lpstr>
      <vt:lpstr>knv-dekalog</vt:lpstr>
      <vt:lpstr>Kresťan na vidieku</vt:lpstr>
      <vt:lpstr>Vidiek: životný a hospodársky priestor  s budúcnosťou komplexný pohľad na život na vidieku </vt:lpstr>
      <vt:lpstr>Téma:   Vidiek - má budúcnosť ?</vt:lpstr>
      <vt:lpstr>2. Téma: Vidiek - dôležitý hospodársky priestor </vt:lpstr>
      <vt:lpstr>3. Téma: Poľnohospodárstvo na Slovensku</vt:lpstr>
      <vt:lpstr>4. Téma: Infraštruktúra vidieckych oblastí -    predpoklad pre hospodárstvo a perspektívu zotrvania</vt:lpstr>
      <vt:lpstr>5. Téma: Možnosti na vzdelávanie a odbornú    prípravu </vt:lpstr>
      <vt:lpstr>6. Téma:  Sociálny priestor vidieka - príležitosť pre všetkých občanov a všetky generácie?</vt:lpstr>
      <vt:lpstr>7. Téma: Cirkev  na vidieku </vt:lpstr>
      <vt:lpstr>8. Téma: Občianska angažovanosť - služba kresťanov v cirkvi a vo svete</vt:lpstr>
      <vt:lpstr>Prezentácia programu PowerPoint</vt:lpstr>
      <vt:lpstr>Prezentácia programu PowerPoint</vt:lpstr>
      <vt:lpstr>MY, členovia samosprávy v …. si uvedomujeme pozitívny príspevok miestnych farmárov:  pri stvárňovaní krajiny,  pri zvyšovaní sebestačnosti a ponuke zdravých potravín, pri ochrane životného prostredia,  pri rozvoji miestneho hospodárstva,  pri podpore lokálnosti, pri podpore cestovného ruchu, pri odovzdávaní tradícií a rozvoji kultúry, pri pomoci v krízových situáciách (napr. využívaním poľnohospodárskej techniky pri záplavách, snehových a veterných kalamitách a pod.); a ďalších prínosov pre našu obec ako aj pre celú spoločnosť.   Aby spolužitie farmárov a ostatných obyvateľov bolo stále lepšie a vzájomná pomoc bola efektívnejšia, budeme sa riadiť týmito zásadami. </vt:lpstr>
      <vt:lpstr>1. Vážime si farmárov Oceňujeme zmysel a poslanie pôdohospodárstva. Preto prijímame rozhodnutia, ktoré podporujú prácu a život miestnych farmárov, nezaťažujeme ich zbytočnou byrokraciou. </vt:lpstr>
      <vt:lpstr>3. Ochraňujeme pôdny fond Pri tvorbe a zmenách územných plánov a pri plánovanej výstavbe zodpovedne ochraňujeme poľnohospodársky a lesný pôdny fond, podporujeme krajinotvorbu, revitalizáciu pozemkov v minulosti zaťažených výstavbou, ktoré dnes nie sú využívané (tzv. brownfields).   </vt:lpstr>
      <vt:lpstr>5. Podporujeme lokálnych výrobcov potravín     Našou činnosťou podporujeme produkciu zdravých potravín od lokálnych farmárov. Preto podporujeme a propagujeme priamy predaj z farmy, lokálny trh miestnych výrobkov a podľa možností podporujeme miestnych farmárov formou nákupu lokálnych potravín do prevádzok, ktoré máme v správe (škôlka, škola, zariadenie pre seniorov) a tým aj podporujeme rozvoj cestovného ruchu, turizmu a agroturistiky. </vt:lpstr>
      <vt:lpstr>7. Snažíme sa o znižovanie daní z poľnohospodárskych pozemkov Vyvíjame úsilie smerujúce k  znižovaniu dane z poľnohospodárskych pozemkov. </vt:lpstr>
      <vt:lpstr>9. Racionálne využívame obecný majetok Racionálne sa snažíme využívať obecný majetok. Budeme hľadať vhodné využitie majetku, ktorý sa nevyužíva a chátra, najmä pozemkov a budov. </vt:lpstr>
      <vt:lpstr>Pozývame k dialógu. Prosíme o podporu.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Kresťan na vidieku</dc:title>
  <dc:creator>Mária Behanovská</dc:creator>
  <cp:lastModifiedBy>VIPA</cp:lastModifiedBy>
  <cp:revision>1</cp:revision>
  <dcterms:modified xsi:type="dcterms:W3CDTF">2022-06-14T13:12:02Z</dcterms:modified>
</cp:coreProperties>
</file>