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83" r:id="rId6"/>
    <p:sldId id="276" r:id="rId7"/>
    <p:sldId id="285" r:id="rId8"/>
    <p:sldId id="263" r:id="rId9"/>
    <p:sldId id="262" r:id="rId10"/>
    <p:sldId id="274" r:id="rId11"/>
    <p:sldId id="288" r:id="rId12"/>
    <p:sldId id="287" r:id="rId13"/>
    <p:sldId id="286" r:id="rId14"/>
    <p:sldId id="273" r:id="rId15"/>
    <p:sldId id="278" r:id="rId16"/>
    <p:sldId id="279" r:id="rId17"/>
    <p:sldId id="284" r:id="rId18"/>
    <p:sldId id="277" r:id="rId19"/>
    <p:sldId id="267" r:id="rId20"/>
  </p:sldIdLst>
  <p:sldSz cx="12192000" cy="6858000"/>
  <p:notesSz cx="6797675" cy="9926638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vačičová, Luci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122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F2EB4C-E408-475B-9DE8-FB74D420DF0F}" type="datetimeFigureOut">
              <a:rPr lang="LID4096"/>
              <a:pPr>
                <a:defRPr/>
              </a:pPr>
              <a:t>02/21/2023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8BE5EB-D259-475C-BA0D-5CD5D0B2DEB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BE5EB-D259-475C-BA0D-5CD5D0B2DEB6}" type="slidenum">
              <a:rPr lang="sk-SK" altLang="sk-SK" smtClean="0"/>
              <a:pPr>
                <a:defRPr/>
              </a:pPr>
              <a:t>2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43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BE5EB-D259-475C-BA0D-5CD5D0B2DEB6}" type="slidenum">
              <a:rPr lang="sk-SK" altLang="sk-SK" smtClean="0"/>
              <a:pPr>
                <a:defRPr/>
              </a:pPr>
              <a:t>3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944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1229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5B5F78-54FB-4293-9DCF-5B8E3E6497E2}" type="slidenum">
              <a:rPr lang="sk-SK" altLang="sk-SK" smtClean="0"/>
              <a:pPr/>
              <a:t>5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0421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14340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770CF6-4CE8-4E05-8E49-04D78E4744DE}" type="slidenum">
              <a:rPr lang="sk-SK" altLang="sk-SK" smtClean="0"/>
              <a:pPr/>
              <a:t>8</a:t>
            </a:fld>
            <a:endParaRPr lang="sk-SK" alt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14340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770CF6-4CE8-4E05-8E49-04D78E4744DE}" type="slidenum">
              <a:rPr lang="sk-SK" altLang="sk-SK" smtClean="0"/>
              <a:pPr/>
              <a:t>9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8019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14340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770CF6-4CE8-4E05-8E49-04D78E4744DE}" type="slidenum">
              <a:rPr lang="sk-SK" altLang="sk-SK" smtClean="0"/>
              <a:pPr/>
              <a:t>10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244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14340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770CF6-4CE8-4E05-8E49-04D78E4744DE}" type="slidenum">
              <a:rPr lang="sk-SK" altLang="sk-SK" smtClean="0"/>
              <a:pPr/>
              <a:t>11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1367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objekt pre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12292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5B5F78-54FB-4293-9DCF-5B8E3E6497E2}" type="slidenum">
              <a:rPr lang="sk-SK" altLang="sk-SK" smtClean="0"/>
              <a:pPr/>
              <a:t>12</a:t>
            </a:fld>
            <a:endParaRPr lang="sk-SK" alt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BE5EB-D259-475C-BA0D-5CD5D0B2DEB6}" type="slidenum">
              <a:rPr lang="sk-SK" altLang="sk-SK" smtClean="0"/>
              <a:pPr>
                <a:defRPr/>
              </a:pPr>
              <a:t>15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9528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2769-D9F6-4CEC-AFAF-E88C8BF62579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7359-9285-40AF-9482-9C7C751E497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62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1D9E-C015-4C36-B514-B68C14327AE0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5F47-4243-4A7D-84D4-4890A95026D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644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4FA3-57F1-4A39-8A88-203CA434F0CC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4336-7CA3-4955-8EDD-9011B5EFC69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423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0B34-11DB-4411-B7D5-A1F463E89A17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9394-F2FF-4472-8752-05066B725A3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562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35A8-5D6B-4BAC-893B-78A22E137734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9E44-B330-49AD-B2E3-E1DD7EF67D1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9766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B0AA-B097-4F0D-8B3F-264ECA5164C2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1ECB-37B4-45DD-A9EB-97AD5B03FD0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13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D486-FD44-4DD4-A6D0-E162ADBAF7B6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6587-1D62-4D31-9F91-91C9AC04CCB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387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0277-F351-4130-B47B-3E6D37BAB0AF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4D59-D2D9-4669-AE35-383E254890A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91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43FD-971A-4B44-83EE-2F6C2E1D7539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5131-7B4C-4780-8CDD-4DF97BA4A4A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056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0A4C-7C35-4A43-9CBB-74A1235EBC89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3A68-21DF-406B-9F81-D82082A3F7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453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  <a:endParaRPr lang="en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FC43-2087-4438-B142-5FF02A99EFFE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00B9-6B9F-4E47-8F17-E87ECEA668F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112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Upraviť štýly predlohy textu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DD3BD1-97FB-4C64-A6B5-91BE8056CE6A}" type="datetime1">
              <a:rPr lang="sk-SK"/>
              <a:pPr>
                <a:defRPr/>
              </a:pPr>
              <a:t>21. 2. 2023</a:t>
            </a:fld>
            <a:endParaRPr lang="en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8B3A0B-F4A1-4E13-9566-0CAA7C9EA40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>
          <a:xfrm>
            <a:off x="379413" y="1122363"/>
            <a:ext cx="5097462" cy="2387600"/>
          </a:xfrm>
        </p:spPr>
        <p:txBody>
          <a:bodyPr/>
          <a:lstStyle/>
          <a:p>
            <a:pPr algn="l" eaLnBrk="1" hangingPunct="1"/>
            <a:r>
              <a:rPr lang="sk-SK" altLang="sk-SK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 február 2023</a:t>
            </a:r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379413" y="3602038"/>
            <a:ext cx="5097462" cy="1655762"/>
          </a:xfrm>
        </p:spPr>
        <p:txBody>
          <a:bodyPr/>
          <a:lstStyle/>
          <a:p>
            <a:pPr algn="l" eaLnBrk="1" hangingPunct="1"/>
            <a:r>
              <a:rPr lang="sk-SK" altLang="sk-SK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Konferencia Atraktívnejší vidiek TU Zvolen</a:t>
            </a:r>
          </a:p>
          <a:p>
            <a:pPr algn="l" eaLnBrk="1" hangingPunct="1"/>
            <a:r>
              <a:rPr lang="sk-SK" altLang="sk-SK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František </a:t>
            </a:r>
            <a:r>
              <a:rPr lang="sk-SK" altLang="sk-SK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Morong</a:t>
            </a:r>
            <a:r>
              <a:rPr lang="sk-SK" altLang="sk-SK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 eaLnBrk="1" hangingPunct="1"/>
            <a:r>
              <a:rPr lang="sk-SK" altLang="sk-SK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riaditeľ odboru regionálnej spolupráce v cestovnom ruchu</a:t>
            </a:r>
          </a:p>
          <a:p>
            <a:pPr algn="l" eaLnBrk="1" hangingPunct="1"/>
            <a:endParaRPr lang="sk-SK" altLang="sk-SK" sz="2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Atraktívnosť /Prínos pre aktérov </a:t>
            </a:r>
          </a:p>
        </p:txBody>
      </p:sp>
      <p:sp>
        <p:nvSpPr>
          <p:cNvPr id="133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8126-99FD-4FF4-9074-A1995C2DCC9B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13316" name="Obdĺžnik 1"/>
          <p:cNvSpPr>
            <a:spLocks noChangeArrowheads="1"/>
          </p:cNvSpPr>
          <p:nvPr/>
        </p:nvSpPr>
        <p:spPr bwMode="auto">
          <a:xfrm>
            <a:off x="4554538" y="960438"/>
            <a:ext cx="282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k-SK" altLang="sk-SK" dirty="0">
              <a:latin typeface="+mn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161E5C6-871F-BE1A-6DB8-167609DDA0F1}"/>
              </a:ext>
            </a:extLst>
          </p:cNvPr>
          <p:cNvSpPr txBox="1"/>
          <p:nvPr/>
        </p:nvSpPr>
        <p:spPr>
          <a:xfrm>
            <a:off x="631596" y="960438"/>
            <a:ext cx="11331282" cy="5128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sk-SK" sz="1800" u="sng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sk-SK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 poľnohospodárske podnikateľské subjekty</a:t>
            </a:r>
            <a:r>
              <a:rPr lang="sk-S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(pre farmy a hospodárstva):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doplnkový zdroj príjmu (existenčná istota)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finalizácia produkcie farmárov vďaka jednoduchšiemu a výhodnejšiemu speňaženiu vlastných výrobkov, ubytovacích kapacít a celkovo prostredia poľnohospodárskeho objektu.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sk-SK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 obce </a:t>
            </a:r>
            <a:endParaRPr lang="sk-SK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zvyšovanie príjmov obyvateľov a obecného rozpočtu (čím sa vytvárajú dodatočné finančné zdroje pre vybavenosť obcí),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vznik pracovných príležitostí 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využívanie prírodného, kultúrneho a historického potenciálu obce,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prínos pre ochranu kultúrnych pamiatok,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oživovanie a udržiavanie folklórnych a iných tradícií,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zachovávanie pôvodného rázu krajiny v okolí obce.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sk-SK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 regióny a štát </a:t>
            </a:r>
            <a:endParaRPr lang="sk-SK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vznik nových pracovných príležitostí v poľnohospodárstve a odvetviach, ktorých služby návštevníci a turisti využívajú,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znižovanie nezamestnanosti v regiónoch,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stabilizácia osídlenia vidieka,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rozptyl cestovného ruchu do širších území regiónov,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zvýšenie exportnej aktivity prostredníctvom zahraničnej návštevnosti.</a:t>
            </a:r>
          </a:p>
        </p:txBody>
      </p:sp>
    </p:spTree>
    <p:extLst>
      <p:ext uri="{BB962C8B-B14F-4D97-AF65-F5344CB8AC3E}">
        <p14:creationId xmlns:p14="http://schemas.microsoft.com/office/powerpoint/2010/main" val="287471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Organizácia cestovaného ruchu</a:t>
            </a:r>
          </a:p>
        </p:txBody>
      </p:sp>
      <p:sp>
        <p:nvSpPr>
          <p:cNvPr id="1126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E2B405-8195-455A-B8E7-782C1196E5CA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11269" name="Obdĺžnik 1"/>
          <p:cNvSpPr>
            <a:spLocks noChangeArrowheads="1"/>
          </p:cNvSpPr>
          <p:nvPr/>
        </p:nvSpPr>
        <p:spPr bwMode="auto">
          <a:xfrm>
            <a:off x="4025245" y="960438"/>
            <a:ext cx="4909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dirty="0">
                <a:cs typeface="Calibri" panose="020F0502020204030204" pitchFamily="34" charset="0"/>
              </a:rPr>
              <a:t>Kooperačný formát územnej spolupráce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58DD153-CBC1-FB25-23C9-276A1FF8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13" y="1360548"/>
            <a:ext cx="10926104" cy="47951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Financovanie </a:t>
            </a:r>
          </a:p>
        </p:txBody>
      </p:sp>
      <p:sp>
        <p:nvSpPr>
          <p:cNvPr id="6148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EC78B4-948D-4CE2-9D88-65B5A7F396B2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567D9D9-3C9A-E86B-4959-B9D7B2287C0D}"/>
              </a:ext>
            </a:extLst>
          </p:cNvPr>
          <p:cNvSpPr txBox="1"/>
          <p:nvPr/>
        </p:nvSpPr>
        <p:spPr>
          <a:xfrm>
            <a:off x="226724" y="1294761"/>
            <a:ext cx="1133101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400" b="1" dirty="0">
                <a:latin typeface="+mn-lt"/>
              </a:rPr>
              <a:t>Dotáciu na príslušný rozpočtový rok môže poskytnúť ministerstvo</a:t>
            </a:r>
          </a:p>
          <a:p>
            <a:pPr algn="just"/>
            <a:endParaRPr lang="sk-SK" sz="2000" b="1" dirty="0">
              <a:latin typeface="+mn-lt"/>
            </a:endParaRPr>
          </a:p>
          <a:p>
            <a:pPr algn="just"/>
            <a:r>
              <a:rPr lang="sk-SK" sz="2000" b="1" dirty="0">
                <a:latin typeface="+mn-lt"/>
              </a:rPr>
              <a:t>a)</a:t>
            </a:r>
            <a:r>
              <a:rPr lang="sk-SK" sz="2000" dirty="0">
                <a:latin typeface="+mn-lt"/>
              </a:rPr>
              <a:t>oblastnej organizácii v rovnakej výške ako je súhrnná hodnota vybratých členských príspevkov oblastnej organizácie v roku, ktorý predchádza predchádzajúcemu rozpočtovému roku, pričom maximálna výška dotácie oblastnej organizácii je ohraničená </a:t>
            </a:r>
            <a:r>
              <a:rPr lang="sk-SK" sz="2000" b="1" dirty="0">
                <a:latin typeface="+mn-lt"/>
              </a:rPr>
              <a:t>90 % </a:t>
            </a:r>
            <a:r>
              <a:rPr lang="sk-SK" sz="2000" dirty="0">
                <a:latin typeface="+mn-lt"/>
              </a:rPr>
              <a:t>súhrnnej hodnoty vybratej dane za ubytovanie u všetkých členských obcí oblastnej organizácie v roku, ktorý predchádza predchádzajúcemu rozpočtovému roku,</a:t>
            </a:r>
          </a:p>
          <a:p>
            <a:pPr algn="just"/>
            <a:endParaRPr lang="sk-SK" sz="2000" b="0" i="0" dirty="0">
              <a:effectLst/>
              <a:latin typeface="+mn-lt"/>
            </a:endParaRPr>
          </a:p>
          <a:p>
            <a:pPr algn="just"/>
            <a:endParaRPr lang="sk-SK" sz="2000" b="0" i="0" dirty="0">
              <a:effectLst/>
              <a:latin typeface="+mn-lt"/>
            </a:endParaRPr>
          </a:p>
          <a:p>
            <a:pPr algn="just"/>
            <a:r>
              <a:rPr lang="sk-SK" sz="2000" b="1" i="0" dirty="0">
                <a:effectLst/>
                <a:latin typeface="+mn-lt"/>
              </a:rPr>
              <a:t>b)</a:t>
            </a:r>
            <a:r>
              <a:rPr lang="sk-SK" sz="2000" b="0" i="0" dirty="0">
                <a:effectLst/>
                <a:latin typeface="+mn-lt"/>
              </a:rPr>
              <a:t>krajskej organizácii v rovnakej výške ako je členský príspevok vyššieho územného celku v roku, ktorý predchádza predchádzajúcemu rozpočtovému roku, pričom maximálna výška dotácie krajskej organizácii je ohraničená </a:t>
            </a:r>
            <a:r>
              <a:rPr lang="sk-SK" sz="2000" b="1" i="0" dirty="0">
                <a:effectLst/>
                <a:latin typeface="+mn-lt"/>
              </a:rPr>
              <a:t>10 % </a:t>
            </a:r>
            <a:r>
              <a:rPr lang="sk-SK" sz="2000" b="0" i="0" dirty="0">
                <a:effectLst/>
                <a:latin typeface="+mn-lt"/>
              </a:rPr>
              <a:t>z vybratej dane za ubytovanie všetkých členských obcí oblastných organizácií, ktoré sú členmi krajskej organizácie v roku, ktorý predchádza predchádzajúcemu rozpočtovému roku</a:t>
            </a:r>
            <a:r>
              <a:rPr lang="sk-SK" sz="2000" b="0" i="0" dirty="0">
                <a:solidFill>
                  <a:srgbClr val="494949"/>
                </a:solidFill>
                <a:effectLst/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55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en-SK" sz="35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Dotácie - Zákon č. 91/2010 o podpore cestovného ruchu</a:t>
            </a:r>
            <a:endParaRPr lang="sk-SK" altLang="sk-SK" sz="3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8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EC78B4-948D-4CE2-9D88-65B5A7F396B2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142" y="1105364"/>
            <a:ext cx="11947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           </a:t>
            </a:r>
            <a:r>
              <a:rPr kumimoji="0" lang="sk-SK" alt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roku 2012 bolo pre organizácie cestovného ruchu poskytnutých viac ako 60 mil. EUR                                                                                                                                                                                                       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77263" y="1793717"/>
            <a:ext cx="31156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941D2172-B443-D1C1-2390-044AC95E9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2" y="1590543"/>
            <a:ext cx="6174963" cy="3583750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C4DDBAD8-7F5C-7EE9-6E7F-8C4DFBB23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14093"/>
              </p:ext>
            </p:extLst>
          </p:nvPr>
        </p:nvGraphicFramePr>
        <p:xfrm>
          <a:off x="6297105" y="1583703"/>
          <a:ext cx="5637231" cy="3520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865">
                  <a:extLst>
                    <a:ext uri="{9D8B030D-6E8A-4147-A177-3AD203B41FA5}">
                      <a16:colId xmlns:a16="http://schemas.microsoft.com/office/drawing/2014/main" val="1034824229"/>
                    </a:ext>
                  </a:extLst>
                </a:gridCol>
                <a:gridCol w="1971183">
                  <a:extLst>
                    <a:ext uri="{9D8B030D-6E8A-4147-A177-3AD203B41FA5}">
                      <a16:colId xmlns:a16="http://schemas.microsoft.com/office/drawing/2014/main" val="3198095242"/>
                    </a:ext>
                  </a:extLst>
                </a:gridCol>
                <a:gridCol w="1971183">
                  <a:extLst>
                    <a:ext uri="{9D8B030D-6E8A-4147-A177-3AD203B41FA5}">
                      <a16:colId xmlns:a16="http://schemas.microsoft.com/office/drawing/2014/main" val="1100158078"/>
                    </a:ext>
                  </a:extLst>
                </a:gridCol>
              </a:tblGrid>
              <a:tr h="1299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Rok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Výška nároku na dotáciu</a:t>
                      </a:r>
                      <a:endParaRPr lang="sk-SK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v EUR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Výška poskytnutej dotácie </a:t>
                      </a:r>
                      <a:br>
                        <a:rPr lang="sk-SK" sz="1200">
                          <a:effectLst/>
                        </a:rPr>
                      </a:br>
                      <a:r>
                        <a:rPr lang="sk-SK" sz="1200">
                          <a:effectLst/>
                        </a:rPr>
                        <a:t>v 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3350800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2018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5 894 573,21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5 669 956,05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86400026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2019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6 674 624,19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6 408 882,39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75339066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2020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7 623 593,67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7 544 616,31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7177396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2021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8 310 226,65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8 176 330,65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2322277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2022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8 643 696,51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8 397 724,53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3803372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2023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dirty="0">
                          <a:solidFill>
                            <a:schemeClr val="tx1"/>
                          </a:solidFill>
                          <a:effectLst/>
                        </a:rPr>
                        <a:t>9 168 964,35</a:t>
                      </a:r>
                      <a:endParaRPr lang="sk-S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932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75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 txBox="1">
            <a:spLocks noChangeArrowheads="1"/>
          </p:cNvSpPr>
          <p:nvPr/>
        </p:nvSpPr>
        <p:spPr bwMode="auto">
          <a:xfrm>
            <a:off x="6715125" y="1274763"/>
            <a:ext cx="50974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4500" b="1" dirty="0">
                <a:solidFill>
                  <a:schemeClr val="bg1"/>
                </a:solidFill>
                <a:latin typeface="Helvetica" panose="020B0604020202020204" pitchFamily="34" charset="0"/>
              </a:rPr>
              <a:t>  </a:t>
            </a:r>
            <a:r>
              <a:rPr lang="sk-SK" altLang="sk-SK" sz="4500" b="1" dirty="0">
                <a:solidFill>
                  <a:schemeClr val="bg1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aktivity</a:t>
            </a:r>
            <a:endParaRPr lang="sk-SK" altLang="sk-SK" sz="45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414" name="Subtitle 2"/>
          <p:cNvSpPr txBox="1">
            <a:spLocks noChangeArrowheads="1"/>
          </p:cNvSpPr>
          <p:nvPr/>
        </p:nvSpPr>
        <p:spPr bwMode="auto">
          <a:xfrm>
            <a:off x="7003256" y="3711189"/>
            <a:ext cx="50974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sk-SK" altLang="sk-SK" sz="2000" dirty="0">
                <a:solidFill>
                  <a:schemeClr val="bg1"/>
                </a:solidFill>
                <a:cs typeface="Calibri" panose="020F0502020204030204" pitchFamily="34" charset="0"/>
              </a:rPr>
              <a:t>pre použitie dotácie podľa ods. </a:t>
            </a:r>
            <a:r>
              <a:rPr lang="sk-SK" altLang="sk-SK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10  </a:t>
            </a:r>
            <a:r>
              <a:rPr lang="sk-SK" sz="2000" i="0" dirty="0">
                <a:solidFill>
                  <a:schemeClr val="bg1"/>
                </a:solidFill>
                <a:effectLst/>
                <a:latin typeface="+mn-lt"/>
              </a:rPr>
              <a:t>§29  </a:t>
            </a:r>
            <a:r>
              <a:rPr lang="sk-SK" altLang="sk-SK" sz="2000" dirty="0">
                <a:solidFill>
                  <a:schemeClr val="bg1"/>
                </a:solidFill>
                <a:cs typeface="Calibri" panose="020F0502020204030204" pitchFamily="34" charset="0"/>
              </a:rPr>
              <a:t>zákona č. 91/2010 Z. z. o podpore cestovného ruchu</a:t>
            </a:r>
          </a:p>
        </p:txBody>
      </p:sp>
      <p:sp>
        <p:nvSpPr>
          <p:cNvPr id="174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3A555B-E882-4E69-8089-EBA204D8D78D}" type="slidenum">
              <a:rPr lang="sk-SK" altLang="sk-SK" sz="2000" b="1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sk-SK" altLang="sk-SK" sz="2000" b="1">
              <a:solidFill>
                <a:schemeClr val="bg1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2E0C055-F3D5-6DA0-2E29-AAF62DA42F54}"/>
              </a:ext>
            </a:extLst>
          </p:cNvPr>
          <p:cNvSpPr txBox="1"/>
          <p:nvPr/>
        </p:nvSpPr>
        <p:spPr>
          <a:xfrm>
            <a:off x="0" y="801278"/>
            <a:ext cx="6096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400" b="1" i="0" dirty="0">
                <a:effectLst/>
                <a:latin typeface="+mn-lt"/>
              </a:rPr>
              <a:t>Poskytnutú dotáciu možno použiť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marketing a propagáciu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činnosť turistického informačného centra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tvorbu a prevádzku rezervačného systému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tvorbu a podporu udržateľných produktov CR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podporu atraktivít danej lokality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infraštruktúru cestovného ruchu okrem výstavby zariadení určených na ubytovanie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zabezpečenie strategických, koncepčných a analytických materiálov a dokumentov, štatistík a prieskumov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zavedenie a udržiavanie hodnotiaceho systému kvality služieb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b="0" i="0" dirty="0">
                <a:effectLst/>
                <a:latin typeface="+mn-lt"/>
              </a:rPr>
              <a:t>vzdelávacie aktivity zamerané na skvalitnenie a rozvoj destinácie a cestovného ruchu v nej</a:t>
            </a:r>
            <a:endParaRPr lang="sk-SK" sz="2000" b="0" i="0" dirty="0">
              <a:solidFill>
                <a:srgbClr val="49494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63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Odporúčané priority MD SR</a:t>
            </a:r>
          </a:p>
        </p:txBody>
      </p:sp>
      <p:sp>
        <p:nvSpPr>
          <p:cNvPr id="6148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EC78B4-948D-4CE2-9D88-65B5A7F396B2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444F4E76-6624-A1F8-DC9E-F3AE67977035}"/>
              </a:ext>
            </a:extLst>
          </p:cNvPr>
          <p:cNvSpPr/>
          <p:nvPr/>
        </p:nvSpPr>
        <p:spPr>
          <a:xfrm>
            <a:off x="707010" y="1083488"/>
            <a:ext cx="10426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k-SK" altLang="sk-SK" sz="2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FBB039D-3946-195A-8CA1-789535FEEB0F}"/>
              </a:ext>
            </a:extLst>
          </p:cNvPr>
          <p:cNvSpPr txBox="1"/>
          <p:nvPr/>
        </p:nvSpPr>
        <p:spPr>
          <a:xfrm>
            <a:off x="214016" y="897513"/>
            <a:ext cx="5876829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sk-S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odporúčané priority MD SR: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digitálne formy komunikácie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on-line foriem produktovej ponuky služieb, atraktivít cestovného ruchu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– prírodné a kultúrne dedičstvo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infraštruktúry produktov cestovného ruchu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zber dát pre potreby rozvojových aktivít lokality, destinácie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kooperačných aktivít smerujúcich k oživeniu domáceho cestovného ruchu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tematických, lokálnych a regionálnych produktov, tak aby sa stali súčasťou celoročnej ponuky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zvyšovanie kvality poskytovaných služieb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2A22F3A-5038-FC1B-3A0B-8FB9E9FC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45" y="1202094"/>
            <a:ext cx="6012694" cy="49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ctrTitle"/>
          </p:nvPr>
        </p:nvSpPr>
        <p:spPr>
          <a:xfrm>
            <a:off x="379413" y="1979628"/>
            <a:ext cx="5097462" cy="2696067"/>
          </a:xfrm>
        </p:spPr>
        <p:txBody>
          <a:bodyPr/>
          <a:lstStyle/>
          <a:p>
            <a:pPr algn="l" eaLnBrk="1" hangingPunct="1"/>
            <a:br>
              <a:rPr lang="sk-SK" altLang="sk-SK" sz="4000" b="1" dirty="0">
                <a:solidFill>
                  <a:schemeClr val="bg1"/>
                </a:solidFill>
                <a:latin typeface="+mn-lt"/>
              </a:rPr>
            </a:br>
            <a:br>
              <a:rPr lang="sk-SK" altLang="sk-SK" sz="4000" b="1" dirty="0">
                <a:solidFill>
                  <a:schemeClr val="bg1"/>
                </a:solidFill>
                <a:latin typeface="+mn-lt"/>
              </a:rPr>
            </a:br>
            <a:br>
              <a:rPr lang="sk-SK" altLang="sk-SK" sz="4000" b="1" dirty="0">
                <a:solidFill>
                  <a:schemeClr val="bg1"/>
                </a:solidFill>
                <a:latin typeface="+mn-lt"/>
              </a:rPr>
            </a:br>
            <a:r>
              <a:rPr lang="sk-SK" altLang="sk-SK" sz="4000" b="1" dirty="0">
                <a:solidFill>
                  <a:schemeClr val="bg1"/>
                </a:solidFill>
                <a:latin typeface="+mn-lt"/>
              </a:rPr>
              <a:t>Ďakujem za pozornosť!</a:t>
            </a:r>
            <a:br>
              <a:rPr lang="sk-SK" altLang="sk-SK" sz="4000" b="1" dirty="0">
                <a:solidFill>
                  <a:schemeClr val="bg1"/>
                </a:solidFill>
                <a:latin typeface="+mn-lt"/>
              </a:rPr>
            </a:br>
            <a:br>
              <a:rPr lang="sk-SK" altLang="sk-SK" sz="2000" b="1" dirty="0">
                <a:solidFill>
                  <a:schemeClr val="bg1"/>
                </a:solidFill>
                <a:latin typeface="+mn-lt"/>
              </a:rPr>
            </a:br>
            <a:r>
              <a:rPr lang="sk-SK" altLang="sk-SK" sz="2000" b="1" dirty="0">
                <a:solidFill>
                  <a:schemeClr val="bg1"/>
                </a:solidFill>
                <a:latin typeface="+mn-lt"/>
              </a:rPr>
              <a:t>frantisek.morong@mindop.sk</a:t>
            </a:r>
            <a:br>
              <a:rPr lang="sk-SK" altLang="sk-SK" sz="4000" b="1" dirty="0">
                <a:solidFill>
                  <a:schemeClr val="bg1"/>
                </a:solidFill>
                <a:latin typeface="+mn-lt"/>
              </a:rPr>
            </a:br>
            <a:endParaRPr lang="sk-SK" altLang="sk-SK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59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379413" y="3602038"/>
            <a:ext cx="5097462" cy="1655762"/>
          </a:xfrm>
        </p:spPr>
        <p:txBody>
          <a:bodyPr/>
          <a:lstStyle/>
          <a:p>
            <a:pPr algn="l" eaLnBrk="1" hangingPunct="1"/>
            <a:endParaRPr lang="sk-SK" altLang="sk-SK" sz="20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l" eaLnBrk="1" hangingPunct="1"/>
            <a:endParaRPr lang="sk-SK" altLang="sk-SK" sz="2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 txBox="1">
            <a:spLocks noChangeArrowheads="1"/>
          </p:cNvSpPr>
          <p:nvPr/>
        </p:nvSpPr>
        <p:spPr bwMode="auto">
          <a:xfrm>
            <a:off x="6715125" y="1274763"/>
            <a:ext cx="50974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45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4500" b="1" dirty="0">
                <a:solidFill>
                  <a:schemeClr val="bg1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cestovný ruch</a:t>
            </a:r>
            <a:endParaRPr lang="sk-SK" altLang="sk-SK" sz="45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414" name="Subtitle 2"/>
          <p:cNvSpPr txBox="1">
            <a:spLocks noChangeArrowheads="1"/>
          </p:cNvSpPr>
          <p:nvPr/>
        </p:nvSpPr>
        <p:spPr bwMode="auto">
          <a:xfrm>
            <a:off x="6715124" y="3662363"/>
            <a:ext cx="50974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endParaRPr lang="sk-SK" altLang="sk-SK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4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3A555B-E882-4E69-8089-EBA204D8D78D}" type="slidenum">
              <a:rPr lang="sk-SK" altLang="sk-SK" sz="2000" b="1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sk-SK" altLang="sk-SK" sz="20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5F4A4-195D-883A-8026-100FCCD2F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0948"/>
            <a:ext cx="1219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altLang="sk-SK" sz="1500" dirty="0">
              <a:solidFill>
                <a:srgbClr val="0055A0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384A901-4BA6-7446-ED90-E93401D6F643}"/>
              </a:ext>
            </a:extLst>
          </p:cNvPr>
          <p:cNvSpPr txBox="1"/>
          <p:nvPr/>
        </p:nvSpPr>
        <p:spPr>
          <a:xfrm>
            <a:off x="247437" y="2321176"/>
            <a:ext cx="5597182" cy="355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3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Cieľom zákona č.91/2010 Z. z. o podpore cestovného ruchu: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zvýšiť návštevnosť 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predĺžiť počet dní pobytu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zvyšovať ekonomické prínosy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ytvárať pracovné príležitosti, udržiavať alebo zvyšovať zamestnanosť</a:t>
            </a:r>
          </a:p>
        </p:txBody>
      </p:sp>
    </p:spTree>
    <p:extLst>
      <p:ext uri="{BB962C8B-B14F-4D97-AF65-F5344CB8AC3E}">
        <p14:creationId xmlns:p14="http://schemas.microsoft.com/office/powerpoint/2010/main" val="118563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č. 91/2010 o podpore cestovného ruchu </a:t>
            </a:r>
          </a:p>
        </p:txBody>
      </p:sp>
      <p:sp>
        <p:nvSpPr>
          <p:cNvPr id="6148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EC78B4-948D-4CE2-9D88-65B5A7F396B2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E502884-B90F-695D-D145-DF9AC880CB13}"/>
              </a:ext>
            </a:extLst>
          </p:cNvPr>
          <p:cNvSpPr txBox="1"/>
          <p:nvPr/>
        </p:nvSpPr>
        <p:spPr>
          <a:xfrm>
            <a:off x="3695307" y="964343"/>
            <a:ext cx="53449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altLang="en-SK" sz="2400" b="1" dirty="0">
                <a:latin typeface="+mn-lt"/>
                <a:cs typeface="Arial" panose="020B0604020202020204" pitchFamily="34" charset="0"/>
              </a:rPr>
              <a:t>Definuje formy spolupráce </a:t>
            </a:r>
          </a:p>
          <a:p>
            <a:pPr marL="0" indent="0">
              <a:buNone/>
            </a:pPr>
            <a:r>
              <a:rPr lang="sk-SK" altLang="en-SK" sz="1600" dirty="0">
                <a:latin typeface="+mn-lt"/>
                <a:cs typeface="Arial" panose="020B0604020202020204" pitchFamily="34" charset="0"/>
              </a:rPr>
              <a:t>/inštitucionálnej, medzirezortnej, samosprávnej, lokálnej</a:t>
            </a:r>
            <a:r>
              <a:rPr lang="sk-SK" altLang="en-SK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>
              <a:buNone/>
            </a:pPr>
            <a:endParaRPr lang="sk-SK" altLang="en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altLang="en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altLang="en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altLang="en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altLang="en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000" dirty="0"/>
              <a:t> </a:t>
            </a:r>
            <a:endParaRPr lang="sk-SK" altLang="en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87D6FEAB-58DD-01F1-BE4F-EAEFADAD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681" y="1338606"/>
            <a:ext cx="12000320" cy="4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Organizácia cestovaného ruchu</a:t>
            </a:r>
          </a:p>
        </p:txBody>
      </p:sp>
      <p:sp>
        <p:nvSpPr>
          <p:cNvPr id="1126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E2B405-8195-455A-B8E7-782C1196E5CA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11269" name="Obdĺžnik 1"/>
          <p:cNvSpPr>
            <a:spLocks noChangeArrowheads="1"/>
          </p:cNvSpPr>
          <p:nvPr/>
        </p:nvSpPr>
        <p:spPr bwMode="auto">
          <a:xfrm>
            <a:off x="4025245" y="960438"/>
            <a:ext cx="4909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k-SK" altLang="sk-SK" sz="2000" dirty="0">
                <a:cs typeface="Calibri" panose="020F0502020204030204" pitchFamily="34" charset="0"/>
              </a:rPr>
              <a:t>Kooperačný formát územnej spolupráce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54CCB7D-FEA3-1554-0B78-4469676859ED}"/>
              </a:ext>
            </a:extLst>
          </p:cNvPr>
          <p:cNvSpPr txBox="1"/>
          <p:nvPr/>
        </p:nvSpPr>
        <p:spPr>
          <a:xfrm>
            <a:off x="480767" y="1209720"/>
            <a:ext cx="1142293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sk-SK" sz="2400" b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sk-SK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Vznik OOCR </a:t>
            </a:r>
          </a:p>
          <a:p>
            <a:pPr algn="just"/>
            <a:r>
              <a:rPr lang="sk-SK" sz="2000" b="1" i="0" dirty="0">
                <a:effectLst/>
                <a:latin typeface="+mn-lt"/>
              </a:rPr>
              <a:t>§ 14 </a:t>
            </a:r>
            <a:r>
              <a:rPr lang="sk-SK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Oblastnú organizáciu môže založiť zakladateľskou zmluvou s podnikateľskými subjektmi </a:t>
            </a:r>
            <a:r>
              <a:rPr lang="sk-SK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najmenej 5</a:t>
            </a:r>
            <a:r>
              <a:rPr lang="sk-SK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k-SK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obcí</a:t>
            </a:r>
            <a:r>
              <a:rPr lang="sk-SK" sz="2000" dirty="0">
                <a:effectLst/>
                <a:latin typeface="+mn-lt"/>
              </a:rPr>
              <a:t>, pričom súhrn počtu prenocovaných návštevníkov v ubytovacích zariadeniach</a:t>
            </a:r>
            <a:r>
              <a:rPr lang="sk-SK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na území obcí v predchádzajúcom kalendárnom roku musí dosiahnuť najmenej </a:t>
            </a:r>
            <a:r>
              <a:rPr lang="sk-SK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100-tisíc</a:t>
            </a:r>
            <a:r>
              <a:rPr lang="sk-SK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prenocovaní. Oblastnú organizáciu môže založiť aj </a:t>
            </a:r>
            <a:r>
              <a:rPr lang="sk-SK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menej </a:t>
            </a:r>
            <a:r>
              <a:rPr lang="sk-SK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ako </a:t>
            </a:r>
            <a:r>
              <a:rPr lang="sk-SK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5</a:t>
            </a:r>
            <a:r>
              <a:rPr lang="sk-SK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obcí, ak bol súhrnný počet prenocovaní v ubytovacích zariadeniach</a:t>
            </a:r>
            <a:r>
              <a:rPr lang="sk-SK" sz="2000" dirty="0">
                <a:effectLst/>
                <a:latin typeface="+mn-lt"/>
              </a:rPr>
              <a:t> na území  obcí v predchádzajúcom kalendárnom roku najmenej </a:t>
            </a:r>
            <a:r>
              <a:rPr lang="sk-SK" sz="2000" b="1" dirty="0">
                <a:effectLst/>
                <a:latin typeface="+mn-lt"/>
              </a:rPr>
              <a:t>250-tisíc</a:t>
            </a:r>
            <a:endParaRPr lang="sk-SK" sz="2000" b="1" dirty="0">
              <a:latin typeface="+mn-lt"/>
            </a:endParaRPr>
          </a:p>
          <a:p>
            <a:pPr algn="just"/>
            <a:endParaRPr lang="sk-SK" sz="2400" b="1" dirty="0">
              <a:latin typeface="+mn-lt"/>
            </a:endParaRPr>
          </a:p>
          <a:p>
            <a:pPr algn="just"/>
            <a:r>
              <a:rPr lang="sk-SK" sz="2400" b="1" dirty="0">
                <a:latin typeface="+mn-lt"/>
              </a:rPr>
              <a:t>Členstvo v oblastnej organizácii</a:t>
            </a:r>
            <a:endParaRPr lang="sk-SK" dirty="0">
              <a:latin typeface="+mn-lt"/>
            </a:endParaRPr>
          </a:p>
          <a:p>
            <a:pPr algn="just"/>
            <a:r>
              <a:rPr lang="sk-SK" sz="2000" b="1" i="0" dirty="0">
                <a:effectLst/>
                <a:latin typeface="+mn-lt"/>
              </a:rPr>
              <a:t>§ 21 </a:t>
            </a:r>
            <a:r>
              <a:rPr lang="sk-SK" sz="2000" b="0" i="0" dirty="0">
                <a:effectLst/>
                <a:latin typeface="+mn-lt"/>
              </a:rPr>
              <a:t>O členstvo v oblastnej organizácii môže na základe prihlášky požiadať </a:t>
            </a:r>
            <a:r>
              <a:rPr lang="sk-SK" sz="2000" b="1" i="0" dirty="0">
                <a:effectLst/>
                <a:latin typeface="+mn-lt"/>
              </a:rPr>
              <a:t>obec, fyzická osoba </a:t>
            </a:r>
            <a:r>
              <a:rPr lang="sk-SK" sz="2000" b="0" i="0" dirty="0">
                <a:effectLst/>
                <a:latin typeface="+mn-lt"/>
              </a:rPr>
              <a:t>alebo </a:t>
            </a:r>
            <a:r>
              <a:rPr lang="sk-SK" sz="2000" b="1" i="0" dirty="0">
                <a:effectLst/>
                <a:latin typeface="+mn-lt"/>
              </a:rPr>
              <a:t>právnická osoba</a:t>
            </a:r>
            <a:r>
              <a:rPr lang="sk-SK" sz="2000" b="0" i="0" dirty="0">
                <a:effectLst/>
                <a:latin typeface="+mn-lt"/>
              </a:rPr>
              <a:t>, ktorá </a:t>
            </a:r>
            <a:r>
              <a:rPr lang="sk-SK" sz="2000" b="1" i="0" dirty="0">
                <a:effectLst/>
                <a:latin typeface="+mn-lt"/>
              </a:rPr>
              <a:t>podniká alebo pôsobí na jej území. </a:t>
            </a:r>
            <a:r>
              <a:rPr lang="sk-SK" sz="2000" b="0" i="0" dirty="0">
                <a:effectLst/>
                <a:latin typeface="+mn-lt"/>
              </a:rPr>
              <a:t>Členom sa stane po schválení predstavenstvom a zaplatení členského príspevku až dňom zápisu do zoznamu členov oblastnej organizácie</a:t>
            </a:r>
          </a:p>
          <a:p>
            <a:pPr algn="just"/>
            <a:endParaRPr lang="sk-SK" sz="2000" b="0" i="0" dirty="0">
              <a:effectLst/>
              <a:latin typeface="+mn-lt"/>
            </a:endParaRPr>
          </a:p>
          <a:p>
            <a:pPr algn="just"/>
            <a:r>
              <a:rPr lang="sk-SK" sz="2000" dirty="0">
                <a:latin typeface="+mn-lt"/>
              </a:rPr>
              <a:t>Aktuálne v systéme evidujeme len </a:t>
            </a:r>
            <a:r>
              <a:rPr lang="sk-SK" sz="2000" b="1" dirty="0">
                <a:latin typeface="+mn-lt"/>
              </a:rPr>
              <a:t>96</a:t>
            </a:r>
            <a:r>
              <a:rPr lang="sk-SK" sz="2000" dirty="0">
                <a:latin typeface="+mn-lt"/>
              </a:rPr>
              <a:t> členských miest a </a:t>
            </a:r>
            <a:r>
              <a:rPr lang="sk-SK" sz="2000" b="1" dirty="0">
                <a:latin typeface="+mn-lt"/>
              </a:rPr>
              <a:t>446</a:t>
            </a:r>
            <a:r>
              <a:rPr lang="sk-SK" sz="2000" dirty="0">
                <a:latin typeface="+mn-lt"/>
              </a:rPr>
              <a:t> obcí </a:t>
            </a:r>
            <a:endParaRPr lang="sk-SK" sz="2000" b="0" i="0" dirty="0">
              <a:effectLst/>
              <a:latin typeface="+mn-lt"/>
            </a:endParaRPr>
          </a:p>
          <a:p>
            <a:pPr algn="just"/>
            <a:endParaRPr lang="sk-SK" b="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2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Spolupráca /sieť organizácii cestovného ruchu 2023</a:t>
            </a:r>
          </a:p>
        </p:txBody>
      </p:sp>
      <p:sp>
        <p:nvSpPr>
          <p:cNvPr id="6148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EC78B4-948D-4CE2-9D88-65B5A7F396B2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6C0EEAB-34A0-C3B4-9C0B-DEBE02FC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10" y="1436967"/>
            <a:ext cx="8804633" cy="498691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C191451-561A-5230-3C91-9B01D2D50C40}"/>
              </a:ext>
            </a:extLst>
          </p:cNvPr>
          <p:cNvSpPr txBox="1"/>
          <p:nvPr/>
        </p:nvSpPr>
        <p:spPr>
          <a:xfrm>
            <a:off x="876693" y="1036856"/>
            <a:ext cx="10699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oblastných organizácii, 8 krajských organizácii cestovného ruchu, spolupracuje 1 300 subjektov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0" y="34974"/>
            <a:ext cx="6268825" cy="7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sk-SK" altLang="sk-SK" sz="1800" b="1" dirty="0"/>
              <a:t>PRIESKUM REALIZOVANÝ ZMOS v roku 2021 </a:t>
            </a:r>
          </a:p>
          <a:p>
            <a:pPr lvl="0" algn="ctr">
              <a:lnSpc>
                <a:spcPct val="100000"/>
              </a:lnSpc>
              <a:buNone/>
            </a:pPr>
            <a:r>
              <a:rPr lang="sk-SK" altLang="sk-SK" sz="1800" b="1" dirty="0"/>
              <a:t>na vzorke N= 1426 respondentov </a:t>
            </a:r>
          </a:p>
        </p:txBody>
      </p:sp>
      <p:sp>
        <p:nvSpPr>
          <p:cNvPr id="17413" name="Title 1"/>
          <p:cNvSpPr txBox="1">
            <a:spLocks noChangeArrowheads="1"/>
          </p:cNvSpPr>
          <p:nvPr/>
        </p:nvSpPr>
        <p:spPr bwMode="auto">
          <a:xfrm>
            <a:off x="6715125" y="1274763"/>
            <a:ext cx="50974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sk-SK" sz="45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sk-SK" altLang="sk-SK" sz="45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SPOLUPRÁCA v území</a:t>
            </a:r>
          </a:p>
        </p:txBody>
      </p:sp>
      <p:sp>
        <p:nvSpPr>
          <p:cNvPr id="17414" name="Subtitle 2"/>
          <p:cNvSpPr txBox="1">
            <a:spLocks noChangeArrowheads="1"/>
          </p:cNvSpPr>
          <p:nvPr/>
        </p:nvSpPr>
        <p:spPr bwMode="auto">
          <a:xfrm>
            <a:off x="6715125" y="4063502"/>
            <a:ext cx="50974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sk-SK" altLang="sk-SK" sz="2400" dirty="0">
                <a:solidFill>
                  <a:schemeClr val="bg1"/>
                </a:solidFill>
                <a:latin typeface="+mn-lt"/>
              </a:rPr>
              <a:t>Atraktivita/</a:t>
            </a:r>
            <a:r>
              <a:rPr lang="sk-SK" altLang="sk-SK" sz="2400" dirty="0" err="1">
                <a:solidFill>
                  <a:schemeClr val="bg1"/>
                </a:solidFill>
                <a:latin typeface="+mn-lt"/>
              </a:rPr>
              <a:t>Neatraktivita</a:t>
            </a:r>
            <a:endParaRPr lang="sk-SK" altLang="sk-SK" sz="2400" dirty="0">
              <a:solidFill>
                <a:schemeClr val="bg1"/>
              </a:solidFill>
              <a:latin typeface="+mn-lt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sk-SK" altLang="sk-SK" sz="2400" dirty="0">
                <a:solidFill>
                  <a:schemeClr val="bg1"/>
                </a:solidFill>
                <a:latin typeface="+mn-lt"/>
              </a:rPr>
              <a:t>Nedostatok informácii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sk-SK" altLang="sk-SK" sz="2400" dirty="0">
                <a:solidFill>
                  <a:schemeClr val="bg1"/>
                </a:solidFill>
                <a:latin typeface="+mn-lt"/>
              </a:rPr>
              <a:t>Zdroje na členské v OCR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endParaRPr lang="sk-SK" altLang="sk-SK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3A555B-E882-4E69-8089-EBA204D8D78D}" type="slidenum">
              <a:rPr lang="sk-SK" altLang="sk-SK" sz="2000" b="1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sk-SK" altLang="sk-SK" sz="2000" b="1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23626A8-B6D6-E8AD-0B39-9196D906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598"/>
            <a:ext cx="6004511" cy="4854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Atraktívnosť /</a:t>
            </a:r>
            <a:r>
              <a:rPr lang="sk-SK" altLang="sk-SK" sz="3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neatraktívnosť</a:t>
            </a:r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obcí</a:t>
            </a:r>
          </a:p>
        </p:txBody>
      </p:sp>
      <p:sp>
        <p:nvSpPr>
          <p:cNvPr id="133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8126-99FD-4FF4-9074-A1995C2DCC9B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13316" name="Obdĺžnik 1"/>
          <p:cNvSpPr>
            <a:spLocks noChangeArrowheads="1"/>
          </p:cNvSpPr>
          <p:nvPr/>
        </p:nvSpPr>
        <p:spPr bwMode="auto">
          <a:xfrm>
            <a:off x="4554538" y="960438"/>
            <a:ext cx="282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k-SK" altLang="sk-SK" dirty="0">
              <a:latin typeface="+mn-lt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5D81078-EACC-A8F6-BA72-AD5D30A62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0438"/>
            <a:ext cx="6243120" cy="517008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161E5C6-871F-BE1A-6DB8-167609DDA0F1}"/>
              </a:ext>
            </a:extLst>
          </p:cNvPr>
          <p:cNvSpPr txBox="1"/>
          <p:nvPr/>
        </p:nvSpPr>
        <p:spPr>
          <a:xfrm>
            <a:off x="6243120" y="2422094"/>
            <a:ext cx="56126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Výsledkom zistení na vzorke =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1531 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respondentov zástupcov miest a obcí realizovaných ZMOS 2021 týkajúcich sa auto reflexie atraktivity destinácie bolo, že viac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37% 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zúčastnených respondentov vyjadrilo názor, že ich obec, mesto, lokalita nie je dostatočne atraktívna pre návštevníkov. </a:t>
            </a:r>
          </a:p>
          <a:p>
            <a:endParaRPr lang="sk-SK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Atraktívnosť /</a:t>
            </a:r>
            <a:r>
              <a:rPr lang="sk-SK" altLang="sk-SK" sz="3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neatraktívnosť</a:t>
            </a:r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obcí</a:t>
            </a:r>
          </a:p>
        </p:txBody>
      </p:sp>
      <p:sp>
        <p:nvSpPr>
          <p:cNvPr id="133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8126-99FD-4FF4-9074-A1995C2DCC9B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13316" name="Obdĺžnik 1"/>
          <p:cNvSpPr>
            <a:spLocks noChangeArrowheads="1"/>
          </p:cNvSpPr>
          <p:nvPr/>
        </p:nvSpPr>
        <p:spPr bwMode="auto">
          <a:xfrm>
            <a:off x="4554538" y="960438"/>
            <a:ext cx="282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k-SK" altLang="sk-SK" dirty="0">
              <a:latin typeface="+mn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161E5C6-871F-BE1A-6DB8-167609DDA0F1}"/>
              </a:ext>
            </a:extLst>
          </p:cNvPr>
          <p:cNvSpPr txBox="1"/>
          <p:nvPr/>
        </p:nvSpPr>
        <p:spPr>
          <a:xfrm>
            <a:off x="7174457" y="1649691"/>
            <a:ext cx="4755062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Attractions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(atraktivity)</a:t>
            </a:r>
            <a:r>
              <a:rPr lang="sk-SK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ancillary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(dostupnosť a doplnkové služby)</a:t>
            </a:r>
            <a:r>
              <a:rPr lang="sk-SK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Amenities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(vybavenosť)</a:t>
            </a:r>
            <a:r>
              <a:rPr lang="sk-SK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Accomodation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(ubytovanie)</a:t>
            </a:r>
            <a:endParaRPr lang="sk-SK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(aktivity)</a:t>
            </a:r>
            <a:endParaRPr lang="sk-SK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packages</a:t>
            </a:r>
            <a:r>
              <a:rPr lang="sk-S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(dostupné balíčky)</a:t>
            </a:r>
            <a:r>
              <a:rPr lang="sk-SK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AD3140F-2F35-4102-FB38-3834BD2B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2" y="1649691"/>
            <a:ext cx="6867548" cy="37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93663"/>
            <a:ext cx="12192000" cy="801687"/>
          </a:xfrm>
        </p:spPr>
        <p:txBody>
          <a:bodyPr/>
          <a:lstStyle/>
          <a:p>
            <a:pPr eaLnBrk="1" hangingPunct="1"/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Atraktívnosť /</a:t>
            </a:r>
            <a:r>
              <a:rPr lang="sk-SK" altLang="sk-SK" sz="35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neatraktívnosť</a:t>
            </a:r>
            <a:r>
              <a:rPr lang="sk-SK" altLang="sk-SK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ponuka obcí</a:t>
            </a:r>
          </a:p>
        </p:txBody>
      </p:sp>
      <p:sp>
        <p:nvSpPr>
          <p:cNvPr id="1331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7263" y="6327775"/>
            <a:ext cx="1949450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8126-99FD-4FF4-9074-A1995C2DCC9B}" type="slidenum">
              <a:rPr lang="sk-SK" altLang="sk-SK" sz="2000" b="1" smtClean="0">
                <a:solidFill>
                  <a:srgbClr val="0055A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sk-SK" altLang="sk-SK" sz="2000" b="1">
              <a:solidFill>
                <a:srgbClr val="0055A0"/>
              </a:solidFill>
            </a:endParaRPr>
          </a:p>
        </p:txBody>
      </p:sp>
      <p:sp>
        <p:nvSpPr>
          <p:cNvPr id="13316" name="Obdĺžnik 1"/>
          <p:cNvSpPr>
            <a:spLocks noChangeArrowheads="1"/>
          </p:cNvSpPr>
          <p:nvPr/>
        </p:nvSpPr>
        <p:spPr bwMode="auto">
          <a:xfrm>
            <a:off x="4554538" y="960438"/>
            <a:ext cx="282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k-SK" altLang="sk-SK" dirty="0">
              <a:latin typeface="+mn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161E5C6-871F-BE1A-6DB8-167609DDA0F1}"/>
              </a:ext>
            </a:extLst>
          </p:cNvPr>
          <p:cNvSpPr txBox="1"/>
          <p:nvPr/>
        </p:nvSpPr>
        <p:spPr>
          <a:xfrm>
            <a:off x="0" y="1528941"/>
            <a:ext cx="11972042" cy="416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Prírodné atraktivity 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</a:rPr>
              <a:t>živá i neživá príroda, zvláštne prírodné útvary, fauna, flóra, prírodné úkazy a pod. </a:t>
            </a:r>
            <a:r>
              <a:rPr lang="sk-SK" sz="1500" dirty="0">
                <a:latin typeface="+mn-lt"/>
                <a:ea typeface="Calibri" panose="020F0502020204030204" pitchFamily="34" charset="0"/>
              </a:rPr>
              <a:t>geoparky, biosférické rezervácie)</a:t>
            </a:r>
            <a:endParaRPr lang="sk-SK" sz="15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Kultúrno-historické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(hrady, zámky, skanzeny, pamätné izby, umelecké diela, ľudové umenie) 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Organizované atraktivity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(podujatia, festivaly)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Sociálne atraktivity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vytvárajú motiváciu pre </a:t>
            </a:r>
            <a:r>
              <a:rPr lang="sk-SK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návštevu lokality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 záujme poznávania domáceho prostredia  a</a:t>
            </a:r>
            <a:r>
              <a:rPr lang="sk-SK" sz="1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miestnych komunít,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tradičného spôsobu života, ľudovej kultúry, zvykov viažucich sa ku konkrétnym obdobiam v roku, životným udalostiam či k aktivitám spojeným s konkrétnym štádiom prác (obyčaje výročného cyklu – fašiangy, Veľká noc, stavanie májov, Jánske zvyky, dušičky, Advent, Vianoce a pod., rodinného cyklu - narodenie, krstiny, svadba, pohreb  a pracovného cyklu - dožinky, vinobranie, hody, kosenie, zber úrody).  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k-S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Zábavné atraktivity 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špecifické prvky infraštruktúry, ktoré sú zároveň atraktivitou s vysokou stimuláciou pre návštevu (napr. zábavné parky, bludiská, </a:t>
            </a:r>
            <a:r>
              <a:rPr lang="sk-SK" sz="15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aquaparky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wellness centrá, vzdelávacie, vedecké centra </a:t>
            </a:r>
            <a:r>
              <a:rPr lang="sk-SK" sz="15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atd</a:t>
            </a:r>
            <a:r>
              <a:rPr lang="sk-SK" sz="15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.). V niektorých regiónoch, v ktorých nie je dostatok prírodných a kultúrnych atraktivít pre rozvoj CR môžu výrazne prispieť k podpore návštevnosti destinácie ako takej.  </a:t>
            </a:r>
          </a:p>
          <a:p>
            <a:endParaRPr lang="sk-SK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538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SCR_ppt_prezentacia_6.feb.draft [Režim kompatibility]" id="{50A1E7AB-12DA-4617-A38F-A6DDDFBC06D1}" vid="{3992FC00-D8C3-43EB-BDDD-6C922240D5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03A835DC56C849812F87A12BE77F14" ma:contentTypeVersion="2" ma:contentTypeDescription="Umožňuje vytvoriť nový dokument." ma:contentTypeScope="" ma:versionID="61c82d1b8c6bd3b72162fd4a2430922f">
  <xsd:schema xmlns:xsd="http://www.w3.org/2001/XMLSchema" xmlns:xs="http://www.w3.org/2001/XMLSchema" xmlns:p="http://schemas.microsoft.com/office/2006/metadata/properties" xmlns:ns2="b2ea0f5d-1ae2-477f-aca4-61eb0c8175ef" xmlns:ns3="33faa684-7c97-456e-af35-90595973ca15" targetNamespace="http://schemas.microsoft.com/office/2006/metadata/properties" ma:root="true" ma:fieldsID="6e25dc7681ad5aa3e2f8ebceaad8946c" ns2:_="" ns3:_="">
    <xsd:import namespace="b2ea0f5d-1ae2-477f-aca4-61eb0c8175ef"/>
    <xsd:import namespace="33faa684-7c97-456e-af35-90595973ca15"/>
    <xsd:element name="properties">
      <xsd:complexType>
        <xsd:sequence>
          <xsd:element name="documentManagement">
            <xsd:complexType>
              <xsd:all>
                <xsd:element ref="ns2:Kateg_x00f3_ri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a0f5d-1ae2-477f-aca4-61eb0c8175ef" elementFormDefault="qualified">
    <xsd:import namespace="http://schemas.microsoft.com/office/2006/documentManagement/types"/>
    <xsd:import namespace="http://schemas.microsoft.com/office/infopath/2007/PartnerControls"/>
    <xsd:element name="Kateg_x00f3_ria" ma:index="8" nillable="true" ma:displayName="Kategória" ma:default="Šablóny" ma:format="Dropdown" ma:internalName="Kateg_x00f3_ria">
      <xsd:simpleType>
        <xsd:restriction base="dms:Choice">
          <xsd:enumeration value="Šablóny"/>
          <xsd:enumeration value="Jednotná prezentácia"/>
          <xsd:enumeration value="Logo ministertv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aa684-7c97-456e-af35-90595973ca1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9F09AF-C45A-4B8F-A33A-AFE075A2A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a0f5d-1ae2-477f-aca4-61eb0c8175ef"/>
    <ds:schemaRef ds:uri="33faa684-7c97-456e-af35-90595973c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F389B0-2691-447C-9861-1DF7CCCFEE5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CD85679-6726-44A2-8F2C-8D40ADF9F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ORSCR_ppt_prezentacia_6.feb.draft</Template>
  <TotalTime>646</TotalTime>
  <Words>1100</Words>
  <Application>Microsoft Office PowerPoint</Application>
  <PresentationFormat>Širokouhlá</PresentationFormat>
  <Paragraphs>150</Paragraphs>
  <Slides>16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Symbol</vt:lpstr>
      <vt:lpstr>Wingdings</vt:lpstr>
      <vt:lpstr>Motív balíka Office</vt:lpstr>
      <vt:lpstr>21. február 2023</vt:lpstr>
      <vt:lpstr>Prezentácia programu PowerPoint</vt:lpstr>
      <vt:lpstr>Zákon č. 91/2010 o podpore cestovného ruchu </vt:lpstr>
      <vt:lpstr>Organizácia cestovaného ruchu</vt:lpstr>
      <vt:lpstr>Spolupráca /sieť organizácii cestovného ruchu 2023</vt:lpstr>
      <vt:lpstr>Prezentácia programu PowerPoint</vt:lpstr>
      <vt:lpstr>Atraktívnosť /neatraktívnosť obcí</vt:lpstr>
      <vt:lpstr>Atraktívnosť /neatraktívnosť obcí</vt:lpstr>
      <vt:lpstr>Atraktívnosť /neatraktívnosť ponuka obcí</vt:lpstr>
      <vt:lpstr>Atraktívnosť /Prínos pre aktérov </vt:lpstr>
      <vt:lpstr>Organizácia cestovaného ruchu</vt:lpstr>
      <vt:lpstr>Financovanie </vt:lpstr>
      <vt:lpstr>Dotácie - Zákon č. 91/2010 o podpore cestovného ruchu</vt:lpstr>
      <vt:lpstr>Prezentácia programu PowerPoint</vt:lpstr>
      <vt:lpstr>Odporúčané priority MD SR</vt:lpstr>
      <vt:lpstr>   Ďakujem za pozornosť!  frantisek.morong@mindop.sk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februára 2023</dc:title>
  <dc:creator>Kovačičová, Lucia</dc:creator>
  <cp:lastModifiedBy>barbora.morongova</cp:lastModifiedBy>
  <cp:revision>53</cp:revision>
  <cp:lastPrinted>2023-02-06T08:21:53Z</cp:lastPrinted>
  <dcterms:created xsi:type="dcterms:W3CDTF">2023-02-03T14:48:53Z</dcterms:created>
  <dcterms:modified xsi:type="dcterms:W3CDTF">2023-02-21T10:08:27Z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ória">
    <vt:lpwstr>Jednotná prezentácia</vt:lpwstr>
  </property>
</Properties>
</file>