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7" r:id="rId5"/>
    <p:sldMasterId id="2147483674" r:id="rId6"/>
    <p:sldMasterId id="2147483681" r:id="rId7"/>
    <p:sldMasterId id="2147483685" r:id="rId8"/>
    <p:sldMasterId id="2147483692" r:id="rId9"/>
  </p:sldMasterIdLst>
  <p:notesMasterIdLst>
    <p:notesMasterId r:id="rId40"/>
  </p:notesMasterIdLst>
  <p:sldIdLst>
    <p:sldId id="257" r:id="rId10"/>
    <p:sldId id="2145706756" r:id="rId11"/>
    <p:sldId id="1286" r:id="rId12"/>
    <p:sldId id="1541" r:id="rId13"/>
    <p:sldId id="1127" r:id="rId14"/>
    <p:sldId id="1089" r:id="rId15"/>
    <p:sldId id="1246" r:id="rId16"/>
    <p:sldId id="1247" r:id="rId17"/>
    <p:sldId id="1572" r:id="rId18"/>
    <p:sldId id="1253" r:id="rId19"/>
    <p:sldId id="1259" r:id="rId20"/>
    <p:sldId id="2145706757" r:id="rId21"/>
    <p:sldId id="1578" r:id="rId22"/>
    <p:sldId id="1579" r:id="rId23"/>
    <p:sldId id="1580" r:id="rId24"/>
    <p:sldId id="353" r:id="rId25"/>
    <p:sldId id="2145706443" r:id="rId26"/>
    <p:sldId id="1576" r:id="rId27"/>
    <p:sldId id="1507" r:id="rId28"/>
    <p:sldId id="2145706449" r:id="rId29"/>
    <p:sldId id="1470" r:id="rId30"/>
    <p:sldId id="1472" r:id="rId31"/>
    <p:sldId id="1267" r:id="rId32"/>
    <p:sldId id="1605" r:id="rId33"/>
    <p:sldId id="367" r:id="rId34"/>
    <p:sldId id="1606" r:id="rId35"/>
    <p:sldId id="2145706448" r:id="rId36"/>
    <p:sldId id="2145706447" r:id="rId37"/>
    <p:sldId id="2145706752" r:id="rId38"/>
    <p:sldId id="304" r:id="rId3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2"/>
    <a:srgbClr val="331F19"/>
    <a:srgbClr val="331D19"/>
    <a:srgbClr val="9D7FBD"/>
    <a:srgbClr val="8452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4805" autoAdjust="0"/>
  </p:normalViewPr>
  <p:slideViewPr>
    <p:cSldViewPr snapToGrid="0">
      <p:cViewPr varScale="1">
        <p:scale>
          <a:sx n="64" d="100"/>
          <a:sy n="64" d="100"/>
        </p:scale>
        <p:origin x="13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5DAE3-8C39-4E59-8F9B-2E129446EE7E}" type="datetimeFigureOut">
              <a:rPr lang="cs-CZ" smtClean="0"/>
              <a:t>19.02.2023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89115-BE4D-4593-AA57-8C49B113EC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00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46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73388" y="850900"/>
            <a:ext cx="3979862" cy="22923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672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786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007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685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589115-BE4D-4593-AA57-8C49B113ECA2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88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0101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5853113" y="582613"/>
            <a:ext cx="2789237" cy="1570037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8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9E54A-1AF1-4500-BC1C-579C8999CFF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2873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397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5499100" y="377825"/>
            <a:ext cx="3370263" cy="189706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89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5499100" y="377825"/>
            <a:ext cx="3370263" cy="1897063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114137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7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78D2A-2CBA-924B-BC55-0F55936500AB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315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defTabSz="1200855">
              <a:spcBef>
                <a:spcPts val="586"/>
              </a:spcBef>
              <a:spcAft>
                <a:spcPts val="586"/>
              </a:spcAft>
              <a:buFont typeface="Arial" panose="020B0604020202020204" pitchFamily="34" charset="0"/>
              <a:buNone/>
            </a:pPr>
            <a:endParaRPr lang="cs-CZ" sz="1200" dirty="0">
              <a:solidFill>
                <a:srgbClr val="26262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26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DB040-C34C-4EBD-A89B-0AB9632358E7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2950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598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73388" y="850900"/>
            <a:ext cx="3979862" cy="22923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409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defTabSz="1200855">
              <a:spcBef>
                <a:spcPts val="586"/>
              </a:spcBef>
              <a:spcAft>
                <a:spcPts val="586"/>
              </a:spcAft>
              <a:buFont typeface="Arial" panose="020B0604020202020204" pitchFamily="34" charset="0"/>
              <a:buNone/>
            </a:pPr>
            <a:endParaRPr lang="cs-CZ" sz="1200" baseline="0" dirty="0">
              <a:solidFill>
                <a:srgbClr val="262626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5647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589115-BE4D-4593-AA57-8C49B113ECA2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740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712913" y="368300"/>
            <a:ext cx="6500812" cy="36576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570284" y="3395492"/>
            <a:ext cx="8804617" cy="2911898"/>
          </a:xfrm>
          <a:prstGeom prst="rect">
            <a:avLst/>
          </a:prstGeom>
        </p:spPr>
        <p:txBody>
          <a:bodyPr/>
          <a:lstStyle/>
          <a:p>
            <a:pPr defTabSz="1795363">
              <a:defRPr/>
            </a:pPr>
            <a:endParaRPr lang="cs-CZ" sz="2000" dirty="0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25026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9E54A-1AF1-4500-BC1C-579C8999CFFB}" type="slidenum">
              <a:rPr kumimoji="0" lang="cs-CZ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25026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15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893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1820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589115-BE4D-4593-AA57-8C49B113ECA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221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8438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490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09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172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2925763" y="850900"/>
            <a:ext cx="4075112" cy="22923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2295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3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jpe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8" y="4624630"/>
            <a:ext cx="8534400" cy="492317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l">
              <a:buNone/>
              <a:defRPr sz="2735" baseline="0">
                <a:solidFill>
                  <a:srgbClr val="034EA2"/>
                </a:solidFill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7" y="879042"/>
            <a:ext cx="4465077" cy="30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67" b="1"/>
              <a:t>MINISTERSTVO PRO MÍSTNÍ ROZVOJ </a:t>
            </a:r>
            <a:endParaRPr lang="cs-CZ" sz="1953" b="1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l">
              <a:defRPr sz="3907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6"/>
            <a:ext cx="4609112" cy="351971"/>
          </a:xfrm>
          <a:prstGeom prst="rect">
            <a:avLst/>
          </a:prstGeom>
        </p:spPr>
        <p:txBody>
          <a:bodyPr lIns="90000" rIns="144000">
            <a:noAutofit/>
          </a:bodyPr>
          <a:lstStyle>
            <a:lvl1pPr>
              <a:buNone/>
              <a:defRPr sz="1953">
                <a:solidFill>
                  <a:srgbClr val="034EA2"/>
                </a:solidFill>
              </a:defRPr>
            </a:lvl1pPr>
          </a:lstStyle>
          <a:p>
            <a:pPr lvl="0"/>
            <a:r>
              <a:rPr lang="cs-CZ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 rotWithShape="1">
          <a:blip r:embed="rId3" cstate="print"/>
          <a:srcRect l="53226"/>
          <a:stretch/>
        </p:blipFill>
        <p:spPr>
          <a:xfrm>
            <a:off x="5051747" y="5820258"/>
            <a:ext cx="2088504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50"/>
            <a:ext cx="10972800" cy="903765"/>
          </a:xfrm>
          <a:prstGeom prst="rect">
            <a:avLst/>
          </a:prstGeom>
        </p:spPr>
        <p:txBody>
          <a:bodyPr lIns="91382" tIns="45691" rIns="91382" bIns="45691"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12168"/>
            <a:ext cx="12210121" cy="100946"/>
          </a:xfrm>
          <a:prstGeom prst="rect">
            <a:avLst/>
          </a:prstGeom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622387" y="1530386"/>
            <a:ext cx="10947237" cy="4290319"/>
          </a:xfrm>
          <a:prstGeom prst="rect">
            <a:avLst/>
          </a:prstGeom>
        </p:spPr>
        <p:txBody>
          <a:bodyPr lIns="91382" tIns="45691" rIns="91382" bIns="45691"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7AD5F7-9A70-43A8-B2E8-1F114AD105DD}" type="slidenum">
              <a:rPr lang="cs-CZ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11" name="Obrázek 10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9" y="6166210"/>
            <a:ext cx="3986433" cy="671810"/>
          </a:xfrm>
          <a:prstGeom prst="rect">
            <a:avLst/>
          </a:prstGeom>
        </p:spPr>
      </p:pic>
      <p:pic>
        <p:nvPicPr>
          <p:cNvPr id="12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6" y="6173234"/>
            <a:ext cx="8040470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7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50"/>
            <a:ext cx="10972800" cy="903765"/>
          </a:xfrm>
          <a:prstGeom prst="rect">
            <a:avLst/>
          </a:prstGeom>
        </p:spPr>
        <p:txBody>
          <a:bodyPr lIns="91382" tIns="45691" rIns="91382" bIns="45691"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12168"/>
            <a:ext cx="12210121" cy="100946"/>
          </a:xfrm>
          <a:prstGeom prst="rect">
            <a:avLst/>
          </a:prstGeom>
        </p:spPr>
      </p:pic>
      <p:sp>
        <p:nvSpPr>
          <p:cNvPr id="15" name="Zástupný symbol pro tabulku 14"/>
          <p:cNvSpPr>
            <a:spLocks noGrp="1"/>
          </p:cNvSpPr>
          <p:nvPr>
            <p:ph type="tbl" sz="quarter" idx="13"/>
          </p:nvPr>
        </p:nvSpPr>
        <p:spPr>
          <a:xfrm>
            <a:off x="622383" y="1600155"/>
            <a:ext cx="11018684" cy="4220546"/>
          </a:xfrm>
          <a:prstGeom prst="rect">
            <a:avLst/>
          </a:prstGeom>
        </p:spPr>
        <p:txBody>
          <a:bodyPr lIns="91382" tIns="45691" rIns="91382" bIns="45691"/>
          <a:lstStyle/>
          <a:p>
            <a:r>
              <a:rPr lang="cs-CZ"/>
              <a:t>Kliknutím na ikonu přidáte tabulku.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7AD5F7-9A70-43A8-B2E8-1F114AD105DD}" type="slidenum">
              <a:rPr lang="cs-CZ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12" name="Obrázek 11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9" y="6166210"/>
            <a:ext cx="3986433" cy="671810"/>
          </a:xfrm>
          <a:prstGeom prst="rect">
            <a:avLst/>
          </a:prstGeom>
        </p:spPr>
      </p:pic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6" y="6173234"/>
            <a:ext cx="8040470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83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46976" y="4694959"/>
            <a:ext cx="8498050" cy="984636"/>
          </a:xfrm>
          <a:prstGeom prst="rect">
            <a:avLst/>
          </a:prstGeom>
        </p:spPr>
        <p:txBody>
          <a:bodyPr lIns="89946" tIns="45691" rIns="91382" bIns="45691">
            <a:normAutofit/>
          </a:bodyPr>
          <a:lstStyle>
            <a:lvl1pPr marL="0" indent="0" algn="ctr">
              <a:buNone/>
              <a:defRPr sz="2735" baseline="0">
                <a:solidFill>
                  <a:srgbClr val="034EA2"/>
                </a:solidFill>
              </a:defRPr>
            </a:lvl1pPr>
            <a:lvl2pPr marL="60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 a kontakt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1054237" y="2724284"/>
            <a:ext cx="10082978" cy="1197034"/>
          </a:xfrm>
          <a:prstGeom prst="rect">
            <a:avLst/>
          </a:prstGeom>
        </p:spPr>
        <p:txBody>
          <a:bodyPr lIns="89946" tIns="45691" rIns="91382" bIns="45691">
            <a:normAutofit/>
          </a:bodyPr>
          <a:lstStyle>
            <a:lvl1pPr algn="ctr">
              <a:defRPr sz="5274" b="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Rozloučení</a:t>
            </a:r>
          </a:p>
        </p:txBody>
      </p:sp>
      <p:pic>
        <p:nvPicPr>
          <p:cNvPr id="9" name="Obrázek 8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8" y="0"/>
            <a:ext cx="4591474" cy="4483966"/>
          </a:xfrm>
          <a:prstGeom prst="rect">
            <a:avLst/>
          </a:prstGeom>
        </p:spPr>
      </p:pic>
      <p:pic>
        <p:nvPicPr>
          <p:cNvPr id="10" name="Obrázek 9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3462" y="5820260"/>
            <a:ext cx="4465077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95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8" y="4624630"/>
            <a:ext cx="8534400" cy="492317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l">
              <a:buNone/>
              <a:defRPr sz="2735" baseline="0">
                <a:solidFill>
                  <a:srgbClr val="034EA2"/>
                </a:solidFill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7" y="879042"/>
            <a:ext cx="4465077" cy="30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67" b="1"/>
              <a:t>MINISTERSTVO PRO MÍSTNÍ ROZVOJ </a:t>
            </a:r>
            <a:endParaRPr lang="cs-CZ" sz="1953" b="1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l">
              <a:defRPr sz="3907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6"/>
            <a:ext cx="4609112" cy="351971"/>
          </a:xfrm>
          <a:prstGeom prst="rect">
            <a:avLst/>
          </a:prstGeom>
        </p:spPr>
        <p:txBody>
          <a:bodyPr lIns="90000" rIns="144000">
            <a:noAutofit/>
          </a:bodyPr>
          <a:lstStyle>
            <a:lvl1pPr>
              <a:buNone/>
              <a:defRPr sz="1953">
                <a:solidFill>
                  <a:srgbClr val="034EA2"/>
                </a:solidFill>
              </a:defRPr>
            </a:lvl1pPr>
          </a:lstStyle>
          <a:p>
            <a:pPr lvl="0"/>
            <a:r>
              <a:rPr lang="cs-CZ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 rotWithShape="1">
          <a:blip r:embed="rId3" cstate="print"/>
          <a:srcRect l="53894"/>
          <a:stretch/>
        </p:blipFill>
        <p:spPr>
          <a:xfrm>
            <a:off x="5066670" y="5820258"/>
            <a:ext cx="2058658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5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PTP_CZ_RO_B_C-RGB.png"/>
          <p:cNvPicPr>
            <a:picLocks noChangeAspect="1"/>
          </p:cNvPicPr>
          <p:nvPr userDrawn="1"/>
        </p:nvPicPr>
        <p:blipFill rotWithShape="1">
          <a:blip r:embed="rId2" cstate="print"/>
          <a:srcRect l="53795"/>
          <a:stretch/>
        </p:blipFill>
        <p:spPr>
          <a:xfrm>
            <a:off x="0" y="6166210"/>
            <a:ext cx="1841943" cy="671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1" y="16002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907"/>
            </a:lvl1pPr>
            <a:lvl2pPr>
              <a:buFont typeface="Arial" pitchFamily="34" charset="0"/>
              <a:buChar char="»"/>
              <a:defRPr sz="3516"/>
            </a:lvl2pPr>
            <a:lvl4pPr>
              <a:buFont typeface="Arial" pitchFamily="34" charset="0"/>
              <a:buChar char="»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1736036" y="6173223"/>
            <a:ext cx="10455964" cy="684777"/>
          </a:xfrm>
          <a:prstGeom prst="rect">
            <a:avLst/>
          </a:prstGeom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56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6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6" y="3499331"/>
            <a:ext cx="8093494" cy="66983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1841944" y="6166210"/>
            <a:ext cx="10350057" cy="684777"/>
          </a:xfrm>
          <a:prstGeom prst="rect">
            <a:avLst/>
          </a:prstGeom>
        </p:spPr>
      </p:pic>
      <p:pic>
        <p:nvPicPr>
          <p:cNvPr id="8" name="Obrázek 7" descr="OPTP_CZ_RO_B_C-RGB.png">
            <a:extLst>
              <a:ext uri="{FF2B5EF4-FFF2-40B4-BE49-F238E27FC236}">
                <a16:creationId xmlns:a16="http://schemas.microsoft.com/office/drawing/2014/main" id="{8B2D665A-F62B-4258-AC49-768FE97C8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53795"/>
          <a:stretch/>
        </p:blipFill>
        <p:spPr>
          <a:xfrm>
            <a:off x="0" y="6166210"/>
            <a:ext cx="1841943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50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622382" y="1530375"/>
            <a:ext cx="10947238" cy="42903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1841944" y="6173223"/>
            <a:ext cx="10350057" cy="684777"/>
          </a:xfrm>
          <a:prstGeom prst="rect">
            <a:avLst/>
          </a:prstGeom>
        </p:spPr>
      </p:pic>
      <p:pic>
        <p:nvPicPr>
          <p:cNvPr id="8" name="Obrázek 7" descr="OPTP_CZ_RO_B_C-RGB.png">
            <a:extLst>
              <a:ext uri="{FF2B5EF4-FFF2-40B4-BE49-F238E27FC236}">
                <a16:creationId xmlns:a16="http://schemas.microsoft.com/office/drawing/2014/main" id="{0E464AC1-77D3-4E95-B335-4421C6AE3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53795"/>
          <a:stretch/>
        </p:blipFill>
        <p:spPr>
          <a:xfrm>
            <a:off x="0" y="6166210"/>
            <a:ext cx="1841943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63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5" name="Zástupný symbol pro tabulku 14"/>
          <p:cNvSpPr>
            <a:spLocks noGrp="1"/>
          </p:cNvSpPr>
          <p:nvPr>
            <p:ph type="tbl" sz="quarter" idx="13"/>
          </p:nvPr>
        </p:nvSpPr>
        <p:spPr>
          <a:xfrm>
            <a:off x="622381" y="1600149"/>
            <a:ext cx="11018684" cy="42205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1841944" y="6173223"/>
            <a:ext cx="10350057" cy="684777"/>
          </a:xfrm>
          <a:prstGeom prst="rect">
            <a:avLst/>
          </a:prstGeom>
        </p:spPr>
      </p:pic>
      <p:pic>
        <p:nvPicPr>
          <p:cNvPr id="8" name="Obrázek 7" descr="OPTP_CZ_RO_B_C-RGB.png">
            <a:extLst>
              <a:ext uri="{FF2B5EF4-FFF2-40B4-BE49-F238E27FC236}">
                <a16:creationId xmlns:a16="http://schemas.microsoft.com/office/drawing/2014/main" id="{C98DF288-3F21-4EEF-901C-5DA062083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/>
          <a:srcRect l="53795"/>
          <a:stretch/>
        </p:blipFill>
        <p:spPr>
          <a:xfrm>
            <a:off x="0" y="6166210"/>
            <a:ext cx="1841943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28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46976" y="4694959"/>
            <a:ext cx="8498050" cy="984636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>
              <a:buNone/>
              <a:defRPr sz="2735" baseline="0">
                <a:solidFill>
                  <a:srgbClr val="034EA2"/>
                </a:solidFill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 a kontakt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1054237" y="2724284"/>
            <a:ext cx="10082978" cy="1197034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ctr">
              <a:defRPr sz="5274" b="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Rozloučení</a:t>
            </a:r>
          </a:p>
        </p:txBody>
      </p:sp>
      <p:pic>
        <p:nvPicPr>
          <p:cNvPr id="9" name="Obrázek 8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6" name="Obrázek 5" descr="OPTP_CZ_RO_B_C-RGB.png">
            <a:extLst>
              <a:ext uri="{FF2B5EF4-FFF2-40B4-BE49-F238E27FC236}">
                <a16:creationId xmlns:a16="http://schemas.microsoft.com/office/drawing/2014/main" id="{A3ECF686-C921-4485-A55F-B0306F8EA8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/>
          <a:srcRect l="53894"/>
          <a:stretch/>
        </p:blipFill>
        <p:spPr>
          <a:xfrm>
            <a:off x="5066670" y="5820258"/>
            <a:ext cx="2058658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80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PTP_CZ_RO_B_C-RGB.png"/>
          <p:cNvPicPr>
            <a:picLocks noChangeAspect="1"/>
          </p:cNvPicPr>
          <p:nvPr userDrawn="1"/>
        </p:nvPicPr>
        <p:blipFill rotWithShape="1">
          <a:blip r:embed="rId2" cstate="print"/>
          <a:srcRect l="54197"/>
          <a:stretch/>
        </p:blipFill>
        <p:spPr>
          <a:xfrm>
            <a:off x="609600" y="6126163"/>
            <a:ext cx="1825912" cy="671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40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700" b="1" baseline="0">
                <a:solidFill>
                  <a:srgbClr val="034EA2"/>
                </a:solidFill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buFont typeface="Arial" pitchFamily="34" charset="0"/>
              <a:buChar char="»"/>
              <a:defRPr sz="2700"/>
            </a:lvl2pPr>
            <a:lvl4pPr>
              <a:buFont typeface="Arial" pitchFamily="34" charset="0"/>
              <a:buChar char="»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2168"/>
            <a:ext cx="12210121" cy="10094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4"/>
            <a:ext cx="8040469" cy="684777"/>
          </a:xfrm>
          <a:prstGeom prst="rect">
            <a:avLst/>
          </a:prstGeom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27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PTP_CZ_RO_B_C-RGB.png"/>
          <p:cNvPicPr>
            <a:picLocks noChangeAspect="1"/>
          </p:cNvPicPr>
          <p:nvPr userDrawn="1"/>
        </p:nvPicPr>
        <p:blipFill rotWithShape="1">
          <a:blip r:embed="rId2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1" y="1600200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907"/>
            </a:lvl1pPr>
            <a:lvl2pPr>
              <a:buFont typeface="Arial" pitchFamily="34" charset="0"/>
              <a:buChar char="»"/>
              <a:defRPr sz="3516"/>
            </a:lvl2pPr>
            <a:lvl4pPr>
              <a:buFont typeface="Arial" pitchFamily="34" charset="0"/>
              <a:buChar char="»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3"/>
            <a:ext cx="8040470" cy="684777"/>
          </a:xfrm>
          <a:prstGeom prst="rect">
            <a:avLst/>
          </a:prstGeom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4039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1" y="2152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501" baseline="0">
                <a:solidFill>
                  <a:srgbClr val="034EA2"/>
                </a:solidFill>
              </a:defRPr>
            </a:lvl1pPr>
          </a:lstStyle>
          <a:p>
            <a:r>
              <a:rPr lang="cs-CZ" dirty="0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7" y="3499332"/>
            <a:ext cx="8093493" cy="66983"/>
          </a:xfrm>
          <a:prstGeom prst="rect">
            <a:avLst/>
          </a:prstGeom>
        </p:spPr>
      </p:pic>
      <p:pic>
        <p:nvPicPr>
          <p:cNvPr id="9" name="Obrázek 8" descr="OPTP_CZ_RO_B_C-RGB.png"/>
          <p:cNvPicPr>
            <a:picLocks noChangeAspect="1"/>
          </p:cNvPicPr>
          <p:nvPr userDrawn="1"/>
        </p:nvPicPr>
        <p:blipFill rotWithShape="1">
          <a:blip r:embed="rId3" cstate="print"/>
          <a:srcRect l="52390"/>
          <a:stretch/>
        </p:blipFill>
        <p:spPr>
          <a:xfrm>
            <a:off x="550662" y="6115052"/>
            <a:ext cx="1897929" cy="671810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4"/>
            <a:ext cx="8040469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86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7" y="4624631"/>
            <a:ext cx="8534400" cy="492317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l">
              <a:buNone/>
              <a:defRPr sz="2100" baseline="0">
                <a:solidFill>
                  <a:srgbClr val="034EA2"/>
                </a:solidFill>
              </a:defRPr>
            </a:lvl1pPr>
            <a:lvl2pPr marL="46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2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3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4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05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66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27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88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8" y="879042"/>
            <a:ext cx="4465077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b="1" dirty="0"/>
              <a:t>MINISTERSTVO PRO MÍSTNÍ ROZVOJ </a:t>
            </a:r>
            <a:br>
              <a:rPr lang="cs-CZ" sz="1800" b="1" dirty="0"/>
            </a:br>
            <a:endParaRPr lang="cs-CZ" sz="1500" b="1" dirty="0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l">
              <a:defRPr sz="3000" b="1" baseline="0">
                <a:solidFill>
                  <a:srgbClr val="034EA2"/>
                </a:solidFill>
              </a:defRPr>
            </a:lvl1pPr>
          </a:lstStyle>
          <a:p>
            <a:r>
              <a:rPr lang="cs-CZ" dirty="0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7"/>
            <a:ext cx="4609112" cy="351971"/>
          </a:xfrm>
          <a:prstGeom prst="rect">
            <a:avLst/>
          </a:prstGeom>
        </p:spPr>
        <p:txBody>
          <a:bodyPr lIns="90000" rIns="144000">
            <a:noAutofit/>
          </a:bodyPr>
          <a:lstStyle>
            <a:lvl1pPr>
              <a:buNone/>
              <a:defRPr sz="1500">
                <a:solidFill>
                  <a:srgbClr val="034EA2"/>
                </a:solidFill>
              </a:defRPr>
            </a:lvl1pPr>
          </a:lstStyle>
          <a:p>
            <a:pPr lvl="0"/>
            <a:r>
              <a:rPr lang="cs-CZ" dirty="0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9" y="0"/>
            <a:ext cx="4591473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 rotWithShape="1">
          <a:blip r:embed="rId3" cstate="print"/>
          <a:srcRect l="51613"/>
          <a:stretch/>
        </p:blipFill>
        <p:spPr>
          <a:xfrm>
            <a:off x="5015740" y="5820259"/>
            <a:ext cx="2160521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49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9" y="4624631"/>
            <a:ext cx="8534400" cy="492317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l">
              <a:buNone/>
              <a:defRPr sz="2671" baseline="0">
                <a:solidFill>
                  <a:srgbClr val="034EA2"/>
                </a:solidFill>
              </a:defRPr>
            </a:lvl1pPr>
            <a:lvl2pPr marL="586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9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5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1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4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91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7" y="879043"/>
            <a:ext cx="4465077" cy="30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35" b="1"/>
              <a:t>MINISTERSTVO PRO MÍSTNÍ ROZVOJ </a:t>
            </a:r>
            <a:endParaRPr lang="cs-CZ" sz="1907" b="1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l">
              <a:defRPr sz="38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7"/>
            <a:ext cx="4609112" cy="351971"/>
          </a:xfrm>
          <a:prstGeom prst="rect">
            <a:avLst/>
          </a:prstGeom>
        </p:spPr>
        <p:txBody>
          <a:bodyPr lIns="90000" rIns="144000">
            <a:noAutofit/>
          </a:bodyPr>
          <a:lstStyle>
            <a:lvl1pPr>
              <a:buNone/>
              <a:defRPr sz="1907">
                <a:solidFill>
                  <a:srgbClr val="034EA2"/>
                </a:solidFill>
              </a:defRPr>
            </a:lvl1pPr>
          </a:lstStyle>
          <a:p>
            <a:pPr lvl="0"/>
            <a:r>
              <a:rPr lang="cs-CZ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 rotWithShape="1">
          <a:blip r:embed="rId3" cstate="print"/>
          <a:srcRect l="53226"/>
          <a:stretch/>
        </p:blipFill>
        <p:spPr>
          <a:xfrm>
            <a:off x="5051747" y="5820259"/>
            <a:ext cx="2088504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51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PTP_CZ_RO_B_C-RGB.png"/>
          <p:cNvPicPr>
            <a:picLocks noChangeAspect="1"/>
          </p:cNvPicPr>
          <p:nvPr userDrawn="1"/>
        </p:nvPicPr>
        <p:blipFill rotWithShape="1">
          <a:blip r:embed="rId2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34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 sz="3816"/>
            </a:lvl1pPr>
            <a:lvl2pPr>
              <a:buFont typeface="Arial" pitchFamily="34" charset="0"/>
              <a:buChar char="»"/>
              <a:defRPr sz="3434"/>
            </a:lvl2pPr>
            <a:lvl4pPr>
              <a:buFont typeface="Arial" pitchFamily="34" charset="0"/>
              <a:buChar char="»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2" y="6173224"/>
            <a:ext cx="8040470" cy="684777"/>
          </a:xfrm>
          <a:prstGeom prst="rect">
            <a:avLst/>
          </a:prstGeom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313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722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6" y="3499332"/>
            <a:ext cx="8093494" cy="66983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2" y="6166210"/>
            <a:ext cx="8040470" cy="684777"/>
          </a:xfrm>
          <a:prstGeom prst="rect">
            <a:avLst/>
          </a:prstGeom>
        </p:spPr>
      </p:pic>
      <p:pic>
        <p:nvPicPr>
          <p:cNvPr id="8" name="Obrázek 7" descr="OPTP_CZ_RO_B_C-RGB.png"/>
          <p:cNvPicPr>
            <a:picLocks noChangeAspect="1"/>
          </p:cNvPicPr>
          <p:nvPr userDrawn="1"/>
        </p:nvPicPr>
        <p:blipFill rotWithShape="1">
          <a:blip r:embed="rId4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2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34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622383" y="1530376"/>
            <a:ext cx="10947238" cy="42903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2" y="6173224"/>
            <a:ext cx="8040470" cy="684777"/>
          </a:xfrm>
          <a:prstGeom prst="rect">
            <a:avLst/>
          </a:prstGeom>
        </p:spPr>
      </p:pic>
      <p:pic>
        <p:nvPicPr>
          <p:cNvPr id="8" name="Obrázek 7" descr="OPTP_CZ_RO_B_C-RGB.png"/>
          <p:cNvPicPr>
            <a:picLocks noChangeAspect="1"/>
          </p:cNvPicPr>
          <p:nvPr userDrawn="1"/>
        </p:nvPicPr>
        <p:blipFill rotWithShape="1">
          <a:blip r:embed="rId4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46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40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434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5" name="Zástupný symbol pro tabulku 14"/>
          <p:cNvSpPr>
            <a:spLocks noGrp="1"/>
          </p:cNvSpPr>
          <p:nvPr>
            <p:ph type="tbl" sz="quarter" idx="13"/>
          </p:nvPr>
        </p:nvSpPr>
        <p:spPr>
          <a:xfrm>
            <a:off x="622381" y="1600150"/>
            <a:ext cx="11018684" cy="42205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2" y="6173224"/>
            <a:ext cx="8040470" cy="684777"/>
          </a:xfrm>
          <a:prstGeom prst="rect">
            <a:avLst/>
          </a:prstGeom>
        </p:spPr>
      </p:pic>
      <p:pic>
        <p:nvPicPr>
          <p:cNvPr id="8" name="Obrázek 7" descr="OPTP_CZ_RO_B_C-RGB.png"/>
          <p:cNvPicPr>
            <a:picLocks noChangeAspect="1"/>
          </p:cNvPicPr>
          <p:nvPr userDrawn="1"/>
        </p:nvPicPr>
        <p:blipFill rotWithShape="1">
          <a:blip r:embed="rId4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5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46976" y="4694959"/>
            <a:ext cx="8498050" cy="984636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>
              <a:buNone/>
              <a:defRPr sz="2671" baseline="0">
                <a:solidFill>
                  <a:srgbClr val="034EA2"/>
                </a:solidFill>
              </a:defRPr>
            </a:lvl1pPr>
            <a:lvl2pPr marL="586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9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55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1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8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4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91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 a kontakt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1054237" y="2724284"/>
            <a:ext cx="10082978" cy="1197034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ctr">
              <a:defRPr sz="5150" b="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Rozloučení</a:t>
            </a:r>
          </a:p>
        </p:txBody>
      </p:sp>
      <p:pic>
        <p:nvPicPr>
          <p:cNvPr id="9" name="Obrázek 8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6" name="Obrázek 5" descr="OPTP_CZ_RO_B_C-RGB.png"/>
          <p:cNvPicPr>
            <a:picLocks noChangeAspect="1"/>
          </p:cNvPicPr>
          <p:nvPr userDrawn="1"/>
        </p:nvPicPr>
        <p:blipFill rotWithShape="1">
          <a:blip r:embed="rId3" cstate="print"/>
          <a:srcRect l="53226"/>
          <a:stretch/>
        </p:blipFill>
        <p:spPr>
          <a:xfrm>
            <a:off x="5051747" y="5820259"/>
            <a:ext cx="2088504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90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u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12" y="0"/>
            <a:ext cx="12482480" cy="685800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18" y="4624630"/>
            <a:ext cx="8534400" cy="492317"/>
          </a:xfrm>
        </p:spPr>
        <p:txBody>
          <a:bodyPr lIns="90000">
            <a:normAutofit/>
          </a:bodyPr>
          <a:lstStyle>
            <a:lvl1pPr marL="0" indent="0" algn="l">
              <a:buNone/>
              <a:defRPr sz="2735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Name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7" y="879042"/>
            <a:ext cx="4465077" cy="601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67" b="1" dirty="0"/>
              <a:t>MINISTRY OF REGIONAL DEVELOPMENT</a:t>
            </a:r>
            <a:br>
              <a:rPr lang="cs-CZ" sz="1758" b="1" dirty="0"/>
            </a:br>
            <a:r>
              <a:rPr lang="en-GB" sz="1953" b="1" noProof="0" dirty="0"/>
              <a:t>National Coordination Authority</a:t>
            </a:r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9F8D96-C7F4-43BB-8FFA-398C87E3D2E4}" type="datetimeFigureOut">
              <a:rPr lang="cs-CZ" smtClean="0"/>
              <a:pPr/>
              <a:t>19.02.2023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</p:spPr>
        <p:txBody>
          <a:bodyPr lIns="90000">
            <a:normAutofit/>
          </a:bodyPr>
          <a:lstStyle>
            <a:lvl1pPr algn="l">
              <a:defRPr sz="5274" b="1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Title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26"/>
            <a:ext cx="4609112" cy="351971"/>
          </a:xfrm>
        </p:spPr>
        <p:txBody>
          <a:bodyPr lIns="90000" rIns="144000">
            <a:noAutofit/>
          </a:bodyPr>
          <a:lstStyle>
            <a:lvl1pPr>
              <a:buNone/>
              <a:defRPr sz="1953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Date and place</a:t>
            </a:r>
          </a:p>
        </p:txBody>
      </p:sp>
    </p:spTree>
    <p:extLst>
      <p:ext uri="{BB962C8B-B14F-4D97-AF65-F5344CB8AC3E}">
        <p14:creationId xmlns:p14="http://schemas.microsoft.com/office/powerpoint/2010/main" val="2163853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rtl="0">
              <a:defRPr sz="3516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Font typeface="Arial" pitchFamily="34" charset="0"/>
              <a:buChar char="»"/>
              <a:defRPr sz="3125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735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Font typeface="Arial" pitchFamily="34" charset="0"/>
              <a:buChar char="»"/>
              <a:defRPr sz="2344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Font typeface="Arial" pitchFamily="34" charset="0"/>
              <a:buChar char="•"/>
              <a:defRPr sz="2344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noProof="0" dirty="0">
                <a:effectLst/>
              </a:rPr>
              <a:t>Click</a:t>
            </a:r>
            <a:r>
              <a:rPr lang="cs-CZ" dirty="0">
                <a:effectLst/>
              </a:rPr>
              <a:t> </a:t>
            </a:r>
            <a:r>
              <a:rPr lang="en-GB" noProof="0" dirty="0">
                <a:effectLst/>
              </a:rPr>
              <a:t>here</a:t>
            </a:r>
            <a:r>
              <a:rPr lang="en-US" dirty="0">
                <a:effectLst/>
              </a:rPr>
              <a:t> </a:t>
            </a:r>
            <a:r>
              <a:rPr lang="en-GB" noProof="0" dirty="0">
                <a:effectLst/>
              </a:rPr>
              <a:t>to edit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F8D96-C7F4-43BB-8FFA-398C87E3D2E4}" type="datetimeFigureOut">
              <a:rPr lang="cs-CZ" smtClean="0"/>
              <a:pPr/>
              <a:t>19.02.2023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" y="6172439"/>
            <a:ext cx="12210121" cy="6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86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6" y="3499331"/>
            <a:ext cx="8093494" cy="66983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66210"/>
            <a:ext cx="8040470" cy="684777"/>
          </a:xfrm>
          <a:prstGeom prst="rect">
            <a:avLst/>
          </a:prstGeom>
        </p:spPr>
      </p:pic>
      <p:pic>
        <p:nvPicPr>
          <p:cNvPr id="8" name="Obrázek 7" descr="OPTP_CZ_RO_B_C-RGB.png"/>
          <p:cNvPicPr>
            <a:picLocks noChangeAspect="1"/>
          </p:cNvPicPr>
          <p:nvPr userDrawn="1"/>
        </p:nvPicPr>
        <p:blipFill rotWithShape="1">
          <a:blip r:embed="rId4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399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F8D96-C7F4-43BB-8FFA-398C87E3D2E4}" type="datetimeFigureOut">
              <a:rPr lang="cs-CZ" smtClean="0"/>
              <a:pPr/>
              <a:t>19.02.2023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 hasCustomPrompt="1"/>
          </p:nvPr>
        </p:nvSpPr>
        <p:spPr>
          <a:xfrm>
            <a:off x="622382" y="1530375"/>
            <a:ext cx="10947238" cy="4290319"/>
          </a:xfrm>
        </p:spPr>
        <p:txBody>
          <a:bodyPr>
            <a:normAutofit/>
          </a:bodyPr>
          <a:lstStyle>
            <a:lvl1pPr>
              <a:defRPr sz="3516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on icon to add chart.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" y="6172439"/>
            <a:ext cx="12210121" cy="6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515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F8D96-C7F4-43BB-8FFA-398C87E3D2E4}" type="datetimeFigureOut">
              <a:rPr lang="cs-CZ" smtClean="0"/>
              <a:pPr/>
              <a:t>19.02.2023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5" name="Zástupný symbol pro tabulku 14"/>
          <p:cNvSpPr>
            <a:spLocks noGrp="1"/>
          </p:cNvSpPr>
          <p:nvPr>
            <p:ph type="tbl" sz="quarter" idx="13" hasCustomPrompt="1"/>
          </p:nvPr>
        </p:nvSpPr>
        <p:spPr>
          <a:xfrm>
            <a:off x="622381" y="1600149"/>
            <a:ext cx="11018684" cy="4220546"/>
          </a:xfrm>
        </p:spPr>
        <p:txBody>
          <a:bodyPr>
            <a:normAutofit/>
          </a:bodyPr>
          <a:lstStyle>
            <a:lvl1pPr>
              <a:defRPr sz="3516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on icon to add table</a:t>
            </a:r>
            <a:r>
              <a:rPr lang="cs-CZ" dirty="0"/>
              <a:t>.</a:t>
            </a:r>
            <a:endParaRPr lang="en-US" noProof="0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" y="6172439"/>
            <a:ext cx="12210121" cy="6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441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</p:spPr>
        <p:txBody>
          <a:bodyPr>
            <a:normAutofit/>
          </a:bodyPr>
          <a:lstStyle>
            <a:lvl1pPr>
              <a:defRPr sz="5860" b="1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Topic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F8D96-C7F4-43BB-8FFA-398C87E3D2E4}" type="datetimeFigureOut">
              <a:rPr lang="cs-CZ" smtClean="0"/>
              <a:pPr/>
              <a:t>19.02.2023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6" y="3499331"/>
            <a:ext cx="8093494" cy="669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" y="6172439"/>
            <a:ext cx="12210121" cy="68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633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ew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12" y="0"/>
            <a:ext cx="12482480" cy="6858000"/>
          </a:xfrm>
          <a:prstGeom prst="rect">
            <a:avLst/>
          </a:prstGeom>
        </p:spPr>
      </p:pic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46976" y="4694959"/>
            <a:ext cx="8498050" cy="984636"/>
          </a:xfrm>
        </p:spPr>
        <p:txBody>
          <a:bodyPr lIns="90000">
            <a:normAutofit/>
          </a:bodyPr>
          <a:lstStyle>
            <a:lvl1pPr marL="0" indent="0" algn="ctr">
              <a:buNone/>
              <a:defRPr sz="2735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/>
              <a:t>Name of author and contact</a:t>
            </a:r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39F8D96-C7F4-43BB-8FFA-398C87E3D2E4}" type="datetimeFigureOut">
              <a:rPr lang="cs-CZ" smtClean="0"/>
              <a:pPr/>
              <a:t>19.02.2023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1054237" y="2724284"/>
            <a:ext cx="10082978" cy="1197034"/>
          </a:xfrm>
        </p:spPr>
        <p:txBody>
          <a:bodyPr lIns="90000">
            <a:normAutofit/>
          </a:bodyPr>
          <a:lstStyle>
            <a:lvl1pPr algn="ctr">
              <a:defRPr sz="5274" b="1" baseline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br>
              <a:rPr lang="cs-CZ" dirty="0">
                <a:effectLst/>
              </a:rPr>
            </a:br>
            <a:r>
              <a:rPr lang="en-GB" noProof="0" dirty="0">
                <a:effectLst/>
              </a:rPr>
              <a:t>Farewell</a:t>
            </a:r>
            <a:br>
              <a:rPr lang="cs-CZ" dirty="0">
                <a:effectLst/>
              </a:rPr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68113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nitřní list s odráž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 hasCustomPrompt="1"/>
          </p:nvPr>
        </p:nvSpPr>
        <p:spPr>
          <a:xfrm>
            <a:off x="527382" y="1412776"/>
            <a:ext cx="11055019" cy="50405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711" b="1">
                <a:solidFill>
                  <a:srgbClr val="00009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  <p:sp>
        <p:nvSpPr>
          <p:cNvPr id="4" name="Zástupný symbol pro obsah 2"/>
          <p:cNvSpPr>
            <a:spLocks noGrp="1"/>
          </p:cNvSpPr>
          <p:nvPr>
            <p:ph idx="10"/>
          </p:nvPr>
        </p:nvSpPr>
        <p:spPr>
          <a:xfrm>
            <a:off x="623392" y="2060849"/>
            <a:ext cx="10972800" cy="3888431"/>
          </a:xfrm>
          <a:prstGeom prst="rect">
            <a:avLst/>
          </a:prstGeom>
        </p:spPr>
        <p:txBody>
          <a:bodyPr/>
          <a:lstStyle>
            <a:lvl1pPr marL="402060" indent="-402060">
              <a:buClr>
                <a:schemeClr val="accent1"/>
              </a:buClr>
              <a:buFont typeface="Wingdings" pitchFamily="2" charset="2"/>
              <a:buChar char="§"/>
              <a:defRPr/>
            </a:lvl1pPr>
            <a:lvl2pPr marL="871129" indent="-335050">
              <a:buClr>
                <a:schemeClr val="accent1"/>
              </a:buClr>
              <a:buFont typeface="Wingdings" pitchFamily="2" charset="2"/>
              <a:buChar char="§"/>
              <a:defRPr/>
            </a:lvl2pPr>
            <a:lvl3pPr marL="1340200" indent="-268040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 marL="1876280" indent="-268040">
              <a:buClr>
                <a:schemeClr val="accent1"/>
              </a:buClr>
              <a:buFont typeface="Wingdings" pitchFamily="2" charset="2"/>
              <a:buChar char="§"/>
              <a:defRPr/>
            </a:lvl4pPr>
            <a:lvl5pPr marL="2412360" indent="-268040">
              <a:buClr>
                <a:schemeClr val="accent1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pic>
        <p:nvPicPr>
          <p:cNvPr id="5" name="Obrázek 4" descr="mmr_cr_rgb.em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23393" y="620688"/>
            <a:ext cx="2688299" cy="44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5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0" name="Zástupný symbol pro graf 9"/>
          <p:cNvSpPr>
            <a:spLocks noGrp="1"/>
          </p:cNvSpPr>
          <p:nvPr>
            <p:ph type="chart" sz="quarter" idx="13"/>
          </p:nvPr>
        </p:nvSpPr>
        <p:spPr>
          <a:xfrm>
            <a:off x="622382" y="1530375"/>
            <a:ext cx="10947238" cy="4290319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2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3"/>
            <a:ext cx="8040470" cy="684777"/>
          </a:xfrm>
          <a:prstGeom prst="rect">
            <a:avLst/>
          </a:prstGeom>
        </p:spPr>
      </p:pic>
      <p:pic>
        <p:nvPicPr>
          <p:cNvPr id="8" name="Obrázek 7" descr="OPTP_CZ_RO_B_C-RGB.png"/>
          <p:cNvPicPr>
            <a:picLocks noChangeAspect="1"/>
          </p:cNvPicPr>
          <p:nvPr userDrawn="1"/>
        </p:nvPicPr>
        <p:blipFill rotWithShape="1">
          <a:blip r:embed="rId4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1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0972800" cy="90376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168"/>
            <a:ext cx="12210121" cy="100946"/>
          </a:xfrm>
          <a:prstGeom prst="rect">
            <a:avLst/>
          </a:prstGeom>
        </p:spPr>
      </p:pic>
      <p:sp>
        <p:nvSpPr>
          <p:cNvPr id="15" name="Zástupný symbol pro tabulku 14"/>
          <p:cNvSpPr>
            <a:spLocks noGrp="1"/>
          </p:cNvSpPr>
          <p:nvPr>
            <p:ph type="tbl" sz="quarter" idx="13"/>
          </p:nvPr>
        </p:nvSpPr>
        <p:spPr>
          <a:xfrm>
            <a:off x="622381" y="1600149"/>
            <a:ext cx="11018684" cy="4220546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tabulku.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13" name="Zástupný symbol pro obsah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1" y="6173223"/>
            <a:ext cx="8040470" cy="684777"/>
          </a:xfrm>
          <a:prstGeom prst="rect">
            <a:avLst/>
          </a:prstGeom>
        </p:spPr>
      </p:pic>
      <p:pic>
        <p:nvPicPr>
          <p:cNvPr id="8" name="Obrázek 7" descr="OPTP_CZ_RO_B_C-RGB.png"/>
          <p:cNvPicPr>
            <a:picLocks noChangeAspect="1"/>
          </p:cNvPicPr>
          <p:nvPr userDrawn="1"/>
        </p:nvPicPr>
        <p:blipFill rotWithShape="1">
          <a:blip r:embed="rId4" cstate="print"/>
          <a:srcRect l="54197"/>
          <a:stretch/>
        </p:blipFill>
        <p:spPr>
          <a:xfrm>
            <a:off x="609600" y="6153303"/>
            <a:ext cx="1825912" cy="67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2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846976" y="4694959"/>
            <a:ext cx="8498050" cy="984636"/>
          </a:xfrm>
          <a:prstGeom prst="rect">
            <a:avLst/>
          </a:prstGeom>
        </p:spPr>
        <p:txBody>
          <a:bodyPr lIns="90000">
            <a:normAutofit/>
          </a:bodyPr>
          <a:lstStyle>
            <a:lvl1pPr marL="0" indent="0" algn="ctr">
              <a:buNone/>
              <a:defRPr sz="2735" baseline="0">
                <a:solidFill>
                  <a:srgbClr val="034EA2"/>
                </a:solidFill>
              </a:defRPr>
            </a:lvl1pPr>
            <a:lvl2pPr marL="600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1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2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2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2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3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 a kontakt</a:t>
            </a: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1054237" y="2724284"/>
            <a:ext cx="10082978" cy="1197034"/>
          </a:xfrm>
          <a:prstGeom prst="rect">
            <a:avLst/>
          </a:prstGeom>
        </p:spPr>
        <p:txBody>
          <a:bodyPr lIns="90000">
            <a:normAutofit/>
          </a:bodyPr>
          <a:lstStyle>
            <a:lvl1pPr algn="ctr">
              <a:defRPr sz="5274" b="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Rozloučení</a:t>
            </a:r>
          </a:p>
        </p:txBody>
      </p:sp>
      <p:pic>
        <p:nvPicPr>
          <p:cNvPr id="9" name="Obrázek 8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7" y="0"/>
            <a:ext cx="4591474" cy="4483966"/>
          </a:xfrm>
          <a:prstGeom prst="rect">
            <a:avLst/>
          </a:prstGeom>
        </p:spPr>
      </p:pic>
      <p:pic>
        <p:nvPicPr>
          <p:cNvPr id="6" name="Obrázek 5" descr="OPTP_CZ_RO_B_C-RGB.png"/>
          <p:cNvPicPr>
            <a:picLocks noChangeAspect="1"/>
          </p:cNvPicPr>
          <p:nvPr userDrawn="1"/>
        </p:nvPicPr>
        <p:blipFill rotWithShape="1">
          <a:blip r:embed="rId3" cstate="print"/>
          <a:srcRect l="53226"/>
          <a:stretch/>
        </p:blipFill>
        <p:spPr>
          <a:xfrm>
            <a:off x="5051747" y="5820258"/>
            <a:ext cx="2088504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5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900125" y="4624641"/>
            <a:ext cx="8534400" cy="492317"/>
          </a:xfrm>
          <a:prstGeom prst="rect">
            <a:avLst/>
          </a:prstGeom>
        </p:spPr>
        <p:txBody>
          <a:bodyPr lIns="89946" tIns="45691" rIns="91382" bIns="45691">
            <a:normAutofit/>
          </a:bodyPr>
          <a:lstStyle>
            <a:lvl1pPr marL="0" indent="0" algn="l">
              <a:buNone/>
              <a:defRPr sz="2735" baseline="0">
                <a:solidFill>
                  <a:srgbClr val="034EA2"/>
                </a:solidFill>
              </a:defRPr>
            </a:lvl1pPr>
            <a:lvl2pPr marL="600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0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00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00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002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00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003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00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Jméno autora/autorů</a:t>
            </a:r>
          </a:p>
        </p:txBody>
      </p:sp>
      <p:sp>
        <p:nvSpPr>
          <p:cNvPr id="8" name="TextovéPole 7"/>
          <p:cNvSpPr txBox="1"/>
          <p:nvPr userDrawn="1"/>
        </p:nvSpPr>
        <p:spPr>
          <a:xfrm>
            <a:off x="900117" y="879047"/>
            <a:ext cx="4465077" cy="300552"/>
          </a:xfrm>
          <a:prstGeom prst="rect">
            <a:avLst/>
          </a:prstGeom>
          <a:noFill/>
        </p:spPr>
        <p:txBody>
          <a:bodyPr wrap="square" lIns="89254" tIns="44627" rIns="89254" bIns="44627" rtlCol="0">
            <a:spAutoFit/>
          </a:bodyPr>
          <a:lstStyle/>
          <a:p>
            <a:r>
              <a:rPr lang="cs-CZ" sz="1367" b="1">
                <a:solidFill>
                  <a:srgbClr val="262626"/>
                </a:solidFill>
              </a:rPr>
              <a:t>MINISTERSTVO PRO MÍSTNÍ ROZVOJ </a:t>
            </a:r>
            <a:endParaRPr lang="cs-CZ" sz="1953" b="1">
              <a:solidFill>
                <a:srgbClr val="262626"/>
              </a:solidFill>
            </a:endParaRPr>
          </a:p>
        </p:txBody>
      </p:sp>
      <p:sp>
        <p:nvSpPr>
          <p:cNvPr id="19" name="Nadpis 18"/>
          <p:cNvSpPr>
            <a:spLocks noGrp="1"/>
          </p:cNvSpPr>
          <p:nvPr>
            <p:ph type="title" hasCustomPrompt="1"/>
          </p:nvPr>
        </p:nvSpPr>
        <p:spPr>
          <a:xfrm>
            <a:off x="900117" y="2109699"/>
            <a:ext cx="10972800" cy="1143000"/>
          </a:xfrm>
          <a:prstGeom prst="rect">
            <a:avLst/>
          </a:prstGeom>
        </p:spPr>
        <p:txBody>
          <a:bodyPr lIns="89946" tIns="45691" rIns="91382" bIns="45691">
            <a:normAutofit/>
          </a:bodyPr>
          <a:lstStyle>
            <a:lvl1pPr algn="l">
              <a:defRPr sz="3907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prezentace</a:t>
            </a:r>
          </a:p>
        </p:txBody>
      </p:sp>
      <p:sp>
        <p:nvSpPr>
          <p:cNvPr id="24" name="Zástupný symbol pro text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0117" y="5327637"/>
            <a:ext cx="4609112" cy="351971"/>
          </a:xfrm>
          <a:prstGeom prst="rect">
            <a:avLst/>
          </a:prstGeom>
        </p:spPr>
        <p:txBody>
          <a:bodyPr lIns="89946" tIns="45691" rIns="143911" bIns="45691">
            <a:noAutofit/>
          </a:bodyPr>
          <a:lstStyle>
            <a:lvl1pPr>
              <a:buNone/>
              <a:defRPr sz="1953">
                <a:solidFill>
                  <a:srgbClr val="034EA2"/>
                </a:solidFill>
              </a:defRPr>
            </a:lvl1pPr>
          </a:lstStyle>
          <a:p>
            <a:pPr lvl="0"/>
            <a:r>
              <a:rPr lang="cs-CZ"/>
              <a:t>Datum a místo</a:t>
            </a:r>
          </a:p>
        </p:txBody>
      </p:sp>
      <p:pic>
        <p:nvPicPr>
          <p:cNvPr id="10" name="Obrázek 9" descr="roh-0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00528" y="0"/>
            <a:ext cx="4591474" cy="4483966"/>
          </a:xfrm>
          <a:prstGeom prst="rect">
            <a:avLst/>
          </a:prstGeom>
        </p:spPr>
      </p:pic>
      <p:pic>
        <p:nvPicPr>
          <p:cNvPr id="13" name="Obrázek 12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63462" y="5820260"/>
            <a:ext cx="4465077" cy="75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71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PTP_CZ_RO_B_C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8559" y="6166210"/>
            <a:ext cx="3986433" cy="67181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1" y="274650"/>
            <a:ext cx="10972800" cy="903765"/>
          </a:xfrm>
          <a:prstGeom prst="rect">
            <a:avLst/>
          </a:prstGeom>
        </p:spPr>
        <p:txBody>
          <a:bodyPr lIns="91382" tIns="45691" rIns="91382" bIns="45691">
            <a:normAutofit/>
          </a:bodyPr>
          <a:lstStyle>
            <a:lvl1pPr algn="l">
              <a:defRPr sz="3516" b="1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1" y="1600211"/>
            <a:ext cx="10972800" cy="4525963"/>
          </a:xfrm>
          <a:prstGeom prst="rect">
            <a:avLst/>
          </a:prstGeom>
        </p:spPr>
        <p:txBody>
          <a:bodyPr lIns="91382" tIns="45691" rIns="91382" bIns="45691"/>
          <a:lstStyle>
            <a:lvl1pPr>
              <a:defRPr sz="3907"/>
            </a:lvl1pPr>
            <a:lvl2pPr>
              <a:buFont typeface="Arial" pitchFamily="34" charset="0"/>
              <a:buChar char="»"/>
              <a:defRPr sz="3516"/>
            </a:lvl2pPr>
            <a:lvl4pPr>
              <a:buFont typeface="Arial" pitchFamily="34" charset="0"/>
              <a:buChar char="»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212168"/>
            <a:ext cx="12210121" cy="10094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6" y="6173234"/>
            <a:ext cx="8040470" cy="684777"/>
          </a:xfrm>
          <a:prstGeom prst="rect">
            <a:avLst/>
          </a:prstGeom>
        </p:spPr>
      </p:pic>
      <p:sp>
        <p:nvSpPr>
          <p:cNvPr id="11" name="Zástupný symbol pro číslo snímku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7AD5F7-9A70-43A8-B2E8-1F114AD105DD}" type="slidenum">
              <a:rPr lang="cs-CZ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6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550662" y="2152784"/>
            <a:ext cx="10972800" cy="1143000"/>
          </a:xfrm>
          <a:prstGeom prst="rect">
            <a:avLst/>
          </a:prstGeom>
        </p:spPr>
        <p:txBody>
          <a:bodyPr lIns="91382" tIns="45691" rIns="91382" bIns="45691">
            <a:normAutofit/>
          </a:bodyPr>
          <a:lstStyle>
            <a:lvl1pPr>
              <a:defRPr sz="5860" baseline="0">
                <a:solidFill>
                  <a:srgbClr val="034EA2"/>
                </a:solidFill>
              </a:defRPr>
            </a:lvl1pPr>
          </a:lstStyle>
          <a:p>
            <a:r>
              <a:rPr lang="cs-CZ"/>
              <a:t>Název tématu/předělu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7AD5F7-9A70-43A8-B2E8-1F114AD105DD}" type="slidenum">
              <a:rPr lang="cs-CZ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262626">
                  <a:tint val="75000"/>
                </a:srgbClr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26" y="3499335"/>
            <a:ext cx="8093494" cy="66983"/>
          </a:xfrm>
          <a:prstGeom prst="rect">
            <a:avLst/>
          </a:prstGeom>
        </p:spPr>
      </p:pic>
      <p:pic>
        <p:nvPicPr>
          <p:cNvPr id="9" name="Obrázek 8" descr="OPTP_CZ_RO_B_C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8559" y="6166210"/>
            <a:ext cx="3986433" cy="671810"/>
          </a:xfrm>
          <a:prstGeom prst="rect">
            <a:avLst/>
          </a:prstGeom>
        </p:spPr>
      </p:pic>
      <p:pic>
        <p:nvPicPr>
          <p:cNvPr id="10" name="Zástupný symbol pro obsah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/>
          <a:stretch>
            <a:fillRect/>
          </a:stretch>
        </p:blipFill>
        <p:spPr>
          <a:xfrm>
            <a:off x="4151536" y="6173234"/>
            <a:ext cx="8040470" cy="6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60642" y="5749927"/>
            <a:ext cx="2844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r">
              <a:defRPr sz="1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251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1200855" rtl="0" eaLnBrk="1" latinLnBrk="0" hangingPunct="1">
        <a:spcBef>
          <a:spcPct val="0"/>
        </a:spcBef>
        <a:buNone/>
        <a:defRPr sz="57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320" indent="-450320" algn="l" defTabSz="120085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695" indent="-375267" algn="l" defTabSz="1200855" rtl="0" eaLnBrk="1" latinLnBrk="0" hangingPunct="1">
        <a:spcBef>
          <a:spcPct val="20000"/>
        </a:spcBef>
        <a:buFont typeface="Arial" pitchFamily="34" charset="0"/>
        <a:buChar char="–"/>
        <a:defRPr sz="3711" kern="1200">
          <a:solidFill>
            <a:schemeClr val="tx1"/>
          </a:solidFill>
          <a:latin typeface="+mn-lt"/>
          <a:ea typeface="+mn-ea"/>
          <a:cs typeface="+mn-cs"/>
        </a:defRPr>
      </a:lvl2pPr>
      <a:lvl3pPr marL="1501069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3125" kern="1200">
          <a:solidFill>
            <a:schemeClr val="tx1"/>
          </a:solidFill>
          <a:latin typeface="+mn-lt"/>
          <a:ea typeface="+mn-ea"/>
          <a:cs typeface="+mn-cs"/>
        </a:defRPr>
      </a:lvl3pPr>
      <a:lvl4pPr marL="2101496" indent="-300214" algn="l" defTabSz="1200855" rtl="0" eaLnBrk="1" latinLnBrk="0" hangingPunct="1">
        <a:spcBef>
          <a:spcPct val="20000"/>
        </a:spcBef>
        <a:buFont typeface="Arial" pitchFamily="34" charset="0"/>
        <a:buChar char="–"/>
        <a:defRPr sz="2637" kern="1200">
          <a:solidFill>
            <a:schemeClr val="tx1"/>
          </a:solidFill>
          <a:latin typeface="+mn-lt"/>
          <a:ea typeface="+mn-ea"/>
          <a:cs typeface="+mn-cs"/>
        </a:defRPr>
      </a:lvl4pPr>
      <a:lvl5pPr marL="2701923" indent="-300214" algn="l" defTabSz="1200855" rtl="0" eaLnBrk="1" latinLnBrk="0" hangingPunct="1">
        <a:spcBef>
          <a:spcPct val="20000"/>
        </a:spcBef>
        <a:buFont typeface="Arial" pitchFamily="34" charset="0"/>
        <a:buChar char="»"/>
        <a:defRPr sz="2637" kern="1200">
          <a:solidFill>
            <a:schemeClr val="tx1"/>
          </a:solidFill>
          <a:latin typeface="+mn-lt"/>
          <a:ea typeface="+mn-ea"/>
          <a:cs typeface="+mn-cs"/>
        </a:defRPr>
      </a:lvl5pPr>
      <a:lvl6pPr marL="3302351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6pPr>
      <a:lvl7pPr marL="3902778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7pPr>
      <a:lvl8pPr marL="4503205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8pPr>
      <a:lvl9pPr marL="5103634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1pPr>
      <a:lvl2pPr marL="60042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20085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3pPr>
      <a:lvl4pPr marL="180128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4pPr>
      <a:lvl5pPr marL="240170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5pPr>
      <a:lvl6pPr marL="300213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6pPr>
      <a:lvl7pPr marL="360256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7pPr>
      <a:lvl8pPr marL="420299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8pPr>
      <a:lvl9pPr marL="480341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60642" y="5749938"/>
            <a:ext cx="2844800" cy="365125"/>
          </a:xfrm>
          <a:prstGeom prst="rect">
            <a:avLst/>
          </a:prstGeom>
        </p:spPr>
        <p:txBody>
          <a:bodyPr vert="horz" lIns="122875" tIns="61439" rIns="122875" bIns="61439" rtlCol="0" anchor="ctr"/>
          <a:lstStyle>
            <a:lvl1pPr algn="r">
              <a:defRPr sz="1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D5F7-9A70-43A8-B2E8-1F114AD105DD}" type="slidenum">
              <a:rPr lang="cs-CZ" smtClean="0">
                <a:solidFill>
                  <a:srgbClr val="262626">
                    <a:tint val="75000"/>
                  </a:srgbClr>
                </a:solidFill>
              </a:rPr>
              <a:pPr/>
              <a:t>‹#›</a:t>
            </a:fld>
            <a:endParaRPr lang="cs-CZ">
              <a:solidFill>
                <a:srgbClr val="26262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17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ctr" defTabSz="1200108" rtl="0" eaLnBrk="1" latinLnBrk="0" hangingPunct="1">
        <a:spcBef>
          <a:spcPct val="0"/>
        </a:spcBef>
        <a:buNone/>
        <a:defRPr sz="57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039" indent="-450039" algn="l" defTabSz="120010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089" indent="-375034" algn="l" defTabSz="1200108" rtl="0" eaLnBrk="1" latinLnBrk="0" hangingPunct="1">
        <a:spcBef>
          <a:spcPct val="20000"/>
        </a:spcBef>
        <a:buFont typeface="Arial" pitchFamily="34" charset="0"/>
        <a:buChar char="–"/>
        <a:defRPr sz="3711" kern="1200">
          <a:solidFill>
            <a:schemeClr val="tx1"/>
          </a:solidFill>
          <a:latin typeface="+mn-lt"/>
          <a:ea typeface="+mn-ea"/>
          <a:cs typeface="+mn-cs"/>
        </a:defRPr>
      </a:lvl2pPr>
      <a:lvl3pPr marL="1500136" indent="-300029" algn="l" defTabSz="1200108" rtl="0" eaLnBrk="1" latinLnBrk="0" hangingPunct="1">
        <a:spcBef>
          <a:spcPct val="20000"/>
        </a:spcBef>
        <a:buFont typeface="Arial" pitchFamily="34" charset="0"/>
        <a:buChar char="•"/>
        <a:defRPr sz="31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192" indent="-300029" algn="l" defTabSz="1200108" rtl="0" eaLnBrk="1" latinLnBrk="0" hangingPunct="1">
        <a:spcBef>
          <a:spcPct val="20000"/>
        </a:spcBef>
        <a:buFont typeface="Arial" pitchFamily="34" charset="0"/>
        <a:buChar char="–"/>
        <a:defRPr sz="2539" kern="1200">
          <a:solidFill>
            <a:schemeClr val="tx1"/>
          </a:solidFill>
          <a:latin typeface="+mn-lt"/>
          <a:ea typeface="+mn-ea"/>
          <a:cs typeface="+mn-cs"/>
        </a:defRPr>
      </a:lvl4pPr>
      <a:lvl5pPr marL="2700243" indent="-300029" algn="l" defTabSz="1200108" rtl="0" eaLnBrk="1" latinLnBrk="0" hangingPunct="1">
        <a:spcBef>
          <a:spcPct val="20000"/>
        </a:spcBef>
        <a:buFont typeface="Arial" pitchFamily="34" charset="0"/>
        <a:buChar char="»"/>
        <a:defRPr sz="2539" kern="1200">
          <a:solidFill>
            <a:schemeClr val="tx1"/>
          </a:solidFill>
          <a:latin typeface="+mn-lt"/>
          <a:ea typeface="+mn-ea"/>
          <a:cs typeface="+mn-cs"/>
        </a:defRPr>
      </a:lvl5pPr>
      <a:lvl6pPr marL="3300300" indent="-300029" algn="l" defTabSz="1200108" rtl="0" eaLnBrk="1" latinLnBrk="0" hangingPunct="1">
        <a:spcBef>
          <a:spcPct val="20000"/>
        </a:spcBef>
        <a:buFont typeface="Arial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6pPr>
      <a:lvl7pPr marL="3900355" indent="-300029" algn="l" defTabSz="1200108" rtl="0" eaLnBrk="1" latinLnBrk="0" hangingPunct="1">
        <a:spcBef>
          <a:spcPct val="20000"/>
        </a:spcBef>
        <a:buFont typeface="Arial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7pPr>
      <a:lvl8pPr marL="4500407" indent="-300029" algn="l" defTabSz="1200108" rtl="0" eaLnBrk="1" latinLnBrk="0" hangingPunct="1">
        <a:spcBef>
          <a:spcPct val="20000"/>
        </a:spcBef>
        <a:buFont typeface="Arial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8pPr>
      <a:lvl9pPr marL="5100463" indent="-300029" algn="l" defTabSz="1200108" rtl="0" eaLnBrk="1" latinLnBrk="0" hangingPunct="1">
        <a:spcBef>
          <a:spcPct val="20000"/>
        </a:spcBef>
        <a:buFont typeface="Arial" pitchFamily="34" charset="0"/>
        <a:buChar char="•"/>
        <a:defRPr sz="253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1pPr>
      <a:lvl2pPr marL="600054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200108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3pPr>
      <a:lvl4pPr marL="1800163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4pPr>
      <a:lvl5pPr marL="2400217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5pPr>
      <a:lvl6pPr marL="3000273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6pPr>
      <a:lvl7pPr marL="3600325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7pPr>
      <a:lvl8pPr marL="4200382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8pPr>
      <a:lvl9pPr marL="4800437" algn="l" defTabSz="1200108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60642" y="5749927"/>
            <a:ext cx="2844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r">
              <a:defRPr sz="1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136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</p:sldLayoutIdLst>
  <p:txStyles>
    <p:titleStyle>
      <a:lvl1pPr algn="ctr" defTabSz="1200855" rtl="0" eaLnBrk="1" latinLnBrk="0" hangingPunct="1">
        <a:spcBef>
          <a:spcPct val="0"/>
        </a:spcBef>
        <a:buNone/>
        <a:defRPr sz="57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320" indent="-450320" algn="l" defTabSz="120085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695" indent="-375267" algn="l" defTabSz="1200855" rtl="0" eaLnBrk="1" latinLnBrk="0" hangingPunct="1">
        <a:spcBef>
          <a:spcPct val="20000"/>
        </a:spcBef>
        <a:buFont typeface="Arial" pitchFamily="34" charset="0"/>
        <a:buChar char="–"/>
        <a:defRPr sz="3711" kern="1200">
          <a:solidFill>
            <a:schemeClr val="tx1"/>
          </a:solidFill>
          <a:latin typeface="+mn-lt"/>
          <a:ea typeface="+mn-ea"/>
          <a:cs typeface="+mn-cs"/>
        </a:defRPr>
      </a:lvl2pPr>
      <a:lvl3pPr marL="1501069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3125" kern="1200">
          <a:solidFill>
            <a:schemeClr val="tx1"/>
          </a:solidFill>
          <a:latin typeface="+mn-lt"/>
          <a:ea typeface="+mn-ea"/>
          <a:cs typeface="+mn-cs"/>
        </a:defRPr>
      </a:lvl3pPr>
      <a:lvl4pPr marL="2101496" indent="-300214" algn="l" defTabSz="1200855" rtl="0" eaLnBrk="1" latinLnBrk="0" hangingPunct="1">
        <a:spcBef>
          <a:spcPct val="20000"/>
        </a:spcBef>
        <a:buFont typeface="Arial" pitchFamily="34" charset="0"/>
        <a:buChar char="–"/>
        <a:defRPr sz="2637" kern="1200">
          <a:solidFill>
            <a:schemeClr val="tx1"/>
          </a:solidFill>
          <a:latin typeface="+mn-lt"/>
          <a:ea typeface="+mn-ea"/>
          <a:cs typeface="+mn-cs"/>
        </a:defRPr>
      </a:lvl4pPr>
      <a:lvl5pPr marL="2701923" indent="-300214" algn="l" defTabSz="1200855" rtl="0" eaLnBrk="1" latinLnBrk="0" hangingPunct="1">
        <a:spcBef>
          <a:spcPct val="20000"/>
        </a:spcBef>
        <a:buFont typeface="Arial" pitchFamily="34" charset="0"/>
        <a:buChar char="»"/>
        <a:defRPr sz="2637" kern="1200">
          <a:solidFill>
            <a:schemeClr val="tx1"/>
          </a:solidFill>
          <a:latin typeface="+mn-lt"/>
          <a:ea typeface="+mn-ea"/>
          <a:cs typeface="+mn-cs"/>
        </a:defRPr>
      </a:lvl5pPr>
      <a:lvl6pPr marL="3302351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6pPr>
      <a:lvl7pPr marL="3902778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7pPr>
      <a:lvl8pPr marL="4503205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8pPr>
      <a:lvl9pPr marL="5103634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1pPr>
      <a:lvl2pPr marL="60042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20085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3pPr>
      <a:lvl4pPr marL="180128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4pPr>
      <a:lvl5pPr marL="240170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5pPr>
      <a:lvl6pPr marL="300213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6pPr>
      <a:lvl7pPr marL="360256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7pPr>
      <a:lvl8pPr marL="420299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8pPr>
      <a:lvl9pPr marL="480341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60643" y="5749928"/>
            <a:ext cx="2844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74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xStyles>
    <p:titleStyle>
      <a:lvl1pPr algn="ctr" defTabSz="122950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063" indent="-461063" algn="l" defTabSz="122950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8971" indent="-384219" algn="l" defTabSz="1229502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36878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51629" indent="-307376" algn="l" defTabSz="1229502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66380" indent="-307376" algn="l" defTabSz="1229502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81131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95882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10633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25385" indent="-307376" algn="l" defTabSz="122950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4751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9502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44253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59004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73756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88507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03258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18009" algn="l" defTabSz="122950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60642" y="5749928"/>
            <a:ext cx="2844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r">
              <a:defRPr sz="152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84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xStyles>
    <p:titleStyle>
      <a:lvl1pPr algn="ctr" defTabSz="1172758" rtl="0" eaLnBrk="1" latinLnBrk="0" hangingPunct="1">
        <a:spcBef>
          <a:spcPct val="0"/>
        </a:spcBef>
        <a:buNone/>
        <a:defRPr sz="562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784" indent="-439784" algn="l" defTabSz="1172758" rtl="0" eaLnBrk="1" latinLnBrk="0" hangingPunct="1">
        <a:spcBef>
          <a:spcPct val="20000"/>
        </a:spcBef>
        <a:buFont typeface="Arial" pitchFamily="34" charset="0"/>
        <a:buChar char="•"/>
        <a:defRPr sz="4102" kern="1200">
          <a:solidFill>
            <a:schemeClr val="tx1"/>
          </a:solidFill>
          <a:latin typeface="+mn-lt"/>
          <a:ea typeface="+mn-ea"/>
          <a:cs typeface="+mn-cs"/>
        </a:defRPr>
      </a:lvl1pPr>
      <a:lvl2pPr marL="952866" indent="-366486" algn="l" defTabSz="1172758" rtl="0" eaLnBrk="1" latinLnBrk="0" hangingPunct="1">
        <a:spcBef>
          <a:spcPct val="20000"/>
        </a:spcBef>
        <a:buFont typeface="Arial" pitchFamily="34" charset="0"/>
        <a:buChar char="–"/>
        <a:defRPr sz="3625" kern="1200">
          <a:solidFill>
            <a:schemeClr val="tx1"/>
          </a:solidFill>
          <a:latin typeface="+mn-lt"/>
          <a:ea typeface="+mn-ea"/>
          <a:cs typeface="+mn-cs"/>
        </a:defRPr>
      </a:lvl2pPr>
      <a:lvl3pPr marL="1465948" indent="-293190" algn="l" defTabSz="1172758" rtl="0" eaLnBrk="1" latinLnBrk="0" hangingPunct="1">
        <a:spcBef>
          <a:spcPct val="20000"/>
        </a:spcBef>
        <a:buFont typeface="Arial" pitchFamily="34" charset="0"/>
        <a:buChar char="•"/>
        <a:defRPr sz="3052" kern="1200">
          <a:solidFill>
            <a:schemeClr val="tx1"/>
          </a:solidFill>
          <a:latin typeface="+mn-lt"/>
          <a:ea typeface="+mn-ea"/>
          <a:cs typeface="+mn-cs"/>
        </a:defRPr>
      </a:lvl3pPr>
      <a:lvl4pPr marL="2052326" indent="-293190" algn="l" defTabSz="1172758" rtl="0" eaLnBrk="1" latinLnBrk="0" hangingPunct="1">
        <a:spcBef>
          <a:spcPct val="20000"/>
        </a:spcBef>
        <a:buFont typeface="Arial" pitchFamily="34" charset="0"/>
        <a:buChar char="–"/>
        <a:defRPr sz="2576" kern="1200">
          <a:solidFill>
            <a:schemeClr val="tx1"/>
          </a:solidFill>
          <a:latin typeface="+mn-lt"/>
          <a:ea typeface="+mn-ea"/>
          <a:cs typeface="+mn-cs"/>
        </a:defRPr>
      </a:lvl4pPr>
      <a:lvl5pPr marL="2638704" indent="-293190" algn="l" defTabSz="1172758" rtl="0" eaLnBrk="1" latinLnBrk="0" hangingPunct="1">
        <a:spcBef>
          <a:spcPct val="20000"/>
        </a:spcBef>
        <a:buFont typeface="Arial" pitchFamily="34" charset="0"/>
        <a:buChar char="»"/>
        <a:defRPr sz="2576" kern="1200">
          <a:solidFill>
            <a:schemeClr val="tx1"/>
          </a:solidFill>
          <a:latin typeface="+mn-lt"/>
          <a:ea typeface="+mn-ea"/>
          <a:cs typeface="+mn-cs"/>
        </a:defRPr>
      </a:lvl5pPr>
      <a:lvl6pPr marL="3225084" indent="-293190" algn="l" defTabSz="1172758" rtl="0" eaLnBrk="1" latinLnBrk="0" hangingPunct="1">
        <a:spcBef>
          <a:spcPct val="20000"/>
        </a:spcBef>
        <a:buFont typeface="Arial" pitchFamily="34" charset="0"/>
        <a:buChar char="•"/>
        <a:defRPr sz="2576" kern="1200">
          <a:solidFill>
            <a:schemeClr val="tx1"/>
          </a:solidFill>
          <a:latin typeface="+mn-lt"/>
          <a:ea typeface="+mn-ea"/>
          <a:cs typeface="+mn-cs"/>
        </a:defRPr>
      </a:lvl6pPr>
      <a:lvl7pPr marL="3811462" indent="-293190" algn="l" defTabSz="1172758" rtl="0" eaLnBrk="1" latinLnBrk="0" hangingPunct="1">
        <a:spcBef>
          <a:spcPct val="20000"/>
        </a:spcBef>
        <a:buFont typeface="Arial" pitchFamily="34" charset="0"/>
        <a:buChar char="•"/>
        <a:defRPr sz="2576" kern="1200">
          <a:solidFill>
            <a:schemeClr val="tx1"/>
          </a:solidFill>
          <a:latin typeface="+mn-lt"/>
          <a:ea typeface="+mn-ea"/>
          <a:cs typeface="+mn-cs"/>
        </a:defRPr>
      </a:lvl7pPr>
      <a:lvl8pPr marL="4397841" indent="-293190" algn="l" defTabSz="1172758" rtl="0" eaLnBrk="1" latinLnBrk="0" hangingPunct="1">
        <a:spcBef>
          <a:spcPct val="20000"/>
        </a:spcBef>
        <a:buFont typeface="Arial" pitchFamily="34" charset="0"/>
        <a:buChar char="•"/>
        <a:defRPr sz="2576" kern="1200">
          <a:solidFill>
            <a:schemeClr val="tx1"/>
          </a:solidFill>
          <a:latin typeface="+mn-lt"/>
          <a:ea typeface="+mn-ea"/>
          <a:cs typeface="+mn-cs"/>
        </a:defRPr>
      </a:lvl8pPr>
      <a:lvl9pPr marL="4984221" indent="-293190" algn="l" defTabSz="1172758" rtl="0" eaLnBrk="1" latinLnBrk="0" hangingPunct="1">
        <a:spcBef>
          <a:spcPct val="20000"/>
        </a:spcBef>
        <a:buFont typeface="Arial" pitchFamily="34" charset="0"/>
        <a:buChar char="•"/>
        <a:defRPr sz="25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1pPr>
      <a:lvl2pPr marL="586378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2pPr>
      <a:lvl3pPr marL="1172758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3pPr>
      <a:lvl4pPr marL="1759136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4pPr>
      <a:lvl5pPr marL="2345515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5pPr>
      <a:lvl6pPr marL="2931894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6pPr>
      <a:lvl7pPr marL="3518274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7pPr>
      <a:lvl8pPr marL="4104652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8pPr>
      <a:lvl9pPr marL="4691031" algn="l" defTabSz="1172758" rtl="0" eaLnBrk="1" latinLnBrk="0" hangingPunct="1">
        <a:defRPr sz="22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2950" tIns="61475" rIns="122950" bIns="61475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1" y="1600200"/>
            <a:ext cx="10972800" cy="4525963"/>
          </a:xfrm>
          <a:prstGeom prst="rect">
            <a:avLst/>
          </a:prstGeom>
        </p:spPr>
        <p:txBody>
          <a:bodyPr vert="horz" lIns="122950" tIns="61475" rIns="122950" bIns="61475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l">
              <a:defRPr sz="1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F8D96-C7F4-43BB-8FFA-398C87E3D2E4}" type="datetimeFigureOut">
              <a:rPr lang="cs-CZ" smtClean="0"/>
              <a:pPr/>
              <a:t>19.02.2023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ctr">
              <a:defRPr sz="1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122950" tIns="61475" rIns="122950" bIns="61475" rtlCol="0" anchor="ctr"/>
          <a:lstStyle>
            <a:lvl1pPr algn="r">
              <a:defRPr sz="156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AD5F7-9A70-43A8-B2E8-1F114AD105D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26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 algn="ctr" defTabSz="1200855" rtl="0" eaLnBrk="1" latinLnBrk="0" hangingPunct="1">
        <a:spcBef>
          <a:spcPct val="0"/>
        </a:spcBef>
        <a:buNone/>
        <a:defRPr sz="57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320" indent="-450320" algn="l" defTabSz="120085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5695" indent="-375267" algn="l" defTabSz="1200855" rtl="0" eaLnBrk="1" latinLnBrk="0" hangingPunct="1">
        <a:spcBef>
          <a:spcPct val="20000"/>
        </a:spcBef>
        <a:buFont typeface="Arial" pitchFamily="34" charset="0"/>
        <a:buChar char="–"/>
        <a:defRPr sz="3711" kern="1200">
          <a:solidFill>
            <a:schemeClr val="tx1"/>
          </a:solidFill>
          <a:latin typeface="+mn-lt"/>
          <a:ea typeface="+mn-ea"/>
          <a:cs typeface="+mn-cs"/>
        </a:defRPr>
      </a:lvl2pPr>
      <a:lvl3pPr marL="1501069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3125" kern="1200">
          <a:solidFill>
            <a:schemeClr val="tx1"/>
          </a:solidFill>
          <a:latin typeface="+mn-lt"/>
          <a:ea typeface="+mn-ea"/>
          <a:cs typeface="+mn-cs"/>
        </a:defRPr>
      </a:lvl3pPr>
      <a:lvl4pPr marL="2101496" indent="-300214" algn="l" defTabSz="1200855" rtl="0" eaLnBrk="1" latinLnBrk="0" hangingPunct="1">
        <a:spcBef>
          <a:spcPct val="20000"/>
        </a:spcBef>
        <a:buFont typeface="Arial" pitchFamily="34" charset="0"/>
        <a:buChar char="–"/>
        <a:defRPr sz="2637" kern="1200">
          <a:solidFill>
            <a:schemeClr val="tx1"/>
          </a:solidFill>
          <a:latin typeface="+mn-lt"/>
          <a:ea typeface="+mn-ea"/>
          <a:cs typeface="+mn-cs"/>
        </a:defRPr>
      </a:lvl4pPr>
      <a:lvl5pPr marL="2701923" indent="-300214" algn="l" defTabSz="1200855" rtl="0" eaLnBrk="1" latinLnBrk="0" hangingPunct="1">
        <a:spcBef>
          <a:spcPct val="20000"/>
        </a:spcBef>
        <a:buFont typeface="Arial" pitchFamily="34" charset="0"/>
        <a:buChar char="»"/>
        <a:defRPr sz="2637" kern="1200">
          <a:solidFill>
            <a:schemeClr val="tx1"/>
          </a:solidFill>
          <a:latin typeface="+mn-lt"/>
          <a:ea typeface="+mn-ea"/>
          <a:cs typeface="+mn-cs"/>
        </a:defRPr>
      </a:lvl5pPr>
      <a:lvl6pPr marL="3302351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6pPr>
      <a:lvl7pPr marL="3902778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7pPr>
      <a:lvl8pPr marL="4503205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8pPr>
      <a:lvl9pPr marL="5103634" indent="-300214" algn="l" defTabSz="1200855" rtl="0" eaLnBrk="1" latinLnBrk="0" hangingPunct="1">
        <a:spcBef>
          <a:spcPct val="20000"/>
        </a:spcBef>
        <a:buFont typeface="Arial" pitchFamily="34" charset="0"/>
        <a:buChar char="•"/>
        <a:defRPr sz="26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1pPr>
      <a:lvl2pPr marL="60042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2pPr>
      <a:lvl3pPr marL="120085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3pPr>
      <a:lvl4pPr marL="180128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4pPr>
      <a:lvl5pPr marL="240170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5pPr>
      <a:lvl6pPr marL="3002137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6pPr>
      <a:lvl7pPr marL="3602565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7pPr>
      <a:lvl8pPr marL="4202992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8pPr>
      <a:lvl9pPr marL="4803419" algn="l" defTabSz="1200855" rtl="0" eaLnBrk="1" latinLnBrk="0" hangingPunct="1">
        <a:defRPr sz="23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c.cas.cz/mapa/kalkulacka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bcepro.cz/invence-pro-regiony-a-obce-191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1.png"/><Relationship Id="rId4" Type="http://schemas.openxmlformats.org/officeDocument/2006/relationships/hyperlink" Target="https://www.risy.cz/c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gis.uur.cz/portal/apps/sites/#/mmr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hyperlink" Target="https://www.tiammr.cz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-compass.cz/" TargetMode="External"/><Relationship Id="rId5" Type="http://schemas.openxmlformats.org/officeDocument/2006/relationships/hyperlink" Target="https://www.databaze-strategie.cz/" TargetMode="External"/><Relationship Id="rId4" Type="http://schemas.openxmlformats.org/officeDocument/2006/relationships/hyperlink" Target="https://www.projektovezamery.cz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www.obcepro.cz/zakladni-dokumenty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s-cz.facebook.com/vesniceroku.cz/" TargetMode="External"/><Relationship Id="rId4" Type="http://schemas.openxmlformats.org/officeDocument/2006/relationships/hyperlink" Target="http://www.vesniceroku.cz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mr.cz/cs/microsites/uzemni-dimenze/uvod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richard.nikischer@mmr.cz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901887" y="2271664"/>
            <a:ext cx="9434753" cy="3004244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cs-CZ" sz="4400" dirty="0">
                <a:effectLst/>
                <a:ea typeface="Calibri" panose="020F0502020204030204" pitchFamily="34" charset="0"/>
              </a:rPr>
              <a:t>Rozvoj venkova v ČR</a:t>
            </a:r>
            <a:br>
              <a:rPr lang="cs-CZ" sz="3100" dirty="0">
                <a:effectLst/>
                <a:ea typeface="Calibri" panose="020F0502020204030204" pitchFamily="34" charset="0"/>
              </a:rPr>
            </a:br>
            <a:r>
              <a:rPr lang="cs-CZ" sz="3600" dirty="0">
                <a:effectLst/>
                <a:ea typeface="Calibri" panose="020F0502020204030204" pitchFamily="34" charset="0"/>
              </a:rPr>
              <a:t>v působnosti Ministerstva pro místní rozvoj</a:t>
            </a:r>
            <a:br>
              <a:rPr lang="cs-CZ" sz="3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cs-CZ" sz="4000" dirty="0"/>
            </a:br>
            <a:br>
              <a:rPr lang="cs-CZ" sz="1400" dirty="0"/>
            </a:br>
            <a:br>
              <a:rPr lang="cs-CZ" sz="1400" dirty="0"/>
            </a:br>
            <a:br>
              <a:rPr lang="cs-CZ" sz="4000" dirty="0"/>
            </a:br>
            <a:r>
              <a:rPr lang="cs-CZ" sz="2400" dirty="0"/>
              <a:t>Richard Nikischer, Ministerstvo pro místní rozvoj</a:t>
            </a:r>
            <a:br>
              <a:rPr lang="cs-CZ" sz="2400" dirty="0"/>
            </a:br>
            <a:br>
              <a:rPr lang="cs-CZ" sz="4000" dirty="0"/>
            </a:br>
            <a:r>
              <a:rPr lang="cs-CZ" sz="2200" dirty="0" err="1"/>
              <a:t>Atraktívnejší</a:t>
            </a:r>
            <a:r>
              <a:rPr lang="cs-CZ" sz="2200" dirty="0"/>
              <a:t> </a:t>
            </a:r>
            <a:r>
              <a:rPr lang="cs-CZ" sz="2200" dirty="0" err="1"/>
              <a:t>vidiek</a:t>
            </a:r>
            <a:br>
              <a:rPr lang="cs-CZ" sz="2200" dirty="0"/>
            </a:br>
            <a:r>
              <a:rPr lang="cs-CZ" sz="2200" dirty="0"/>
              <a:t>21. 2. 2023, Zvolen, Slovensko</a:t>
            </a:r>
            <a:br>
              <a:rPr lang="cs-CZ" sz="3600" dirty="0"/>
            </a:br>
            <a:br>
              <a:rPr lang="cs-CZ" sz="3600" dirty="0"/>
            </a:br>
            <a:br>
              <a:rPr lang="cs-CZ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2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516" dirty="0"/>
            </a:br>
            <a:br>
              <a:rPr lang="cs-CZ" sz="3516" dirty="0"/>
            </a:br>
            <a:br>
              <a:rPr lang="cs-CZ" sz="3516" dirty="0"/>
            </a:br>
            <a:br>
              <a:rPr lang="cs-CZ" sz="3516" dirty="0"/>
            </a:br>
            <a:endParaRPr lang="cs-CZ" sz="2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475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3" t="4677" r="5734" b="19317"/>
          <a:stretch/>
        </p:blipFill>
        <p:spPr bwMode="auto">
          <a:xfrm>
            <a:off x="2438781" y="545424"/>
            <a:ext cx="7810943" cy="4873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94610" y="6464015"/>
            <a:ext cx="8439735" cy="27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0855"/>
            <a:r>
              <a:rPr lang="cs-CZ" sz="1172" dirty="0">
                <a:solidFill>
                  <a:srgbClr val="262626"/>
                </a:solidFill>
                <a:latin typeface="Calibri"/>
              </a:rPr>
              <a:t>Zdroj:  Hampl, M., Marada, M. (2015): </a:t>
            </a:r>
            <a:r>
              <a:rPr lang="cs-CZ" sz="1172" dirty="0" err="1">
                <a:solidFill>
                  <a:srgbClr val="262626"/>
                </a:solidFill>
                <a:latin typeface="Calibri"/>
              </a:rPr>
              <a:t>Sociogeografická</a:t>
            </a:r>
            <a:r>
              <a:rPr lang="cs-CZ" sz="1172" dirty="0">
                <a:solidFill>
                  <a:srgbClr val="262626"/>
                </a:solidFill>
                <a:latin typeface="Calibri"/>
              </a:rPr>
              <a:t> regionalizace Česka. Geografie, 120, č. 3, s. 397–421.</a:t>
            </a:r>
          </a:p>
        </p:txBody>
      </p:sp>
    </p:spTree>
    <p:extLst>
      <p:ext uri="{BB962C8B-B14F-4D97-AF65-F5344CB8AC3E}">
        <p14:creationId xmlns:p14="http://schemas.microsoft.com/office/powerpoint/2010/main" val="137000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3" b="53376"/>
          <a:stretch/>
        </p:blipFill>
        <p:spPr>
          <a:xfrm>
            <a:off x="680504" y="756418"/>
            <a:ext cx="9887207" cy="4993880"/>
          </a:xfrm>
        </p:spPr>
      </p:pic>
      <p:sp>
        <p:nvSpPr>
          <p:cNvPr id="4" name="Obdélník 3"/>
          <p:cNvSpPr/>
          <p:nvPr/>
        </p:nvSpPr>
        <p:spPr>
          <a:xfrm>
            <a:off x="101095" y="6142987"/>
            <a:ext cx="7292381" cy="453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00855"/>
            <a:r>
              <a:rPr lang="cs-CZ" sz="1172" dirty="0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Zdroj: zpracování </a:t>
            </a:r>
            <a:r>
              <a:rPr lang="cs-CZ" sz="1172" dirty="0" err="1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PřF</a:t>
            </a:r>
            <a:r>
              <a:rPr lang="cs-CZ" sz="1172" dirty="0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 UK jako pracovní podklad v rámci projektu Socioekonomický vývoj nemetropolitních oblastí ČR </a:t>
            </a:r>
          </a:p>
          <a:p>
            <a:pPr defTabSz="1200855"/>
            <a:r>
              <a:rPr lang="cs-CZ" sz="1172" dirty="0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se zřetelem na rozvojové potřeby jednotlivých regionů (hl. řešitel Radim Perlín)</a:t>
            </a:r>
            <a:endParaRPr lang="cs-CZ" sz="1172" dirty="0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4D97FB5-37E3-4A57-B592-0AE95581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10" y="87533"/>
            <a:ext cx="10715878" cy="9037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Typologie venkova dle KRV</a:t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5552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D72DB791-170E-407A-8D23-05B3CD187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5139" y="826749"/>
            <a:ext cx="8624111" cy="5529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492E442-DFCE-485E-8D20-2B1C4A35CF0F}"/>
              </a:ext>
            </a:extLst>
          </p:cNvPr>
          <p:cNvSpPr/>
          <p:nvPr/>
        </p:nvSpPr>
        <p:spPr>
          <a:xfrm>
            <a:off x="680503" y="6337949"/>
            <a:ext cx="5944924" cy="4509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00855"/>
            <a:r>
              <a:rPr lang="cs-CZ" sz="1172" dirty="0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Zdroj: zpracováno </a:t>
            </a:r>
            <a:r>
              <a:rPr lang="cs-CZ" sz="1172" dirty="0" err="1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PřF</a:t>
            </a:r>
            <a:r>
              <a:rPr lang="cs-CZ" sz="1172" dirty="0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 UK v rámci projektu Socioekonomický vývoj nemetropolitních oblastí ČR </a:t>
            </a:r>
          </a:p>
          <a:p>
            <a:pPr defTabSz="1200855"/>
            <a:r>
              <a:rPr lang="cs-CZ" sz="1172" dirty="0">
                <a:solidFill>
                  <a:srgbClr val="262626"/>
                </a:solidFill>
                <a:latin typeface="Calibri"/>
                <a:ea typeface="Times New Roman" panose="02020603050405020304" pitchFamily="18" charset="0"/>
              </a:rPr>
              <a:t>se zřetelem na rozvojové potřeby jednotlivých regionů (hl. řešitel Radim Perlín)</a:t>
            </a:r>
            <a:endParaRPr lang="cs-CZ" sz="1172" dirty="0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ADA60B07-1678-4401-A009-D6EC521A8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510" y="87533"/>
            <a:ext cx="10715878" cy="903765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Typologie venkova dle KRV</a:t>
            </a:r>
            <a:br>
              <a:rPr lang="cs-CZ" dirty="0"/>
            </a:br>
            <a:endParaRPr lang="cs-CZ" dirty="0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AAAD1D59-26B8-4067-A6A9-070A9C1EB5C7}"/>
              </a:ext>
            </a:extLst>
          </p:cNvPr>
          <p:cNvSpPr/>
          <p:nvPr/>
        </p:nvSpPr>
        <p:spPr>
          <a:xfrm>
            <a:off x="10004611" y="5081154"/>
            <a:ext cx="2140528" cy="842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26648D0-3F0D-4515-9139-725BA524ACEF}"/>
              </a:ext>
            </a:extLst>
          </p:cNvPr>
          <p:cNvSpPr txBox="1"/>
          <p:nvPr/>
        </p:nvSpPr>
        <p:spPr>
          <a:xfrm>
            <a:off x="10194337" y="5179447"/>
            <a:ext cx="189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strategické plánování a řízení</a:t>
            </a:r>
          </a:p>
        </p:txBody>
      </p:sp>
    </p:spTree>
    <p:extLst>
      <p:ext uri="{BB962C8B-B14F-4D97-AF65-F5344CB8AC3E}">
        <p14:creationId xmlns:p14="http://schemas.microsoft.com/office/powerpoint/2010/main" val="39180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9286" y="304535"/>
            <a:ext cx="10715878" cy="903765"/>
          </a:xfrm>
        </p:spPr>
        <p:txBody>
          <a:bodyPr>
            <a:normAutofit fontScale="90000"/>
          </a:bodyPr>
          <a:lstStyle/>
          <a:p>
            <a:r>
              <a:rPr lang="cs-CZ" dirty="0"/>
              <a:t>KRV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dirty="0"/>
              <a:t>plán, kam chceme venkov dostat</a:t>
            </a:r>
            <a:br>
              <a:rPr lang="de-DE" dirty="0"/>
            </a:b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C9A97EFA-5DD9-4FE6-8B3E-2DD2568195A9}"/>
              </a:ext>
            </a:extLst>
          </p:cNvPr>
          <p:cNvSpPr txBox="1">
            <a:spLocks/>
          </p:cNvSpPr>
          <p:nvPr/>
        </p:nvSpPr>
        <p:spPr>
          <a:xfrm>
            <a:off x="1383815" y="1319066"/>
            <a:ext cx="8886821" cy="4782516"/>
          </a:xfrm>
          <a:prstGeom prst="rect">
            <a:avLst/>
          </a:prstGeom>
        </p:spPr>
        <p:txBody>
          <a:bodyPr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00855">
              <a:spcBef>
                <a:spcPts val="586"/>
              </a:spcBef>
              <a:spcAft>
                <a:spcPts val="586"/>
              </a:spcAft>
              <a:buNone/>
              <a:defRPr/>
            </a:pPr>
            <a:r>
              <a:rPr lang="cs-CZ" sz="2735" b="1" i="1" u="sng" dirty="0">
                <a:solidFill>
                  <a:srgbClr val="FF0000"/>
                </a:solidFill>
              </a:rPr>
              <a:t>„V roce 2027 je venkov územím, ve kterém se dobře žije a o němž se říká, že se v něm dobře žije“</a:t>
            </a:r>
          </a:p>
          <a:p>
            <a:pPr marL="0" indent="0" defTabSz="1200855">
              <a:spcBef>
                <a:spcPts val="586"/>
              </a:spcBef>
              <a:spcAft>
                <a:spcPts val="586"/>
              </a:spcAft>
              <a:buNone/>
              <a:defRPr/>
            </a:pPr>
            <a:endParaRPr lang="cs-CZ" sz="1953" dirty="0">
              <a:solidFill>
                <a:prstClr val="black"/>
              </a:solidFill>
            </a:endParaRPr>
          </a:p>
          <a:p>
            <a:pPr marL="0" indent="0" defTabSz="1200855">
              <a:spcBef>
                <a:spcPts val="586"/>
              </a:spcBef>
              <a:spcAft>
                <a:spcPts val="1172"/>
              </a:spcAft>
              <a:buNone/>
              <a:defRPr/>
            </a:pPr>
            <a:r>
              <a:rPr lang="cs-CZ" sz="1953" dirty="0">
                <a:solidFill>
                  <a:prstClr val="black"/>
                </a:solidFill>
              </a:rPr>
              <a:t>Dosáhneme naplnění díky zajištění:</a:t>
            </a:r>
          </a:p>
          <a:p>
            <a:pPr marL="0" indent="0" defTabSz="1200855">
              <a:spcBef>
                <a:spcPts val="586"/>
              </a:spcBef>
              <a:spcAft>
                <a:spcPts val="1172"/>
              </a:spcAft>
              <a:buNone/>
              <a:defRPr/>
            </a:pPr>
            <a:r>
              <a:rPr lang="cs-CZ" sz="1953" dirty="0">
                <a:solidFill>
                  <a:prstClr val="black"/>
                </a:solidFill>
              </a:rPr>
              <a:t>1. dostatečné infrastruktury a vybavenosti venkovských sídel,</a:t>
            </a:r>
          </a:p>
          <a:p>
            <a:pPr marL="0" indent="0" defTabSz="1200855">
              <a:spcBef>
                <a:spcPts val="586"/>
              </a:spcBef>
              <a:spcAft>
                <a:spcPts val="1172"/>
              </a:spcAft>
              <a:buNone/>
              <a:defRPr/>
            </a:pPr>
            <a:r>
              <a:rPr lang="cs-CZ" sz="1953" dirty="0">
                <a:solidFill>
                  <a:prstClr val="black"/>
                </a:solidFill>
              </a:rPr>
              <a:t>2. výkonné, stabilní a diverzifikované ekonomice venkova umožňující seberealizaci obyvatel venkova,</a:t>
            </a:r>
          </a:p>
          <a:p>
            <a:pPr marL="0" indent="0" defTabSz="1200855">
              <a:spcBef>
                <a:spcPts val="586"/>
              </a:spcBef>
              <a:spcAft>
                <a:spcPts val="1172"/>
              </a:spcAft>
              <a:buNone/>
              <a:defRPr/>
            </a:pPr>
            <a:r>
              <a:rPr lang="cs-CZ" sz="1953" dirty="0">
                <a:solidFill>
                  <a:prstClr val="black"/>
                </a:solidFill>
              </a:rPr>
              <a:t>3. zdravému, rekreačně atraktivnímu, biologicky rozmanitému a klimaticky stabilnímu životnímu prostředí venkova,</a:t>
            </a:r>
          </a:p>
          <a:p>
            <a:pPr marL="0" indent="0" defTabSz="1200855">
              <a:spcBef>
                <a:spcPts val="586"/>
              </a:spcBef>
              <a:spcAft>
                <a:spcPts val="1172"/>
              </a:spcAft>
              <a:buNone/>
              <a:defRPr/>
            </a:pPr>
            <a:r>
              <a:rPr lang="cs-CZ" sz="1953" dirty="0">
                <a:solidFill>
                  <a:prstClr val="black"/>
                </a:solidFill>
              </a:rPr>
              <a:t>4. populace venkovských oblastí charakteristické vysokým lidským a sociálním kapitálem zajišťujícím dynamický endogenní rozvoj.</a:t>
            </a:r>
          </a:p>
          <a:p>
            <a:pPr marL="0" indent="0" defTabSz="1200855">
              <a:spcBef>
                <a:spcPts val="586"/>
              </a:spcBef>
              <a:spcAft>
                <a:spcPts val="586"/>
              </a:spcAft>
              <a:buNone/>
              <a:defRPr/>
            </a:pPr>
            <a:endParaRPr lang="cs-CZ" sz="1953" dirty="0">
              <a:solidFill>
                <a:prstClr val="black"/>
              </a:solidFill>
            </a:endParaRPr>
          </a:p>
          <a:p>
            <a:pPr marL="0" indent="0" defTabSz="893094">
              <a:spcBef>
                <a:spcPts val="0"/>
              </a:spcBef>
              <a:buNone/>
              <a:defRPr/>
            </a:pPr>
            <a:endParaRPr lang="cs-CZ" sz="1953" dirty="0">
              <a:solidFill>
                <a:prstClr val="black"/>
              </a:solidFill>
            </a:endParaRPr>
          </a:p>
          <a:p>
            <a:pPr marL="0" indent="0" algn="just" defTabSz="1200855">
              <a:spcBef>
                <a:spcPts val="586"/>
              </a:spcBef>
              <a:buNone/>
              <a:defRPr/>
            </a:pPr>
            <a:endParaRPr lang="cs-CZ" sz="2344" i="1" u="sng" dirty="0">
              <a:solidFill>
                <a:srgbClr val="262626"/>
              </a:solidFill>
            </a:endParaRPr>
          </a:p>
          <a:p>
            <a:pPr marL="450320" indent="-450320" algn="just" defTabSz="1200855">
              <a:spcBef>
                <a:spcPts val="586"/>
              </a:spcBef>
              <a:defRPr/>
            </a:pPr>
            <a:endParaRPr lang="cs-CZ" sz="2344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69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26728" y="23211"/>
            <a:ext cx="10715878" cy="903765"/>
          </a:xfrm>
        </p:spPr>
        <p:txBody>
          <a:bodyPr>
            <a:normAutofit fontScale="90000"/>
          </a:bodyPr>
          <a:lstStyle/>
          <a:p>
            <a:r>
              <a:rPr lang="cs-CZ" dirty="0"/>
              <a:t>Složky plánu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924D9D-2401-40F1-B280-01BA2BCE4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795" y="1037742"/>
            <a:ext cx="6912809" cy="534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66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9286" y="211018"/>
            <a:ext cx="10715878" cy="903765"/>
          </a:xfrm>
        </p:spPr>
        <p:txBody>
          <a:bodyPr>
            <a:normAutofit fontScale="90000"/>
          </a:bodyPr>
          <a:lstStyle/>
          <a:p>
            <a:r>
              <a:rPr lang="cs-CZ" sz="3907" dirty="0"/>
              <a:t>KRV </a:t>
            </a:r>
            <a:r>
              <a:rPr lang="cs-CZ" sz="3907" dirty="0">
                <a:latin typeface="Calibri" panose="020F0502020204030204" pitchFamily="34" charset="0"/>
                <a:cs typeface="Calibri" panose="020F0502020204030204" pitchFamily="34" charset="0"/>
              </a:rPr>
              <a:t>– v</a:t>
            </a:r>
            <a:r>
              <a:rPr lang="cs-CZ" sz="3907" dirty="0"/>
              <a:t> řešení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C9A97EFA-5DD9-4FE6-8B3E-2DD2568195A9}"/>
              </a:ext>
            </a:extLst>
          </p:cNvPr>
          <p:cNvSpPr txBox="1">
            <a:spLocks/>
          </p:cNvSpPr>
          <p:nvPr/>
        </p:nvSpPr>
        <p:spPr>
          <a:xfrm>
            <a:off x="469286" y="1486091"/>
            <a:ext cx="10715878" cy="4782516"/>
          </a:xfrm>
          <a:prstGeom prst="rect">
            <a:avLst/>
          </a:prstGeom>
        </p:spPr>
        <p:txBody>
          <a:bodyPr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320" indent="-450320" defTabSz="1200855">
              <a:spcBef>
                <a:spcPts val="586"/>
              </a:spcBef>
              <a:spcAft>
                <a:spcPts val="1800"/>
              </a:spcAft>
              <a:defRPr/>
            </a:pPr>
            <a:r>
              <a:rPr lang="sv-SE" sz="2800" dirty="0">
                <a:solidFill>
                  <a:prstClr val="black"/>
                </a:solidFill>
                <a:latin typeface="+mn-lt"/>
              </a:rPr>
              <a:t>Promítnutí aktivit KRV do A</a:t>
            </a:r>
            <a:r>
              <a:rPr lang="cs-CZ" sz="2800" dirty="0" err="1">
                <a:solidFill>
                  <a:prstClr val="black"/>
                </a:solidFill>
                <a:latin typeface="+mn-lt"/>
              </a:rPr>
              <a:t>kčních</a:t>
            </a:r>
            <a:r>
              <a:rPr lang="cs-CZ" sz="2800" dirty="0">
                <a:solidFill>
                  <a:prstClr val="black"/>
                </a:solidFill>
                <a:latin typeface="+mn-lt"/>
              </a:rPr>
              <a:t> plánů</a:t>
            </a:r>
            <a:r>
              <a:rPr lang="sv-SE" sz="2800" dirty="0">
                <a:solidFill>
                  <a:prstClr val="black"/>
                </a:solidFill>
                <a:latin typeface="+mn-lt"/>
              </a:rPr>
              <a:t> SRR ČR 21+</a:t>
            </a:r>
            <a:r>
              <a:rPr lang="cs-CZ" sz="2800" dirty="0">
                <a:solidFill>
                  <a:prstClr val="black"/>
                </a:solidFill>
                <a:latin typeface="+mn-lt"/>
              </a:rPr>
              <a:t> (průběžně)</a:t>
            </a:r>
          </a:p>
          <a:p>
            <a:pPr marL="450320" indent="-450320" defTabSz="1200855">
              <a:spcBef>
                <a:spcPts val="586"/>
              </a:spcBef>
              <a:spcAft>
                <a:spcPts val="1800"/>
              </a:spcAft>
              <a:defRPr/>
            </a:pPr>
            <a:r>
              <a:rPr lang="cs-CZ" sz="2800" dirty="0">
                <a:solidFill>
                  <a:prstClr val="black"/>
                </a:solidFill>
                <a:latin typeface="+mn-lt"/>
              </a:rPr>
              <a:t>Vhodné promítnutí aktivit KRV do příslušných sektorových strategických/prováděcích dokumentů</a:t>
            </a:r>
          </a:p>
          <a:p>
            <a:pPr marL="450320" indent="-450320" defTabSz="1200855">
              <a:spcBef>
                <a:spcPts val="586"/>
              </a:spcBef>
              <a:spcAft>
                <a:spcPts val="1800"/>
              </a:spcAft>
              <a:defRPr/>
            </a:pPr>
            <a:r>
              <a:rPr lang="cs-CZ" sz="2800" dirty="0">
                <a:solidFill>
                  <a:prstClr val="black"/>
                </a:solidFill>
                <a:latin typeface="+mn-lt"/>
              </a:rPr>
              <a:t>Zohledňování typologie venkova tam, kde je to vhodné (koncepce, nástroje)</a:t>
            </a:r>
          </a:p>
          <a:p>
            <a:pPr marL="450320" indent="-450320" defTabSz="1200855">
              <a:spcBef>
                <a:spcPts val="586"/>
              </a:spcBef>
              <a:spcAft>
                <a:spcPts val="1800"/>
              </a:spcAft>
              <a:defRPr/>
            </a:pPr>
            <a:r>
              <a:rPr lang="cs-CZ" sz="2800" dirty="0">
                <a:solidFill>
                  <a:prstClr val="black"/>
                </a:solidFill>
                <a:latin typeface="+mn-lt"/>
              </a:rPr>
              <a:t>Vyhodnocování KRV – Výzkum stanovení ukazatelů rozvoje venkova a</a:t>
            </a:r>
            <a:r>
              <a:rPr lang="cs-CZ" sz="2800" dirty="0">
                <a:solidFill>
                  <a:prstClr val="black"/>
                </a:solidFill>
                <a:latin typeface="+mn-lt"/>
                <a:cs typeface="Calibri" panose="020F0502020204030204" pitchFamily="34" charset="0"/>
              </a:rPr>
              <a:t> </a:t>
            </a:r>
            <a:r>
              <a:rPr lang="cs-CZ" sz="2800" dirty="0">
                <a:solidFill>
                  <a:prstClr val="black"/>
                </a:solidFill>
                <a:latin typeface="+mn-lt"/>
              </a:rPr>
              <a:t>analýza jeho image jako součást vyhodnocování naplňování Koncepce rozvoje venkova (BETA2 TA ČR)</a:t>
            </a:r>
          </a:p>
          <a:p>
            <a:pPr marL="0" indent="0" algn="ctr" defTabSz="1200855">
              <a:spcBef>
                <a:spcPts val="586"/>
              </a:spcBef>
              <a:spcAft>
                <a:spcPts val="586"/>
              </a:spcAft>
              <a:buNone/>
              <a:defRPr/>
            </a:pPr>
            <a:r>
              <a:rPr lang="sv-SE" sz="2800" dirty="0">
                <a:solidFill>
                  <a:prstClr val="black"/>
                </a:solidFill>
              </a:rPr>
              <a:t> </a:t>
            </a:r>
            <a:endParaRPr lang="cs-CZ" sz="2800" dirty="0">
              <a:solidFill>
                <a:prstClr val="black"/>
              </a:solidFill>
            </a:endParaRPr>
          </a:p>
          <a:p>
            <a:pPr marL="0" indent="0" defTabSz="893094">
              <a:spcBef>
                <a:spcPts val="0"/>
              </a:spcBef>
              <a:buNone/>
              <a:defRPr/>
            </a:pPr>
            <a:endParaRPr lang="cs-CZ" sz="2800" dirty="0">
              <a:solidFill>
                <a:prstClr val="black"/>
              </a:solidFill>
            </a:endParaRPr>
          </a:p>
          <a:p>
            <a:pPr marL="0" indent="0" algn="just" defTabSz="1200855">
              <a:spcBef>
                <a:spcPts val="586"/>
              </a:spcBef>
              <a:buNone/>
              <a:defRPr/>
            </a:pPr>
            <a:endParaRPr lang="cs-CZ" sz="2800" i="1" u="sng" dirty="0">
              <a:solidFill>
                <a:srgbClr val="262626"/>
              </a:solidFill>
            </a:endParaRPr>
          </a:p>
          <a:p>
            <a:pPr marL="450320" indent="-450320" algn="just" defTabSz="1200855">
              <a:spcBef>
                <a:spcPts val="586"/>
              </a:spcBef>
              <a:defRPr/>
            </a:pPr>
            <a:endParaRPr lang="cs-CZ" sz="2800" dirty="0">
              <a:solidFill>
                <a:srgbClr val="262626"/>
              </a:solidFill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4D9F9166-39CF-4941-B0FB-78F469173013}"/>
              </a:ext>
            </a:extLst>
          </p:cNvPr>
          <p:cNvSpPr/>
          <p:nvPr/>
        </p:nvSpPr>
        <p:spPr>
          <a:xfrm>
            <a:off x="9933709" y="5278581"/>
            <a:ext cx="2140528" cy="842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667B48-4CA0-426C-B804-4CB5C5FCED7A}"/>
              </a:ext>
            </a:extLst>
          </p:cNvPr>
          <p:cNvSpPr txBox="1"/>
          <p:nvPr/>
        </p:nvSpPr>
        <p:spPr>
          <a:xfrm>
            <a:off x="10123435" y="5376874"/>
            <a:ext cx="189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strategické plánování a řízení</a:t>
            </a:r>
          </a:p>
        </p:txBody>
      </p:sp>
    </p:spTree>
    <p:extLst>
      <p:ext uri="{BB962C8B-B14F-4D97-AF65-F5344CB8AC3E}">
        <p14:creationId xmlns:p14="http://schemas.microsoft.com/office/powerpoint/2010/main" val="2537306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C8D8210-718B-4944-8B71-E0BD27D4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153" y="1106440"/>
            <a:ext cx="7909322" cy="519113"/>
          </a:xfrm>
        </p:spPr>
        <p:txBody>
          <a:bodyPr>
            <a:normAutofit fontScale="90000"/>
          </a:bodyPr>
          <a:lstStyle>
            <a:defPPr>
              <a:defRPr lang="cs-CZ"/>
            </a:defPPr>
            <a:lvl1pPr marL="0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26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052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078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104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131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2157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4184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6210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cs-CZ" dirty="0"/>
            </a:b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471948" y="1365996"/>
            <a:ext cx="1013705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cs-CZ" sz="2800" b="1" dirty="0">
                <a:solidFill>
                  <a:srgbClr val="262626"/>
                </a:solidFill>
                <a:latin typeface="Calibri"/>
              </a:rPr>
              <a:t>Vládní výbor pro regionální politiku</a:t>
            </a:r>
          </a:p>
          <a:p>
            <a:pPr marL="628650" lvl="1" indent="-1714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262626"/>
                </a:solidFill>
                <a:latin typeface="Calibri"/>
              </a:rPr>
              <a:t>Pracovní a poradní orgán vlády pro realizaci regionální politiky státu a</a:t>
            </a:r>
            <a:r>
              <a:rPr lang="cs-CZ" sz="2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sz="2200" dirty="0">
                <a:solidFill>
                  <a:srgbClr val="262626"/>
                </a:solidFill>
                <a:latin typeface="Calibri"/>
              </a:rPr>
              <a:t>dosahování cílů regionálního rozvoje</a:t>
            </a:r>
          </a:p>
          <a:p>
            <a:pPr marL="628650" lvl="1" indent="-1714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262626"/>
                </a:solidFill>
                <a:latin typeface="Calibri"/>
              </a:rPr>
              <a:t>Prosazování nastavené regionální politiky státu </a:t>
            </a:r>
            <a:r>
              <a:rPr lang="cs-CZ" sz="2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2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zajistíme řádné plnění cílů a aktivit Koncepce rozvoje venkova, SRR apod. ve všech politikách státu</a:t>
            </a:r>
            <a:endParaRPr lang="cs-CZ" sz="2200" b="1" dirty="0">
              <a:solidFill>
                <a:srgbClr val="262626"/>
              </a:solidFill>
            </a:endParaRPr>
          </a:p>
          <a:p>
            <a:pPr marL="628650" lvl="1" indent="-1714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262626"/>
                </a:solidFill>
                <a:latin typeface="Calibri"/>
              </a:rPr>
              <a:t>Posuzování dopadů koncepčních i legislativních materiálů na rozvoj jednotlivých (typů) regionů </a:t>
            </a:r>
            <a:r>
              <a:rPr lang="cs-CZ" sz="2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2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zajistíme, aby byly schvalovány materiály s pozitivním dopadem na rozvoj venkova</a:t>
            </a:r>
          </a:p>
          <a:p>
            <a:pPr marL="628650" lvl="1" indent="-1714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Předpokládáme vznik již v roce 2023</a:t>
            </a:r>
            <a:endParaRPr lang="cs-CZ" sz="2200" dirty="0">
              <a:solidFill>
                <a:srgbClr val="262626"/>
              </a:solidFill>
              <a:latin typeface="Calibri"/>
            </a:endParaRPr>
          </a:p>
          <a:p>
            <a:pPr algn="just">
              <a:spcAft>
                <a:spcPts val="2400"/>
              </a:spcAft>
            </a:pPr>
            <a:endParaRPr lang="cs-CZ" sz="2400" dirty="0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2C9F073-AED1-470C-AEEE-641D974D3AEF}"/>
              </a:ext>
            </a:extLst>
          </p:cNvPr>
          <p:cNvSpPr/>
          <p:nvPr/>
        </p:nvSpPr>
        <p:spPr>
          <a:xfrm>
            <a:off x="363702" y="145665"/>
            <a:ext cx="11088292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>
                <a:solidFill>
                  <a:srgbClr val="C6D9F0">
                    <a:lumMod val="50000"/>
                  </a:srgbClr>
                </a:solidFill>
                <a:latin typeface="Calibri"/>
              </a:rPr>
              <a:t>Aktuálně: nové a vylepšené instrumenty ve službách regionální politiky</a:t>
            </a:r>
          </a:p>
          <a:p>
            <a:r>
              <a:rPr lang="cs-CZ" sz="2000" b="1" i="1" dirty="0">
                <a:solidFill>
                  <a:srgbClr val="C6D9F0">
                    <a:lumMod val="50000"/>
                  </a:srgbClr>
                </a:solidFill>
                <a:latin typeface="Calibri"/>
              </a:rPr>
              <a:t>Zajistíme zohledňování potřeb venkova od legislativních a koncepčních materiálů až po národní dotace </a:t>
            </a:r>
            <a:endParaRPr lang="cs-CZ" sz="2000" i="1" dirty="0">
              <a:solidFill>
                <a:srgbClr val="C6D9F0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FB22BA31-A381-42CD-9520-B584553E442D}"/>
              </a:ext>
            </a:extLst>
          </p:cNvPr>
          <p:cNvSpPr/>
          <p:nvPr/>
        </p:nvSpPr>
        <p:spPr>
          <a:xfrm>
            <a:off x="9881755" y="5247408"/>
            <a:ext cx="2140528" cy="842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C5D39AA-3E56-4067-AD91-44F8781E39E8}"/>
              </a:ext>
            </a:extLst>
          </p:cNvPr>
          <p:cNvSpPr txBox="1"/>
          <p:nvPr/>
        </p:nvSpPr>
        <p:spPr>
          <a:xfrm>
            <a:off x="10071481" y="5345701"/>
            <a:ext cx="189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podpora realizace strategií</a:t>
            </a:r>
          </a:p>
        </p:txBody>
      </p:sp>
    </p:spTree>
    <p:extLst>
      <p:ext uri="{BB962C8B-B14F-4D97-AF65-F5344CB8AC3E}">
        <p14:creationId xmlns:p14="http://schemas.microsoft.com/office/powerpoint/2010/main" val="2237602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C8D8210-718B-4944-8B71-E0BD27D4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153" y="1106440"/>
            <a:ext cx="7909322" cy="519113"/>
          </a:xfrm>
        </p:spPr>
        <p:txBody>
          <a:bodyPr>
            <a:normAutofit fontScale="90000"/>
          </a:bodyPr>
          <a:lstStyle>
            <a:defPPr>
              <a:defRPr lang="cs-CZ"/>
            </a:defPPr>
            <a:lvl1pPr marL="0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26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052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078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104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131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2157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4184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6210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cs-CZ" dirty="0"/>
            </a:b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471948" y="1365996"/>
            <a:ext cx="10137058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62626"/>
                </a:solidFill>
                <a:latin typeface="Calibri"/>
              </a:rPr>
              <a:t>Novelizace vyhlášky o programovém financování (560/2006 Sb.)</a:t>
            </a:r>
          </a:p>
          <a:p>
            <a:pPr marL="628650" lvl="1" indent="-17145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62626"/>
                </a:solidFill>
                <a:latin typeface="Calibri"/>
              </a:rPr>
              <a:t>Doporučení pro územní zacílení programů v souladu se SRR a Koncepcí rozvoje venkova </a:t>
            </a:r>
            <a:r>
              <a:rPr lang="cs-CZ" sz="20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0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aktivity podporovány tam, kde je to nejvíc potřeba</a:t>
            </a:r>
            <a:endParaRPr lang="cs-CZ" sz="2000" b="1" dirty="0">
              <a:solidFill>
                <a:srgbClr val="262626"/>
              </a:solidFill>
              <a:latin typeface="Calibri"/>
            </a:endParaRPr>
          </a:p>
          <a:p>
            <a:pPr marL="171450" indent="-17145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62626"/>
                </a:solidFill>
                <a:latin typeface="Calibri"/>
              </a:rPr>
              <a:t>Úpravy Programu Podpora rozvoje regionů, ale i dalších</a:t>
            </a:r>
          </a:p>
          <a:p>
            <a:pPr marL="628650" lvl="1" indent="-17145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62626"/>
                </a:solidFill>
                <a:latin typeface="Calibri"/>
              </a:rPr>
              <a:t>Úprava hodnotících kritérií programu Podpora rozvoje regionů 2019+ </a:t>
            </a:r>
            <a:r>
              <a:rPr lang="cs-CZ" sz="20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0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vysoká bonifikace malých obcí a </a:t>
            </a:r>
            <a:r>
              <a:rPr lang="cs-CZ" sz="2000" b="1" dirty="0">
                <a:solidFill>
                  <a:srgbClr val="262626"/>
                </a:solidFill>
                <a:latin typeface="Calibri"/>
              </a:rPr>
              <a:t>obcí z hospodářsky a sociálně ohrožených území </a:t>
            </a:r>
            <a:r>
              <a:rPr lang="cs-CZ" sz="2000" dirty="0">
                <a:solidFill>
                  <a:srgbClr val="262626"/>
                </a:solidFill>
                <a:latin typeface="Calibri"/>
              </a:rPr>
              <a:t>(HSOÚ) a uhelných krajů</a:t>
            </a:r>
          </a:p>
          <a:p>
            <a:pPr marL="628650" lvl="1" indent="-171450" algn="just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262626"/>
                </a:solidFill>
                <a:latin typeface="Calibri"/>
              </a:rPr>
              <a:t>Příprava programu Podpora rozvoje regionů 2024+ </a:t>
            </a:r>
            <a:r>
              <a:rPr lang="cs-CZ" sz="20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opět </a:t>
            </a:r>
            <a:r>
              <a:rPr lang="cs-CZ" sz="2000" b="1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samostatný podprogram pro malé obce, pravděpodobně samostatný podprogram i pro obce z HSOÚ, možná podpora projektové přípravy</a:t>
            </a:r>
            <a:r>
              <a:rPr lang="cs-CZ" sz="20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začlenění využití FN</a:t>
            </a:r>
            <a:endParaRPr lang="cs-CZ" sz="2000" dirty="0">
              <a:solidFill>
                <a:srgbClr val="262626"/>
              </a:solidFill>
              <a:latin typeface="Calibri"/>
            </a:endParaRPr>
          </a:p>
          <a:p>
            <a:pPr marL="171450" indent="-171450" algn="just">
              <a:spcAft>
                <a:spcPts val="2400"/>
              </a:spcAft>
              <a:buFont typeface="Arial" panose="020B0604020202020204" pitchFamily="34" charset="0"/>
              <a:buChar char="•"/>
            </a:pPr>
            <a:endParaRPr lang="cs-CZ" sz="2400" dirty="0">
              <a:solidFill>
                <a:srgbClr val="262626"/>
              </a:solidFill>
              <a:latin typeface="Calibri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F0D5A24-2D46-43B2-B65A-5775AEA59426}"/>
              </a:ext>
            </a:extLst>
          </p:cNvPr>
          <p:cNvSpPr/>
          <p:nvPr/>
        </p:nvSpPr>
        <p:spPr>
          <a:xfrm>
            <a:off x="363702" y="145665"/>
            <a:ext cx="11088292" cy="8463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b="1" dirty="0">
                <a:solidFill>
                  <a:srgbClr val="C6D9F0">
                    <a:lumMod val="50000"/>
                  </a:srgbClr>
                </a:solidFill>
                <a:latin typeface="Calibri"/>
              </a:rPr>
              <a:t>Aktuálně: nové a vylepšené instrumenty ve službách regionální politiky</a:t>
            </a:r>
          </a:p>
          <a:p>
            <a:r>
              <a:rPr lang="cs-CZ" sz="2000" b="1" i="1" dirty="0">
                <a:solidFill>
                  <a:srgbClr val="C6D9F0">
                    <a:lumMod val="50000"/>
                  </a:srgbClr>
                </a:solidFill>
                <a:latin typeface="Calibri"/>
              </a:rPr>
              <a:t>Zajistíme zohledňování potřeb venkova od legislativních a koncepčních materiálů až po národní dotace </a:t>
            </a:r>
            <a:endParaRPr lang="cs-CZ" sz="2000" i="1" dirty="0">
              <a:solidFill>
                <a:srgbClr val="C6D9F0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4D9135B8-7173-4F2D-B395-9107173DF7DE}"/>
              </a:ext>
            </a:extLst>
          </p:cNvPr>
          <p:cNvSpPr/>
          <p:nvPr/>
        </p:nvSpPr>
        <p:spPr>
          <a:xfrm>
            <a:off x="10162308" y="1475508"/>
            <a:ext cx="2029691" cy="7334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342F81-7861-429C-B476-D5CC535FFDDA}"/>
              </a:ext>
            </a:extLst>
          </p:cNvPr>
          <p:cNvSpPr txBox="1"/>
          <p:nvPr/>
        </p:nvSpPr>
        <p:spPr>
          <a:xfrm>
            <a:off x="10300854" y="1602789"/>
            <a:ext cx="189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Finanční podpora</a:t>
            </a:r>
          </a:p>
        </p:txBody>
      </p:sp>
    </p:spTree>
    <p:extLst>
      <p:ext uri="{BB962C8B-B14F-4D97-AF65-F5344CB8AC3E}">
        <p14:creationId xmlns:p14="http://schemas.microsoft.com/office/powerpoint/2010/main" val="239214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CB0AD-F6DB-48EE-B20B-21D53605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03765"/>
          </a:xfrm>
        </p:spPr>
        <p:txBody>
          <a:bodyPr lIns="91440" tIns="45720" rIns="91440" bIns="45720" anchor="t">
            <a:normAutofit fontScale="9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800" dirty="0"/>
              <a:t>Strategický rozvoj venkova i v rukou venkovanů</a:t>
            </a:r>
            <a:br>
              <a:rPr lang="cs-CZ" sz="2800" dirty="0"/>
            </a:br>
            <a:r>
              <a:rPr lang="cs-CZ" sz="2200" i="1" dirty="0"/>
              <a:t>ČR jako výkladní skříň realizace Komunitně vedeného místního rozvoje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48554EB-8EC6-48CC-AE96-347418555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4" y="1331497"/>
            <a:ext cx="10106328" cy="452596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cs-CZ" sz="2400" dirty="0">
                <a:solidFill>
                  <a:srgbClr val="331F19"/>
                </a:solidFill>
                <a:cs typeface="Arial" panose="020B0604020202020204" pitchFamily="34" charset="0"/>
              </a:rPr>
              <a:t>V ČR:</a:t>
            </a:r>
          </a:p>
          <a:p>
            <a:pPr lvl="1">
              <a:spcAft>
                <a:spcPts val="1800"/>
              </a:spcAft>
            </a:pPr>
            <a:r>
              <a:rPr lang="cs-CZ" sz="2400" dirty="0">
                <a:solidFill>
                  <a:srgbClr val="331F19"/>
                </a:solidFill>
                <a:cs typeface="Arial" panose="020B0604020202020204" pitchFamily="34" charset="0"/>
              </a:rPr>
              <a:t>Mimořádný zájem státu a území o realizaci CLLD </a:t>
            </a:r>
            <a:r>
              <a:rPr lang="cs-CZ" sz="2400" dirty="0">
                <a:solidFill>
                  <a:srgbClr val="331F19"/>
                </a:solidFill>
                <a:cs typeface="Calibri" panose="020F0502020204030204" pitchFamily="34" charset="0"/>
              </a:rPr>
              <a:t>– v období 21–27 až 180 MAS pokrývajících přes 6000 obcí a téměř 93 % území ČR</a:t>
            </a:r>
          </a:p>
          <a:p>
            <a:pPr lvl="1">
              <a:spcAft>
                <a:spcPts val="1800"/>
              </a:spcAft>
            </a:pPr>
            <a:r>
              <a:rPr lang="cs-CZ" sz="2400" dirty="0">
                <a:solidFill>
                  <a:srgbClr val="331F19"/>
                </a:solidFill>
                <a:cs typeface="Calibri" panose="020F0502020204030204" pitchFamily="34" charset="0"/>
              </a:rPr>
              <a:t>Propracovaný systém koordinace realizace (Národní stálá konference, RSK, Platforma CLLD, standardizace MAS, jednotné metodické prostředí atd.)</a:t>
            </a:r>
          </a:p>
          <a:p>
            <a:pPr lvl="1">
              <a:spcAft>
                <a:spcPts val="1800"/>
              </a:spcAft>
            </a:pPr>
            <a:r>
              <a:rPr lang="cs-CZ" sz="2400" dirty="0">
                <a:solidFill>
                  <a:srgbClr val="331F19"/>
                </a:solidFill>
                <a:cs typeface="Calibri" panose="020F0502020204030204" pitchFamily="34" charset="0"/>
              </a:rPr>
              <a:t>Pokročilá příprava období 21–27 – hotova standardizace MAS, schváleny koncepční části strategií, schváleny první programové rámce v IROP</a:t>
            </a:r>
          </a:p>
          <a:p>
            <a:pPr marL="600428" lvl="1" indent="0">
              <a:spcAft>
                <a:spcPts val="1800"/>
              </a:spcAft>
              <a:buNone/>
            </a:pPr>
            <a:r>
              <a:rPr lang="cs-CZ" sz="2400" dirty="0">
                <a:solidFill>
                  <a:srgbClr val="331F19"/>
                </a:solidFill>
                <a:cs typeface="Calibri" panose="020F0502020204030204" pitchFamily="34" charset="0"/>
              </a:rPr>
              <a:t>                                               v ČR již realizujeme strategie CLLD 2021</a:t>
            </a:r>
            <a:r>
              <a:rPr lang="cs-CZ" sz="2400" dirty="0">
                <a:solidFill>
                  <a:srgbClr val="331F1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–2027</a:t>
            </a:r>
            <a:endParaRPr lang="cs-CZ" sz="2400" dirty="0"/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BB93C2FC-00C4-41D0-BF7F-DD0908AFC22B}"/>
              </a:ext>
            </a:extLst>
          </p:cNvPr>
          <p:cNvSpPr/>
          <p:nvPr/>
        </p:nvSpPr>
        <p:spPr>
          <a:xfrm>
            <a:off x="6546274" y="5281939"/>
            <a:ext cx="633845" cy="339761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B8F1B7BE-D539-4B4E-AE70-C060169C7DAE}"/>
              </a:ext>
            </a:extLst>
          </p:cNvPr>
          <p:cNvSpPr/>
          <p:nvPr/>
        </p:nvSpPr>
        <p:spPr>
          <a:xfrm>
            <a:off x="169717" y="5526503"/>
            <a:ext cx="2140528" cy="6456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8095D3-8E46-41EA-815C-CD28AB5976F6}"/>
              </a:ext>
            </a:extLst>
          </p:cNvPr>
          <p:cNvSpPr txBox="1"/>
          <p:nvPr/>
        </p:nvSpPr>
        <p:spPr>
          <a:xfrm>
            <a:off x="294408" y="5621700"/>
            <a:ext cx="189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Finanční podpora</a:t>
            </a:r>
          </a:p>
        </p:txBody>
      </p:sp>
    </p:spTree>
    <p:extLst>
      <p:ext uri="{BB962C8B-B14F-4D97-AF65-F5344CB8AC3E}">
        <p14:creationId xmlns:p14="http://schemas.microsoft.com/office/powerpoint/2010/main" val="1732196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63" y="1126942"/>
            <a:ext cx="9101931" cy="5731059"/>
          </a:xfrm>
          <a:prstGeom prst="rect">
            <a:avLst/>
          </a:prstGeom>
        </p:spPr>
      </p:pic>
      <p:sp>
        <p:nvSpPr>
          <p:cNvPr id="4" name="Nadpis 2">
            <a:extLst>
              <a:ext uri="{FF2B5EF4-FFF2-40B4-BE49-F238E27FC236}">
                <a16:creationId xmlns:a16="http://schemas.microsoft.com/office/drawing/2014/main" id="{CA50D4F3-CE54-4FAA-8568-26C4D053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61" y="114015"/>
            <a:ext cx="10715878" cy="632980"/>
          </a:xfrm>
        </p:spPr>
        <p:txBody>
          <a:bodyPr>
            <a:normAutofit/>
          </a:bodyPr>
          <a:lstStyle/>
          <a:p>
            <a:pPr marL="446269" indent="-446269" algn="ctr" defTabSz="892539">
              <a:spcBef>
                <a:spcPts val="977"/>
              </a:spcBef>
              <a:spcAft>
                <a:spcPts val="586"/>
              </a:spcAft>
            </a:pPr>
            <a:r>
              <a:rPr lang="cs-CZ" sz="2800" dirty="0">
                <a:cs typeface="Arial" panose="020B0604020202020204" pitchFamily="34" charset="0"/>
              </a:rPr>
              <a:t>Území působnosti MAS 2021–2027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DCC8DA8-F09F-4AAC-9208-0349778F51B3}"/>
              </a:ext>
            </a:extLst>
          </p:cNvPr>
          <p:cNvSpPr txBox="1"/>
          <p:nvPr/>
        </p:nvSpPr>
        <p:spPr>
          <a:xfrm>
            <a:off x="9197967" y="1061172"/>
            <a:ext cx="2875366" cy="171547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334910" marR="0" lvl="0" indent="-334910" algn="l" defTabSz="1200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5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nové MAS</a:t>
            </a:r>
          </a:p>
          <a:p>
            <a:pPr marL="334910" marR="0" lvl="0" indent="-334910" algn="l" defTabSz="1200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5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92,7 % území ČR pokryto CLLD 21+</a:t>
            </a:r>
          </a:p>
          <a:p>
            <a:pPr marL="334910" marR="0" lvl="0" indent="-334910" algn="l" defTabSz="1200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5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Pokryto 6004 obcí</a:t>
            </a:r>
          </a:p>
          <a:p>
            <a:pPr marL="334910" marR="0" lvl="0" indent="-334910" algn="l" defTabSz="1200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75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Ž</a:t>
            </a:r>
            <a:r>
              <a:rPr kumimoji="0" lang="cs-CZ" sz="1758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ije</a:t>
            </a:r>
            <a:r>
              <a:rPr kumimoji="0" lang="cs-CZ" sz="175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zde cca 60,4 % obyvatel ČR</a:t>
            </a:r>
          </a:p>
        </p:txBody>
      </p:sp>
    </p:spTree>
    <p:extLst>
      <p:ext uri="{BB962C8B-B14F-4D97-AF65-F5344CB8AC3E}">
        <p14:creationId xmlns:p14="http://schemas.microsoft.com/office/powerpoint/2010/main" val="1627153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BC8D8210-718B-4944-8B71-E0BD27D43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153" y="1106440"/>
            <a:ext cx="7909322" cy="519113"/>
          </a:xfrm>
        </p:spPr>
        <p:txBody>
          <a:bodyPr>
            <a:normAutofit fontScale="90000"/>
          </a:bodyPr>
          <a:lstStyle>
            <a:defPPr>
              <a:defRPr lang="cs-CZ"/>
            </a:defPPr>
            <a:lvl1pPr marL="0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026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4052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6078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8104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0131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2157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4184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6210" algn="l" defTabSz="1024052" rtl="0" eaLnBrk="1" latinLnBrk="0" hangingPunct="1"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cs-CZ" dirty="0"/>
            </a:b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471948" y="1365996"/>
            <a:ext cx="101370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sz="2800" dirty="0">
                <a:solidFill>
                  <a:srgbClr val="262626"/>
                </a:solidFill>
                <a:latin typeface="Calibri"/>
              </a:rPr>
              <a:t>Koncept venkova a jeho využití v regionálním rozvoji</a:t>
            </a:r>
          </a:p>
          <a:p>
            <a:pPr marL="628650" lvl="1" indent="-1714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62626"/>
                </a:solidFill>
                <a:latin typeface="Calibri"/>
              </a:rPr>
              <a:t>percepce venkova </a:t>
            </a:r>
            <a:r>
              <a:rPr lang="cs-CZ" sz="2400" dirty="0">
                <a:solidFill>
                  <a:srgbClr val="262626"/>
                </a:solidFill>
                <a:latin typeface="Calibri"/>
                <a:cs typeface="Calibri" panose="020F0502020204030204" pitchFamily="34" charset="0"/>
              </a:rPr>
              <a:t>– vymezení a významy</a:t>
            </a:r>
          </a:p>
          <a:p>
            <a:pPr marL="628650" lvl="1" indent="-1714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62626"/>
                </a:solidFill>
                <a:latin typeface="Calibri"/>
              </a:rPr>
              <a:t>méně exaktní kategorie/termín (vhodný pro strategickou práci?)</a:t>
            </a:r>
          </a:p>
          <a:p>
            <a:pPr marL="628650" lvl="1" indent="-1714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62626"/>
                </a:solidFill>
                <a:latin typeface="Calibri"/>
              </a:rPr>
              <a:t>v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ČR venkov silně institucionalizován</a:t>
            </a:r>
          </a:p>
          <a:p>
            <a:pPr marL="171450" indent="-1714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262626"/>
                </a:solidFill>
                <a:latin typeface="Calibri"/>
              </a:rPr>
              <a:t>Rozvoj venkova v státní správě ČR</a:t>
            </a:r>
          </a:p>
          <a:p>
            <a:pPr marL="628650" lvl="1" indent="-1714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62626"/>
                </a:solidFill>
                <a:latin typeface="Calibri"/>
              </a:rPr>
              <a:t>p</a:t>
            </a: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ostupné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ukotvení plánování a řízení rozvoje venkova pod MMR</a:t>
            </a:r>
            <a:r>
              <a:rPr lang="cs-CZ" sz="2400" dirty="0">
                <a:solidFill>
                  <a:srgbClr val="262626"/>
                </a:solidFill>
                <a:latin typeface="Calibri"/>
              </a:rPr>
              <a:t> (jako součást regionální politiky)</a:t>
            </a:r>
          </a:p>
          <a:p>
            <a:pPr marL="628650" lvl="1" indent="-17145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262626"/>
                </a:solidFill>
                <a:latin typeface="Calibri"/>
              </a:rPr>
              <a:t>v</a:t>
            </a:r>
            <a:r>
              <a:rPr kumimoji="0" lang="cs-CZ" sz="2400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enkov</a:t>
            </a:r>
            <a:r>
              <a:rPr kumimoji="0" lang="cs-CZ" sz="240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jako typologický region vyžadující speciální přístup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2C9F073-AED1-470C-AEEE-641D974D3AEF}"/>
              </a:ext>
            </a:extLst>
          </p:cNvPr>
          <p:cNvSpPr/>
          <p:nvPr/>
        </p:nvSpPr>
        <p:spPr>
          <a:xfrm>
            <a:off x="579476" y="266722"/>
            <a:ext cx="42760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C6D9F0">
                    <a:lumMod val="50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Úvodem k </a:t>
            </a:r>
            <a:r>
              <a:rPr lang="cs-CZ" sz="3600" b="1" dirty="0">
                <a:solidFill>
                  <a:srgbClr val="C6D9F0">
                    <a:lumMod val="50000"/>
                  </a:srgbClr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"v</a:t>
            </a:r>
            <a:r>
              <a:rPr kumimoji="0" lang="cs-CZ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6D9F0">
                    <a:lumMod val="50000"/>
                  </a:srgbClr>
                </a:solidFill>
                <a:effectLst/>
                <a:uLnTx/>
                <a:uFillTx/>
                <a:cs typeface="Arial" panose="020B0604020202020204" pitchFamily="34" charset="0"/>
              </a:rPr>
              <a:t>enkovu</a:t>
            </a: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solidFill>
                  <a:srgbClr val="C6D9F0">
                    <a:lumMod val="50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cs typeface="Arial" panose="020B0604020202020204" pitchFamily="34" charset="0"/>
              </a:rPr>
              <a:t>"</a:t>
            </a:r>
            <a:endParaRPr kumimoji="0" lang="cs-CZ" sz="3600" b="0" i="1" u="none" strike="noStrike" kern="1200" cap="none" spc="0" normalizeH="0" baseline="0" noProof="0" dirty="0">
              <a:ln>
                <a:noFill/>
              </a:ln>
              <a:solidFill>
                <a:srgbClr val="C6D9F0">
                  <a:lumMod val="50000"/>
                </a:srgbClr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38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1"/>
          <p:cNvSpPr txBox="1">
            <a:spLocks/>
          </p:cNvSpPr>
          <p:nvPr/>
        </p:nvSpPr>
        <p:spPr>
          <a:xfrm>
            <a:off x="577836" y="1670728"/>
            <a:ext cx="11074330" cy="4852848"/>
          </a:xfrm>
          <a:prstGeom prst="rect">
            <a:avLst/>
          </a:prstGeom>
        </p:spPr>
        <p:txBody>
          <a:bodyPr lIns="89254" tIns="44627" rIns="89254" bIns="44627">
            <a:normAutofit/>
          </a:bodyPr>
          <a:lstStyle>
            <a:lvl1pPr marL="0" indent="0" algn="l" defTabSz="914400" rtl="0" eaLnBrk="1" latinLnBrk="0" hangingPunct="1">
              <a:spcBef>
                <a:spcPts val="1000"/>
              </a:spcBef>
              <a:spcAft>
                <a:spcPts val="1000"/>
              </a:spcAft>
              <a:buFontTx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6269" indent="-446269" defTabSz="893094">
              <a:spcBef>
                <a:spcPts val="977"/>
              </a:spcBef>
              <a:spcAft>
                <a:spcPts val="586"/>
              </a:spcAft>
              <a:buFont typeface="Arial" panose="020B0604020202020204" pitchFamily="34" charset="0"/>
              <a:buChar char="•"/>
              <a:defRPr/>
            </a:pPr>
            <a:endParaRPr lang="cs-CZ" sz="2735">
              <a:solidFill>
                <a:sysClr val="windowText" lastClr="000000"/>
              </a:solidFill>
            </a:endParaRPr>
          </a:p>
          <a:p>
            <a:pPr marL="1227242" lvl="1" indent="-502054" defTabSz="893094">
              <a:buFont typeface="Arial" panose="020B0604020202020204" pitchFamily="34" charset="0"/>
              <a:buChar char="•"/>
              <a:defRPr/>
            </a:pPr>
            <a:endParaRPr lang="cs-CZ" sz="2344">
              <a:solidFill>
                <a:sysClr val="windowText" lastClr="000000"/>
              </a:solidFill>
            </a:endParaRPr>
          </a:p>
          <a:p>
            <a:pPr defTabSz="893094">
              <a:spcBef>
                <a:spcPts val="977"/>
              </a:spcBef>
              <a:spcAft>
                <a:spcPts val="977"/>
              </a:spcAft>
              <a:defRPr/>
            </a:pPr>
            <a:endParaRPr lang="cs-CZ" sz="2735">
              <a:solidFill>
                <a:sysClr val="windowText" lastClr="00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18179" y="1408151"/>
            <a:ext cx="11393642" cy="659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4910" indent="-334910" defTabSz="1200855">
              <a:spcAft>
                <a:spcPts val="2930"/>
              </a:spcAft>
              <a:buFont typeface="Arial" panose="020B0604020202020204" pitchFamily="34" charset="0"/>
              <a:buChar char="•"/>
              <a:defRPr/>
            </a:pPr>
            <a:r>
              <a:rPr lang="cs-CZ" sz="2344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 jako </a:t>
            </a:r>
            <a:r>
              <a:rPr lang="cs-CZ" sz="23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důležitý aktér posilování </a:t>
            </a:r>
            <a:r>
              <a:rPr lang="cs-CZ" sz="234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resilience</a:t>
            </a:r>
            <a:r>
              <a:rPr lang="cs-CZ" sz="23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venkova</a:t>
            </a:r>
          </a:p>
          <a:p>
            <a:pPr marL="935338" lvl="1" indent="-334910" defTabSz="1200855">
              <a:spcAft>
                <a:spcPts val="2930"/>
              </a:spcAft>
              <a:buFont typeface="Arial" panose="020B0604020202020204" pitchFamily="34" charset="0"/>
              <a:buChar char="•"/>
              <a:defRPr/>
            </a:pPr>
            <a:r>
              <a:rPr lang="cs-CZ" sz="23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 krize</a:t>
            </a:r>
          </a:p>
          <a:p>
            <a:pPr marL="935338" lvl="1" indent="-334910" defTabSz="1200855">
              <a:spcAft>
                <a:spcPts val="2930"/>
              </a:spcAft>
              <a:buFont typeface="Arial" panose="020B0604020202020204" pitchFamily="34" charset="0"/>
              <a:buChar char="•"/>
              <a:defRPr/>
            </a:pPr>
            <a:r>
              <a:rPr lang="cs-CZ" sz="23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Tornádo na Jižní Moravě</a:t>
            </a:r>
          </a:p>
          <a:p>
            <a:pPr marL="935338" lvl="1" indent="-334910" defTabSz="1200855">
              <a:spcAft>
                <a:spcPts val="2930"/>
              </a:spcAft>
              <a:buFont typeface="Arial" panose="020B0604020202020204" pitchFamily="34" charset="0"/>
              <a:buChar char="•"/>
              <a:defRPr/>
            </a:pPr>
            <a:r>
              <a:rPr lang="cs-CZ" sz="23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Uprchlická krize</a:t>
            </a:r>
          </a:p>
          <a:p>
            <a:pPr marL="334910" indent="-334910" defTabSz="1200855">
              <a:spcAft>
                <a:spcPts val="2930"/>
              </a:spcAft>
              <a:buFont typeface="Arial" panose="020B0604020202020204" pitchFamily="34" charset="0"/>
              <a:buChar char="•"/>
              <a:defRPr/>
            </a:pPr>
            <a:r>
              <a:rPr lang="cs-CZ" sz="23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Nová zelená úsporám </a:t>
            </a:r>
            <a:r>
              <a:rPr lang="cs-CZ" sz="2344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cs-CZ" sz="2344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Komunitní energetika, Chytrý venkov – Inovační broker, Destinační management, Pozemkové úpravy, Cirkulární ekonomika, Dostupnost sociální/zdravotní péče…</a:t>
            </a:r>
            <a:endParaRPr lang="cs-CZ" sz="2344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0427" lvl="1" defTabSz="1200855">
              <a:spcAft>
                <a:spcPts val="1172"/>
              </a:spcAft>
              <a:defRPr/>
            </a:pPr>
            <a:endParaRPr lang="cs-CZ" sz="1856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5338" lvl="1" indent="-334910" defTabSz="1200855">
              <a:spcAft>
                <a:spcPts val="1465"/>
              </a:spcAft>
              <a:buFont typeface="Arial" panose="020B0604020202020204" pitchFamily="34" charset="0"/>
              <a:buChar char="•"/>
              <a:defRPr/>
            </a:pPr>
            <a:endParaRPr lang="cs-CZ" sz="1856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35338" lvl="1" indent="-334910" defTabSz="1200855">
              <a:spcAft>
                <a:spcPts val="1465"/>
              </a:spcAft>
              <a:buFont typeface="Arial" panose="020B0604020202020204" pitchFamily="34" charset="0"/>
              <a:buChar char="•"/>
              <a:defRPr/>
            </a:pPr>
            <a:endParaRPr lang="cs-CZ" sz="1856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00855">
              <a:spcAft>
                <a:spcPts val="1172"/>
              </a:spcAft>
              <a:defRPr/>
            </a:pPr>
            <a:endParaRPr lang="cs-CZ" sz="1856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4910" indent="-334910" defTabSz="1200855"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endParaRPr lang="cs-CZ" sz="1856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F255803A-2177-41AB-9A04-D877EFDE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61" y="205645"/>
            <a:ext cx="10715878" cy="632980"/>
          </a:xfrm>
        </p:spPr>
        <p:txBody>
          <a:bodyPr>
            <a:normAutofit fontScale="90000"/>
          </a:bodyPr>
          <a:lstStyle/>
          <a:p>
            <a:pPr marL="446269" indent="-446269" defTabSz="892539">
              <a:spcBef>
                <a:spcPts val="977"/>
              </a:spcBef>
              <a:spcAft>
                <a:spcPts val="586"/>
              </a:spcAft>
            </a:pPr>
            <a:r>
              <a:rPr lang="cs-CZ" dirty="0">
                <a:cs typeface="Arial" panose="020B0604020202020204" pitchFamily="34" charset="0"/>
              </a:rPr>
              <a:t>Věříme v sílu MAS</a:t>
            </a:r>
            <a:br>
              <a:rPr lang="cs-CZ" dirty="0">
                <a:cs typeface="Arial" panose="020B0604020202020204" pitchFamily="34" charset="0"/>
              </a:rPr>
            </a:br>
            <a:endParaRPr lang="cs-CZ" dirty="0">
              <a:cs typeface="Arial" panose="020B0604020202020204" pitchFamily="34" charset="0"/>
            </a:endParaRPr>
          </a:p>
        </p:txBody>
      </p:sp>
      <p:sp>
        <p:nvSpPr>
          <p:cNvPr id="6" name="Obdélník: se zakulacenými rohy 5">
            <a:extLst>
              <a:ext uri="{FF2B5EF4-FFF2-40B4-BE49-F238E27FC236}">
                <a16:creationId xmlns:a16="http://schemas.microsoft.com/office/drawing/2014/main" id="{900D922D-0A5C-4B74-9AA1-F959EF6A3F9F}"/>
              </a:ext>
            </a:extLst>
          </p:cNvPr>
          <p:cNvSpPr/>
          <p:nvPr/>
        </p:nvSpPr>
        <p:spPr>
          <a:xfrm>
            <a:off x="9937172" y="5392516"/>
            <a:ext cx="2140528" cy="6456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83170E4-BECA-49C0-BA25-468A9808395F}"/>
              </a:ext>
            </a:extLst>
          </p:cNvPr>
          <p:cNvSpPr txBox="1"/>
          <p:nvPr/>
        </p:nvSpPr>
        <p:spPr>
          <a:xfrm>
            <a:off x="10061863" y="5487713"/>
            <a:ext cx="189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Finanční podpora</a:t>
            </a:r>
          </a:p>
        </p:txBody>
      </p:sp>
    </p:spTree>
    <p:extLst>
      <p:ext uri="{BB962C8B-B14F-4D97-AF65-F5344CB8AC3E}">
        <p14:creationId xmlns:p14="http://schemas.microsoft.com/office/powerpoint/2010/main" val="284044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484" y="351617"/>
            <a:ext cx="10700682" cy="686125"/>
          </a:xfrm>
        </p:spPr>
        <p:txBody>
          <a:bodyPr>
            <a:noAutofit/>
          </a:bodyPr>
          <a:lstStyle/>
          <a:p>
            <a:r>
              <a:rPr lang="cs-CZ" sz="2735" dirty="0"/>
              <a:t>Podpora vybavenosti malých obcí</a:t>
            </a:r>
            <a:endParaRPr lang="pl-PL" sz="2735" dirty="0">
              <a:cs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A828DA5-241C-48A6-96A6-93E4A3DD46BE}"/>
              </a:ext>
            </a:extLst>
          </p:cNvPr>
          <p:cNvSpPr txBox="1"/>
          <p:nvPr/>
        </p:nvSpPr>
        <p:spPr>
          <a:xfrm>
            <a:off x="740484" y="1484671"/>
            <a:ext cx="1052107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+mj-lt"/>
              </a:rPr>
              <a:t>Obstarání dat </a:t>
            </a:r>
            <a:r>
              <a:rPr lang="cs-CZ" sz="2400" dirty="0">
                <a:latin typeface="+mj-lt"/>
                <a:cs typeface="Calibri" panose="020F0502020204030204" pitchFamily="34" charset="0"/>
              </a:rPr>
              <a:t>– o</a:t>
            </a:r>
            <a:r>
              <a:rPr lang="cs-CZ" sz="2400" dirty="0">
                <a:latin typeface="+mj-lt"/>
              </a:rPr>
              <a:t>dstraňujeme deficit v datové základně ohledně vybavenosti venkova </a:t>
            </a:r>
            <a:r>
              <a:rPr lang="cs-CZ" sz="2400" dirty="0">
                <a:latin typeface="+mj-lt"/>
                <a:cs typeface="Calibri" panose="020F0502020204030204" pitchFamily="34" charset="0"/>
              </a:rPr>
              <a:t>– podpora mapování veřejné infrastruktury SMS a prezentace získaných informací (AGIS SMS, Regionální informační servis, Mapový server MMR)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+mj-lt"/>
                <a:cs typeface="Calibri" panose="020F0502020204030204" pitchFamily="34" charset="0"/>
              </a:rPr>
              <a:t>Analýza dat </a:t>
            </a:r>
            <a:r>
              <a:rPr lang="cs-CZ" sz="2400" dirty="0">
                <a:latin typeface="+mj-lt"/>
                <a:cs typeface="Calibri" panose="020F0502020204030204" pitchFamily="34" charset="0"/>
              </a:rPr>
              <a:t>– získaná data analyzujeme, a to i v spolupráci s akademickou sférou – projekt </a:t>
            </a:r>
            <a:r>
              <a:rPr lang="cs-CZ" sz="2400" i="1" dirty="0">
                <a:latin typeface="+mj-lt"/>
                <a:cs typeface="Calibri" panose="020F0502020204030204" pitchFamily="34" charset="0"/>
              </a:rPr>
              <a:t>Změny vybavenosti venkovských obcí základními službami a dopady na</a:t>
            </a:r>
            <a:r>
              <a:rPr lang="cs-CZ" sz="2400" i="1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sz="2400" i="1" dirty="0">
                <a:latin typeface="+mj-lt"/>
                <a:cs typeface="Calibri" panose="020F0502020204030204" pitchFamily="34" charset="0"/>
              </a:rPr>
              <a:t>jejich obyvatele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cs-CZ" sz="2400" b="1" dirty="0">
                <a:latin typeface="+mj-lt"/>
                <a:cs typeface="Calibri" panose="020F0502020204030204" pitchFamily="34" charset="0"/>
              </a:rPr>
              <a:t>Evidence-</a:t>
            </a:r>
            <a:r>
              <a:rPr lang="cs-CZ" sz="2400" b="1" dirty="0" err="1">
                <a:latin typeface="+mj-lt"/>
                <a:cs typeface="Calibri" panose="020F0502020204030204" pitchFamily="34" charset="0"/>
              </a:rPr>
              <a:t>based</a:t>
            </a:r>
            <a:r>
              <a:rPr lang="cs-CZ" sz="2400" b="1" dirty="0">
                <a:latin typeface="+mj-lt"/>
                <a:cs typeface="Calibri" panose="020F0502020204030204" pitchFamily="34" charset="0"/>
              </a:rPr>
              <a:t> politika a rozhodování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cs-CZ" sz="2400" dirty="0">
                <a:latin typeface="+mj-lt"/>
                <a:cs typeface="Calibri" panose="020F0502020204030204" pitchFamily="34" charset="0"/>
              </a:rPr>
              <a:t>získané informace využíváme při nastavení našich koncepcí (cílů a aktivit rozvoje venkova) a novém designu NDT (např. program Podpora rozvoje regionů 2024+), ale i dalších nástrojů podpory</a:t>
            </a:r>
            <a:endParaRPr lang="cs-CZ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4348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484" y="351617"/>
            <a:ext cx="10700682" cy="686125"/>
          </a:xfrm>
        </p:spPr>
        <p:txBody>
          <a:bodyPr>
            <a:noAutofit/>
          </a:bodyPr>
          <a:lstStyle/>
          <a:p>
            <a:r>
              <a:rPr lang="cs-CZ" sz="2735" dirty="0">
                <a:cs typeface="Arial" panose="020B0604020202020204" pitchFamily="34" charset="0"/>
              </a:rPr>
              <a:t>ONLINE KALKULAČKA VYBAVENOSTI malých obcí</a:t>
            </a:r>
            <a:endParaRPr lang="pl-PL" sz="1953" dirty="0">
              <a:cs typeface="Arial" panose="020B0604020202020204" pitchFamily="34" charset="0"/>
            </a:endParaRPr>
          </a:p>
        </p:txBody>
      </p:sp>
      <p:pic>
        <p:nvPicPr>
          <p:cNvPr id="3" name="Obrázek 2">
            <a:hlinkClick r:id="rId3"/>
            <a:extLst>
              <a:ext uri="{FF2B5EF4-FFF2-40B4-BE49-F238E27FC236}">
                <a16:creationId xmlns:a16="http://schemas.microsoft.com/office/drawing/2014/main" id="{6BF80471-1D35-473C-9341-5D2E240BA8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331" t="9923" r="25704" b="9667"/>
          <a:stretch/>
        </p:blipFill>
        <p:spPr>
          <a:xfrm>
            <a:off x="6800209" y="1337772"/>
            <a:ext cx="4790447" cy="491684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CE5D69A-8274-4345-9660-EA10714FEE49}"/>
              </a:ext>
            </a:extLst>
          </p:cNvPr>
          <p:cNvSpPr txBox="1"/>
          <p:nvPr/>
        </p:nvSpPr>
        <p:spPr>
          <a:xfrm>
            <a:off x="339816" y="3429000"/>
            <a:ext cx="6460393" cy="511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00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735" b="0" i="1" u="none" strike="noStrike" kern="1200" cap="none" spc="0" normalizeH="0" baseline="0" noProof="0" dirty="0">
                <a:ln>
                  <a:noFill/>
                </a:ln>
                <a:solidFill>
                  <a:srgbClr val="034EA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https://www.soc.cas.cz/mapa/kalkulacka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E264048-96B6-4EC2-98BF-6271D338BE8F}"/>
              </a:ext>
            </a:extLst>
          </p:cNvPr>
          <p:cNvSpPr txBox="1"/>
          <p:nvPr/>
        </p:nvSpPr>
        <p:spPr>
          <a:xfrm>
            <a:off x="740484" y="2418347"/>
            <a:ext cx="4790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Skvělá pro benchmarking obcí!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8C827A5-48A7-46E6-AE7F-F3A8A63E1A0F}"/>
              </a:ext>
            </a:extLst>
          </p:cNvPr>
          <p:cNvSpPr txBox="1"/>
          <p:nvPr/>
        </p:nvSpPr>
        <p:spPr>
          <a:xfrm>
            <a:off x="101040" y="5528906"/>
            <a:ext cx="606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Vytvořeno v rámci projektu Změny vybavenosti venkovských obcí základními službami a dopady na jejich obyvatele (Sociologický ústav AV ČR </a:t>
            </a:r>
            <a:r>
              <a:rPr lang="cs-CZ" sz="1200" i="1" dirty="0" err="1"/>
              <a:t>v.v.i</a:t>
            </a:r>
            <a:r>
              <a:rPr lang="cs-CZ" sz="1200" i="1" dirty="0"/>
              <a:t>. a Katedra sociologie Univerzity Hradec Králové, 2019-2022, podpořeno Technologickou agenturou ČR)</a:t>
            </a:r>
          </a:p>
        </p:txBody>
      </p:sp>
    </p:spTree>
    <p:extLst>
      <p:ext uri="{BB962C8B-B14F-4D97-AF65-F5344CB8AC3E}">
        <p14:creationId xmlns:p14="http://schemas.microsoft.com/office/powerpoint/2010/main" val="3246040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099916" y="567447"/>
            <a:ext cx="10972800" cy="903765"/>
          </a:xfrm>
        </p:spPr>
        <p:txBody>
          <a:bodyPr>
            <a:normAutofit/>
          </a:bodyPr>
          <a:lstStyle/>
          <a:p>
            <a:pPr algn="ctr"/>
            <a:r>
              <a:rPr lang="cs-CZ" dirty="0" err="1">
                <a:hlinkClick r:id="rId3"/>
              </a:rPr>
              <a:t>ObcePRO</a:t>
            </a:r>
            <a:r>
              <a:rPr lang="cs-CZ" dirty="0"/>
              <a:t> </a:t>
            </a:r>
          </a:p>
        </p:txBody>
      </p:sp>
      <p:grpSp>
        <p:nvGrpSpPr>
          <p:cNvPr id="8" name="Plátno 9">
            <a:extLst>
              <a:ext uri="{FF2B5EF4-FFF2-40B4-BE49-F238E27FC236}">
                <a16:creationId xmlns:a16="http://schemas.microsoft.com/office/drawing/2014/main" id="{0D46B1FA-898D-4F0B-9C9E-3FCA7E6F6179}"/>
              </a:ext>
            </a:extLst>
          </p:cNvPr>
          <p:cNvGrpSpPr>
            <a:grpSpLocks/>
          </p:cNvGrpSpPr>
          <p:nvPr/>
        </p:nvGrpSpPr>
        <p:grpSpPr bwMode="auto">
          <a:xfrm>
            <a:off x="559348" y="826748"/>
            <a:ext cx="6764561" cy="6842800"/>
            <a:chOff x="1797" y="3695"/>
            <a:chExt cx="86191" cy="74022"/>
          </a:xfrm>
        </p:grpSpPr>
        <p:sp>
          <p:nvSpPr>
            <p:cNvPr id="9" name="AutoShape 17">
              <a:extLst>
                <a:ext uri="{FF2B5EF4-FFF2-40B4-BE49-F238E27FC236}">
                  <a16:creationId xmlns:a16="http://schemas.microsoft.com/office/drawing/2014/main" id="{34B6BC13-C1C1-458F-A16A-A7173673E85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36" y="28083"/>
              <a:ext cx="82952" cy="49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200855" eaLnBrk="1" hangingPunct="1"/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D74C0DE0-4A20-4188-8CB9-44C56B25C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5" y="3695"/>
              <a:ext cx="77830" cy="64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00855" eaLnBrk="1" hangingPunct="1"/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6A5CF9-5105-4BD6-95F5-1D3D41A0F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7" y="27004"/>
              <a:ext cx="21078" cy="1260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D5AD"/>
                </a:gs>
                <a:gs pos="50000">
                  <a:srgbClr val="FFE3CC"/>
                </a:gs>
                <a:gs pos="100000">
                  <a:srgbClr val="FFF1E5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00855" eaLnBrk="1" hangingPunct="1"/>
              <a:r>
                <a:rPr lang="cs-CZ" altLang="cs-CZ" sz="1200" b="1" dirty="0">
                  <a:solidFill>
                    <a:srgbClr val="000099"/>
                  </a:solidFill>
                </a:rPr>
                <a:t>ANALÝZA STAVU </a:t>
              </a:r>
            </a:p>
            <a:p>
              <a:pPr algn="ctr" defTabSz="1200855" eaLnBrk="1" hangingPunct="1"/>
              <a:r>
                <a:rPr lang="cs-CZ" altLang="cs-CZ" sz="1200" b="1" dirty="0">
                  <a:solidFill>
                    <a:srgbClr val="000099"/>
                  </a:solidFill>
                </a:rPr>
                <a:t> </a:t>
              </a:r>
            </a:p>
            <a:p>
              <a:pPr algn="ctr" defTabSz="1200855" eaLnBrk="1" hangingPunct="1"/>
              <a:r>
                <a:rPr lang="cs-CZ" altLang="cs-CZ" sz="1200" b="1" dirty="0">
                  <a:solidFill>
                    <a:srgbClr val="000099"/>
                  </a:solidFill>
                </a:rPr>
                <a:t>VIZE A CÍLE</a:t>
              </a:r>
            </a:p>
            <a:p>
              <a:pPr algn="ctr" defTabSz="1200855" eaLnBrk="1" hangingPunct="1"/>
              <a:r>
                <a:rPr lang="cs-CZ" altLang="cs-CZ" sz="1200" b="1" dirty="0">
                  <a:solidFill>
                    <a:srgbClr val="000099"/>
                  </a:solidFill>
                </a:rPr>
                <a:t> </a:t>
              </a:r>
            </a:p>
            <a:p>
              <a:pPr algn="ctr" defTabSz="1200855" eaLnBrk="1" hangingPunct="1"/>
              <a:r>
                <a:rPr lang="cs-CZ" altLang="cs-CZ" sz="1200" b="1" dirty="0">
                  <a:solidFill>
                    <a:srgbClr val="000099"/>
                  </a:solidFill>
                </a:rPr>
                <a:t>OPATŘENÍ A AKTIVITY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29EBAD3-FAEB-49BE-BF43-952406D3F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35" y="26226"/>
              <a:ext cx="21078" cy="1260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4ACA59"/>
                </a:gs>
                <a:gs pos="100000">
                  <a:srgbClr val="DBF4DE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00855" eaLnBrk="1" hangingPunct="1"/>
              <a:r>
                <a:rPr lang="cs-CZ" altLang="cs-CZ" sz="1200" b="1" dirty="0">
                  <a:solidFill>
                    <a:srgbClr val="000099"/>
                  </a:solidFill>
                </a:rPr>
                <a:t>AKČNÍ PLÁN</a:t>
              </a:r>
            </a:p>
            <a:p>
              <a:pPr algn="ctr" defTabSz="1200855" eaLnBrk="1" hangingPunct="1"/>
              <a:endParaRPr lang="cs-CZ" altLang="cs-CZ" sz="1200" b="1" dirty="0">
                <a:solidFill>
                  <a:srgbClr val="000099"/>
                </a:solidFill>
              </a:endParaRPr>
            </a:p>
            <a:p>
              <a:pPr algn="ctr" defTabSz="1200855" eaLnBrk="1" hangingPunct="1"/>
              <a:r>
                <a:rPr lang="cs-CZ" altLang="cs-CZ" sz="1200" b="1" dirty="0">
                  <a:solidFill>
                    <a:srgbClr val="000099"/>
                  </a:solidFill>
                </a:rPr>
                <a:t>KONTROLA PLNĚNÍ</a:t>
              </a:r>
            </a:p>
          </p:txBody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AFB0F309-8FEA-4C72-BC8F-2A1E9C4414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07" y="26124"/>
              <a:ext cx="21078" cy="1260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FDFD95"/>
                </a:gs>
                <a:gs pos="100000">
                  <a:srgbClr val="FFFFEA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8000" rIns="1800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00855" eaLnBrk="1" hangingPunct="1"/>
              <a:r>
                <a:rPr lang="cs-CZ" altLang="cs-CZ" sz="1200" b="1">
                  <a:solidFill>
                    <a:srgbClr val="000099"/>
                  </a:solidFill>
                </a:rPr>
                <a:t>HODNOTÍCÍ ZPRÁVA</a:t>
              </a:r>
              <a:endParaRPr lang="cs-CZ" altLang="cs-CZ" sz="1200">
                <a:solidFill>
                  <a:srgbClr val="000099"/>
                </a:solidFill>
              </a:endParaRPr>
            </a:p>
          </p:txBody>
        </p:sp>
        <p:sp>
          <p:nvSpPr>
            <p:cNvPr id="14" name="Rectangle 55">
              <a:extLst>
                <a:ext uri="{FF2B5EF4-FFF2-40B4-BE49-F238E27FC236}">
                  <a16:creationId xmlns:a16="http://schemas.microsoft.com/office/drawing/2014/main" id="{B6DBD6BD-D59C-4A56-BE86-1FB3F60A1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8" y="14698"/>
              <a:ext cx="21078" cy="8641"/>
            </a:xfrm>
            <a:prstGeom prst="roundRect">
              <a:avLst>
                <a:gd name="adj" fmla="val 16667"/>
              </a:avLst>
            </a:prstGeom>
            <a:solidFill>
              <a:srgbClr val="FAC090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00855" eaLnBrk="1" hangingPunct="1"/>
              <a:r>
                <a:rPr lang="cs-CZ" altLang="cs-CZ" sz="1400" b="1">
                  <a:solidFill>
                    <a:srgbClr val="000099"/>
                  </a:solidFill>
                </a:rPr>
                <a:t>TVORBA PRO</a:t>
              </a:r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15" name="Rectangle 56">
              <a:extLst>
                <a:ext uri="{FF2B5EF4-FFF2-40B4-BE49-F238E27FC236}">
                  <a16:creationId xmlns:a16="http://schemas.microsoft.com/office/drawing/2014/main" id="{C0984E6E-E62F-400C-855B-C00D5C8C22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35" y="14871"/>
              <a:ext cx="21078" cy="8641"/>
            </a:xfrm>
            <a:prstGeom prst="roundRect">
              <a:avLst>
                <a:gd name="adj" fmla="val 16667"/>
              </a:avLst>
            </a:prstGeom>
            <a:solidFill>
              <a:srgbClr val="4ACA59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00855" eaLnBrk="1" hangingPunct="1"/>
              <a:r>
                <a:rPr lang="cs-CZ" altLang="cs-CZ" sz="1400" b="1">
                  <a:solidFill>
                    <a:srgbClr val="000099"/>
                  </a:solidFill>
                </a:rPr>
                <a:t>REALIZACE PRO</a:t>
              </a:r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16" name="Rectangle 57">
              <a:extLst>
                <a:ext uri="{FF2B5EF4-FFF2-40B4-BE49-F238E27FC236}">
                  <a16:creationId xmlns:a16="http://schemas.microsoft.com/office/drawing/2014/main" id="{7DBA53B5-F1E8-4C42-A57A-526A332A1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07" y="14809"/>
              <a:ext cx="21078" cy="8641"/>
            </a:xfrm>
            <a:prstGeom prst="roundRect">
              <a:avLst>
                <a:gd name="adj" fmla="val 16667"/>
              </a:avLst>
            </a:prstGeom>
            <a:solidFill>
              <a:srgbClr val="FDFD95"/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1200855" eaLnBrk="1" hangingPunct="1"/>
              <a:r>
                <a:rPr lang="cs-CZ" altLang="cs-CZ" sz="1400" b="1">
                  <a:solidFill>
                    <a:srgbClr val="000099"/>
                  </a:solidFill>
                </a:rPr>
                <a:t>HODNOCENÍ PRO</a:t>
              </a:r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17" name="AutoShape 15">
              <a:extLst>
                <a:ext uri="{FF2B5EF4-FFF2-40B4-BE49-F238E27FC236}">
                  <a16:creationId xmlns:a16="http://schemas.microsoft.com/office/drawing/2014/main" id="{2A6159BD-E7EA-4CC7-9DFB-AED3D3BAF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52" y="17239"/>
              <a:ext cx="4098" cy="3271"/>
            </a:xfrm>
            <a:prstGeom prst="rightArrow">
              <a:avLst>
                <a:gd name="adj1" fmla="val 50000"/>
                <a:gd name="adj2" fmla="val 3420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200855" eaLnBrk="1" hangingPunct="1"/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31C98A48-398E-4FDA-9AAB-16DF9B21DC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52" y="30899"/>
              <a:ext cx="4098" cy="3255"/>
            </a:xfrm>
            <a:prstGeom prst="rightArrow">
              <a:avLst>
                <a:gd name="adj1" fmla="val 50000"/>
                <a:gd name="adj2" fmla="val 3422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200855" eaLnBrk="1" hangingPunct="1"/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19" name="AutoShape 15">
              <a:extLst>
                <a:ext uri="{FF2B5EF4-FFF2-40B4-BE49-F238E27FC236}">
                  <a16:creationId xmlns:a16="http://schemas.microsoft.com/office/drawing/2014/main" id="{E461595A-A7F5-4677-A2B3-114B927F2B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4" y="30798"/>
              <a:ext cx="4115" cy="3255"/>
            </a:xfrm>
            <a:prstGeom prst="rightArrow">
              <a:avLst>
                <a:gd name="adj1" fmla="val 50000"/>
                <a:gd name="adj2" fmla="val 3422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200855" eaLnBrk="1" hangingPunct="1"/>
              <a:endParaRPr lang="cs-CZ" altLang="cs-CZ" sz="1400">
                <a:solidFill>
                  <a:srgbClr val="000099"/>
                </a:solidFill>
              </a:endParaRPr>
            </a:p>
          </p:txBody>
        </p:sp>
        <p:sp>
          <p:nvSpPr>
            <p:cNvPr id="20" name="AutoShape 15">
              <a:extLst>
                <a:ext uri="{FF2B5EF4-FFF2-40B4-BE49-F238E27FC236}">
                  <a16:creationId xmlns:a16="http://schemas.microsoft.com/office/drawing/2014/main" id="{9F8B0264-4622-4CA2-8F75-C1624027F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34" y="17556"/>
              <a:ext cx="4115" cy="3271"/>
            </a:xfrm>
            <a:prstGeom prst="rightArrow">
              <a:avLst>
                <a:gd name="adj1" fmla="val 50000"/>
                <a:gd name="adj2" fmla="val 34217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1200855" eaLnBrk="1" hangingPunct="1"/>
              <a:endParaRPr lang="cs-CZ" altLang="cs-CZ" sz="1400">
                <a:solidFill>
                  <a:srgbClr val="000099"/>
                </a:solidFill>
              </a:endParaRP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62A77CCE-2C48-4A14-B534-66889DF434CC}"/>
              </a:ext>
            </a:extLst>
          </p:cNvPr>
          <p:cNvSpPr txBox="1"/>
          <p:nvPr/>
        </p:nvSpPr>
        <p:spPr>
          <a:xfrm>
            <a:off x="288470" y="5335974"/>
            <a:ext cx="7289971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0855">
              <a:lnSpc>
                <a:spcPct val="105000"/>
              </a:lnSpc>
            </a:pPr>
            <a:r>
              <a:rPr lang="cs-CZ" sz="1758" dirty="0">
                <a:solidFill>
                  <a:srgbClr val="262626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Registrováno celkem 1 754 obcí a 39 DSO/MAS (k 31. 12. 2022)</a:t>
            </a:r>
            <a:endParaRPr lang="cs-CZ" sz="1758" dirty="0">
              <a:solidFill>
                <a:srgbClr val="26262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4C948614-D240-4D3E-880E-DC2F05565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07" t="21418" r="32263" b="5902"/>
          <a:stretch/>
        </p:blipFill>
        <p:spPr>
          <a:xfrm>
            <a:off x="7736643" y="1046413"/>
            <a:ext cx="4455357" cy="5119764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E30E6D6D-C0D0-4C78-94C3-2F27E6B62C0E}"/>
              </a:ext>
            </a:extLst>
          </p:cNvPr>
          <p:cNvSpPr txBox="1"/>
          <p:nvPr/>
        </p:nvSpPr>
        <p:spPr>
          <a:xfrm>
            <a:off x="3752944" y="4554664"/>
            <a:ext cx="6432827" cy="450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00855"/>
            <a:r>
              <a:rPr lang="cs-CZ" sz="2344" dirty="0">
                <a:solidFill>
                  <a:srgbClr val="262626"/>
                </a:solidFill>
                <a:latin typeface="Calibri"/>
              </a:rPr>
              <a:t>+ tzv. Invence pro obce</a:t>
            </a:r>
          </a:p>
        </p:txBody>
      </p: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28ADBA5F-B100-4659-9DAE-DF6630379021}"/>
              </a:ext>
            </a:extLst>
          </p:cNvPr>
          <p:cNvSpPr/>
          <p:nvPr/>
        </p:nvSpPr>
        <p:spPr>
          <a:xfrm>
            <a:off x="6765699" y="4554663"/>
            <a:ext cx="654540" cy="4733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00855"/>
            <a:endParaRPr lang="cs-CZ" sz="234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Nadpis 3">
            <a:extLst>
              <a:ext uri="{FF2B5EF4-FFF2-40B4-BE49-F238E27FC236}">
                <a16:creationId xmlns:a16="http://schemas.microsoft.com/office/drawing/2014/main" id="{98B650BB-BB90-4BD0-BD11-CDC42BD6E58D}"/>
              </a:ext>
            </a:extLst>
          </p:cNvPr>
          <p:cNvSpPr txBox="1">
            <a:spLocks/>
          </p:cNvSpPr>
          <p:nvPr/>
        </p:nvSpPr>
        <p:spPr>
          <a:xfrm>
            <a:off x="419101" y="126678"/>
            <a:ext cx="10972800" cy="903765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1200855" rtl="0" eaLnBrk="1" latinLnBrk="0" hangingPunct="1">
              <a:spcBef>
                <a:spcPct val="0"/>
              </a:spcBef>
              <a:buNone/>
              <a:defRPr sz="3516" b="1" kern="1200" baseline="0">
                <a:solidFill>
                  <a:srgbClr val="034EA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Webové aplikace (nejen) pro obce</a:t>
            </a:r>
            <a:br>
              <a:rPr lang="cs-CZ" dirty="0"/>
            </a:br>
            <a:endParaRPr lang="cs-CZ" dirty="0"/>
          </a:p>
        </p:txBody>
      </p:sp>
      <p:sp>
        <p:nvSpPr>
          <p:cNvPr id="25" name="Obdélník: se zakulacenými rohy 24">
            <a:extLst>
              <a:ext uri="{FF2B5EF4-FFF2-40B4-BE49-F238E27FC236}">
                <a16:creationId xmlns:a16="http://schemas.microsoft.com/office/drawing/2014/main" id="{854833B6-0BA5-41B8-9D24-BE2608DA3519}"/>
              </a:ext>
            </a:extLst>
          </p:cNvPr>
          <p:cNvSpPr/>
          <p:nvPr/>
        </p:nvSpPr>
        <p:spPr>
          <a:xfrm>
            <a:off x="9632371" y="181052"/>
            <a:ext cx="2140528" cy="6456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59E1271-8673-417B-96BB-670FCA7CA213}"/>
              </a:ext>
            </a:extLst>
          </p:cNvPr>
          <p:cNvSpPr txBox="1"/>
          <p:nvPr/>
        </p:nvSpPr>
        <p:spPr>
          <a:xfrm>
            <a:off x="9694716" y="280735"/>
            <a:ext cx="2015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Metodická podpora</a:t>
            </a:r>
          </a:p>
        </p:txBody>
      </p:sp>
    </p:spTree>
    <p:extLst>
      <p:ext uri="{BB962C8B-B14F-4D97-AF65-F5344CB8AC3E}">
        <p14:creationId xmlns:p14="http://schemas.microsoft.com/office/powerpoint/2010/main" val="37932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56D79DA-318E-4A7C-AB41-5757B2F2FF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0" t="11030" r="7697" b="5902"/>
          <a:stretch/>
        </p:blipFill>
        <p:spPr>
          <a:xfrm>
            <a:off x="142735" y="826749"/>
            <a:ext cx="7911495" cy="4610296"/>
          </a:xfrm>
          <a:prstGeom prst="rect">
            <a:avLst/>
          </a:prstGeom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6754F66B-D3D8-472A-8AB5-945031B4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3395" y="98811"/>
            <a:ext cx="10715878" cy="903765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hlinkClick r:id="rId4"/>
              </a:rPr>
              <a:t>Regionální informační servis</a:t>
            </a:r>
            <a:r>
              <a:rPr lang="cs-CZ" dirty="0"/>
              <a:t>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04719DB-823A-4D33-B875-1706B282F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847" y="1178404"/>
            <a:ext cx="5841419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53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obsah 2">
            <a:extLst>
              <a:ext uri="{FF2B5EF4-FFF2-40B4-BE49-F238E27FC236}">
                <a16:creationId xmlns:a16="http://schemas.microsoft.com/office/drawing/2014/main" id="{6A107AB6-9FB4-4EE2-9A33-EC5B7379C844}"/>
              </a:ext>
            </a:extLst>
          </p:cNvPr>
          <p:cNvSpPr txBox="1">
            <a:spLocks/>
          </p:cNvSpPr>
          <p:nvPr/>
        </p:nvSpPr>
        <p:spPr>
          <a:xfrm>
            <a:off x="7084731" y="4706290"/>
            <a:ext cx="5204504" cy="492318"/>
          </a:xfrm>
          <a:prstGeom prst="rect">
            <a:avLst/>
          </a:prstGeom>
        </p:spPr>
        <p:txBody>
          <a:bodyPr vert="horz" lIns="120087" tIns="60043" rIns="120087" bIns="60043" rtlCol="0">
            <a:normAutofit/>
          </a:bodyPr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00855">
              <a:spcAft>
                <a:spcPts val="293"/>
              </a:spcAft>
              <a:buNone/>
              <a:defRPr/>
            </a:pPr>
            <a:endParaRPr lang="cs-CZ" sz="1953" dirty="0">
              <a:solidFill>
                <a:prstClr val="white"/>
              </a:solidFill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E3E868FC-6AF2-4745-9BF3-B3625A349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061" y="163471"/>
            <a:ext cx="10715878" cy="903765"/>
          </a:xfrm>
        </p:spPr>
        <p:txBody>
          <a:bodyPr>
            <a:normAutofit/>
          </a:bodyPr>
          <a:lstStyle/>
          <a:p>
            <a:pPr algn="ctr"/>
            <a:r>
              <a:rPr lang="cs-CZ" sz="3125" dirty="0">
                <a:solidFill>
                  <a:schemeClr val="bg1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Mapový server</a:t>
            </a:r>
            <a:r>
              <a:rPr lang="cs-CZ" sz="3125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endParaRPr lang="cs-CZ" sz="2149" dirty="0">
              <a:solidFill>
                <a:schemeClr val="bg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49B35D-643E-4CEE-8F55-1C0DEA30A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45" b="4845"/>
          <a:stretch/>
        </p:blipFill>
        <p:spPr>
          <a:xfrm>
            <a:off x="209208" y="1134486"/>
            <a:ext cx="11794606" cy="57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117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4477" y="304536"/>
            <a:ext cx="10715878" cy="903765"/>
          </a:xfrm>
        </p:spPr>
        <p:txBody>
          <a:bodyPr>
            <a:normAutofit fontScale="90000"/>
          </a:bodyPr>
          <a:lstStyle/>
          <a:p>
            <a:r>
              <a:rPr lang="cs-CZ" sz="3907" dirty="0"/>
              <a:t>Další</a:t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obsah 3">
            <a:extLst>
              <a:ext uri="{FF2B5EF4-FFF2-40B4-BE49-F238E27FC236}">
                <a16:creationId xmlns:a16="http://schemas.microsoft.com/office/drawing/2014/main" id="{C9A97EFA-5DD9-4FE6-8B3E-2DD2568195A9}"/>
              </a:ext>
            </a:extLst>
          </p:cNvPr>
          <p:cNvSpPr txBox="1">
            <a:spLocks/>
          </p:cNvSpPr>
          <p:nvPr/>
        </p:nvSpPr>
        <p:spPr>
          <a:xfrm>
            <a:off x="1383815" y="1600391"/>
            <a:ext cx="8886821" cy="4782516"/>
          </a:xfrm>
          <a:prstGeom prst="rect">
            <a:avLst/>
          </a:prstGeom>
        </p:spPr>
        <p:txBody>
          <a:bodyPr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00855">
              <a:spcBef>
                <a:spcPts val="586"/>
              </a:spcBef>
              <a:spcAft>
                <a:spcPts val="586"/>
              </a:spcAft>
              <a:buNone/>
              <a:defRPr/>
            </a:pPr>
            <a:r>
              <a:rPr lang="sv-SE" sz="1953" dirty="0">
                <a:solidFill>
                  <a:prstClr val="black"/>
                </a:solidFill>
              </a:rPr>
              <a:t> </a:t>
            </a:r>
            <a:endParaRPr lang="cs-CZ" sz="1953" dirty="0">
              <a:solidFill>
                <a:prstClr val="black"/>
              </a:solidFill>
            </a:endParaRPr>
          </a:p>
          <a:p>
            <a:pPr marL="0" indent="0" defTabSz="893094">
              <a:spcBef>
                <a:spcPts val="0"/>
              </a:spcBef>
              <a:buNone/>
              <a:defRPr/>
            </a:pPr>
            <a:endParaRPr lang="cs-CZ" sz="1953" dirty="0">
              <a:solidFill>
                <a:prstClr val="black"/>
              </a:solidFill>
            </a:endParaRPr>
          </a:p>
          <a:p>
            <a:pPr marL="0" indent="0" algn="just" defTabSz="1200855">
              <a:spcBef>
                <a:spcPts val="586"/>
              </a:spcBef>
              <a:buNone/>
              <a:defRPr/>
            </a:pPr>
            <a:endParaRPr lang="cs-CZ" sz="2344" i="1" u="sng" dirty="0">
              <a:solidFill>
                <a:srgbClr val="262626"/>
              </a:solidFill>
            </a:endParaRPr>
          </a:p>
          <a:p>
            <a:pPr marL="450320" indent="-450320" algn="just" defTabSz="1200855">
              <a:spcBef>
                <a:spcPts val="586"/>
              </a:spcBef>
              <a:defRPr/>
            </a:pPr>
            <a:endParaRPr lang="cs-CZ" sz="2344" dirty="0">
              <a:solidFill>
                <a:srgbClr val="262626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94F1E4B-F5D7-4A64-8B89-C84175C67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4" r="4702" b="28464"/>
          <a:stretch/>
        </p:blipFill>
        <p:spPr>
          <a:xfrm>
            <a:off x="6377325" y="1702732"/>
            <a:ext cx="5671941" cy="228891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2DE2CFC-B94D-44D8-AB69-C447C20CF4A1}"/>
              </a:ext>
            </a:extLst>
          </p:cNvPr>
          <p:cNvSpPr txBox="1"/>
          <p:nvPr/>
        </p:nvSpPr>
        <p:spPr>
          <a:xfrm>
            <a:off x="415271" y="1538708"/>
            <a:ext cx="6048764" cy="30361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defTabSz="1200855"/>
            <a:r>
              <a:rPr lang="cs-CZ" sz="2735" dirty="0">
                <a:solidFill>
                  <a:srgbClr val="262626"/>
                </a:solidFill>
                <a:latin typeface="Calibri"/>
                <a:hlinkClick r:id="rId4"/>
              </a:rPr>
              <a:t>Informační systém projektových záměrů</a:t>
            </a:r>
            <a:endParaRPr lang="cs-CZ" sz="2735" dirty="0">
              <a:solidFill>
                <a:srgbClr val="262626"/>
              </a:solidFill>
              <a:latin typeface="Calibri"/>
            </a:endParaRPr>
          </a:p>
          <a:p>
            <a:pPr defTabSz="1200855"/>
            <a:endParaRPr lang="cs-CZ" sz="2735" dirty="0">
              <a:solidFill>
                <a:srgbClr val="262626"/>
              </a:solidFill>
              <a:latin typeface="Calibri"/>
            </a:endParaRPr>
          </a:p>
          <a:p>
            <a:pPr defTabSz="1200855"/>
            <a:r>
              <a:rPr lang="cs-CZ" sz="2735" dirty="0">
                <a:solidFill>
                  <a:srgbClr val="262626"/>
                </a:solidFill>
                <a:latin typeface="Calibri"/>
                <a:hlinkClick r:id="rId5"/>
              </a:rPr>
              <a:t>Databáze strategií</a:t>
            </a:r>
            <a:endParaRPr lang="cs-CZ" sz="2735" dirty="0">
              <a:solidFill>
                <a:srgbClr val="262626"/>
              </a:solidFill>
              <a:latin typeface="Calibri"/>
            </a:endParaRPr>
          </a:p>
          <a:p>
            <a:pPr defTabSz="1200855"/>
            <a:endParaRPr lang="cs-CZ" sz="2735" dirty="0">
              <a:solidFill>
                <a:srgbClr val="262626"/>
              </a:solidFill>
              <a:latin typeface="Calibri"/>
            </a:endParaRPr>
          </a:p>
          <a:p>
            <a:pPr defTabSz="1200855"/>
            <a:r>
              <a:rPr lang="cs-CZ" sz="2735" dirty="0">
                <a:solidFill>
                  <a:srgbClr val="262626"/>
                </a:solidFill>
                <a:latin typeface="Calibri"/>
                <a:hlinkClick r:id="rId6"/>
              </a:rPr>
              <a:t>Smart City </a:t>
            </a:r>
            <a:r>
              <a:rPr lang="cs-CZ" sz="2735" dirty="0" err="1">
                <a:solidFill>
                  <a:srgbClr val="262626"/>
                </a:solidFill>
                <a:latin typeface="Calibri"/>
                <a:hlinkClick r:id="rId6"/>
              </a:rPr>
              <a:t>Compass</a:t>
            </a:r>
            <a:endParaRPr lang="cs-CZ" sz="2735" dirty="0">
              <a:solidFill>
                <a:srgbClr val="262626"/>
              </a:solidFill>
              <a:latin typeface="Calibri"/>
            </a:endParaRPr>
          </a:p>
          <a:p>
            <a:pPr defTabSz="1200855"/>
            <a:endParaRPr lang="cs-CZ" sz="2735" dirty="0">
              <a:solidFill>
                <a:srgbClr val="262626"/>
              </a:solidFill>
              <a:latin typeface="Calibri"/>
            </a:endParaRPr>
          </a:p>
          <a:p>
            <a:pPr defTabSz="1200855"/>
            <a:r>
              <a:rPr lang="cs-CZ" sz="2735" dirty="0">
                <a:solidFill>
                  <a:srgbClr val="262626"/>
                </a:solidFill>
                <a:latin typeface="Calibri"/>
                <a:hlinkClick r:id="rId7"/>
              </a:rPr>
              <a:t>TIA - Hodnocení územních dopadů</a:t>
            </a:r>
            <a:r>
              <a:rPr lang="cs-CZ" sz="2735" dirty="0">
                <a:solidFill>
                  <a:srgbClr val="262626"/>
                </a:solidFill>
                <a:latin typeface="Calibri"/>
              </a:rPr>
              <a:t>  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A93FA9D-554B-4101-A6BC-9794056C12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53" r="62178" b="78279"/>
          <a:stretch/>
        </p:blipFill>
        <p:spPr>
          <a:xfrm>
            <a:off x="156219" y="4513177"/>
            <a:ext cx="7419134" cy="168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53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metodika_smart_governance.pdf - Mozilla Firefox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t="14544" r="25386" b="4414"/>
          <a:stretch/>
        </p:blipFill>
        <p:spPr>
          <a:xfrm>
            <a:off x="7255803" y="3376282"/>
            <a:ext cx="2685006" cy="2685006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141EE2E-7D1D-4C00-B3DB-F59A612C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Metodické příručky/brožury pro zástupce obcí</a:t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153673E-6276-4BAD-AFD9-8B30B23F8A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66" t="20801" r="35385" b="14309"/>
          <a:stretch/>
        </p:blipFill>
        <p:spPr>
          <a:xfrm>
            <a:off x="9262056" y="2050795"/>
            <a:ext cx="2686187" cy="3737382"/>
          </a:xfrm>
          <a:prstGeom prst="rect">
            <a:avLst/>
          </a:prstGeom>
        </p:spPr>
      </p:pic>
      <p:pic>
        <p:nvPicPr>
          <p:cNvPr id="14" name="Obrázek 13" descr="MMR-obce-investori-web.pdf - Mozilla Firefox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14544" r="26155" b="4414"/>
          <a:stretch/>
        </p:blipFill>
        <p:spPr>
          <a:xfrm>
            <a:off x="5868635" y="1352233"/>
            <a:ext cx="2938108" cy="2984747"/>
          </a:xfrm>
          <a:prstGeom prst="rect">
            <a:avLst/>
          </a:prstGeom>
        </p:spPr>
      </p:pic>
      <p:pic>
        <p:nvPicPr>
          <p:cNvPr id="13" name="Obrázek 12" descr="MMR-voda-final-web-jednostranky.pdf - Mozilla Firefox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6" t="14544" r="26155" b="5679"/>
          <a:stretch/>
        </p:blipFill>
        <p:spPr>
          <a:xfrm>
            <a:off x="8770673" y="274640"/>
            <a:ext cx="2639484" cy="247055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78B280E-8486-4777-948D-56831FF0EB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5440" t="19367" r="28351" b="8509"/>
          <a:stretch/>
        </p:blipFill>
        <p:spPr>
          <a:xfrm>
            <a:off x="243757" y="3076540"/>
            <a:ext cx="3059575" cy="29847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AD5B819-A0D4-4C51-B4F4-13BF6099D05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49" t="18636" r="29041" b="8486"/>
          <a:stretch/>
        </p:blipFill>
        <p:spPr>
          <a:xfrm>
            <a:off x="3228933" y="3041374"/>
            <a:ext cx="3059575" cy="300280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C0614B3-A751-470F-BB7E-0E67C180F8F3}"/>
              </a:ext>
            </a:extLst>
          </p:cNvPr>
          <p:cNvSpPr txBox="1"/>
          <p:nvPr/>
        </p:nvSpPr>
        <p:spPr>
          <a:xfrm>
            <a:off x="2460212" y="1866750"/>
            <a:ext cx="4177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Nově</a:t>
            </a:r>
            <a:r>
              <a:rPr lang="cs-CZ" sz="2800" dirty="0"/>
              <a:t> </a:t>
            </a:r>
            <a:r>
              <a:rPr lang="cs-CZ" sz="2800" b="1" dirty="0"/>
              <a:t>vydáno</a:t>
            </a:r>
          </a:p>
        </p:txBody>
      </p:sp>
      <p:sp>
        <p:nvSpPr>
          <p:cNvPr id="9" name="Šipka: dolů 8">
            <a:extLst>
              <a:ext uri="{FF2B5EF4-FFF2-40B4-BE49-F238E27FC236}">
                <a16:creationId xmlns:a16="http://schemas.microsoft.com/office/drawing/2014/main" id="{F50C4396-9E04-42AD-A2C5-0A7D21334A94}"/>
              </a:ext>
            </a:extLst>
          </p:cNvPr>
          <p:cNvSpPr/>
          <p:nvPr/>
        </p:nvSpPr>
        <p:spPr>
          <a:xfrm>
            <a:off x="3026230" y="2444420"/>
            <a:ext cx="477982" cy="48805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CCB1D57-8281-4988-A6A7-10C0C60169B5}"/>
              </a:ext>
            </a:extLst>
          </p:cNvPr>
          <p:cNvSpPr txBox="1"/>
          <p:nvPr/>
        </p:nvSpPr>
        <p:spPr>
          <a:xfrm>
            <a:off x="243756" y="1352233"/>
            <a:ext cx="3850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Dostupné i na webu </a:t>
            </a:r>
            <a:r>
              <a:rPr lang="cs-CZ" dirty="0" err="1">
                <a:hlinkClick r:id="rId9"/>
              </a:rPr>
              <a:t>ObcePRO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8086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0F0EF7-C3EC-46CC-971A-140BBEF55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4221"/>
            <a:ext cx="10972800" cy="903765"/>
          </a:xfrm>
        </p:spPr>
        <p:txBody>
          <a:bodyPr>
            <a:normAutofit fontScale="90000"/>
          </a:bodyPr>
          <a:lstStyle/>
          <a:p>
            <a:r>
              <a:rPr lang="cs-CZ" dirty="0"/>
              <a:t>Vesnice roku</a:t>
            </a:r>
            <a:br>
              <a:rPr lang="cs-CZ" dirty="0"/>
            </a:br>
            <a:r>
              <a:rPr lang="cs-CZ" sz="3100" i="1" dirty="0"/>
              <a:t>oživení vesnických komunit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AEB7CF-2DC0-47ED-A14F-1C826B4F2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7511716" cy="4525963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/>
              <a:t>• oživení dění v obci</a:t>
            </a:r>
          </a:p>
          <a:p>
            <a:pPr marL="0" indent="0">
              <a:buNone/>
            </a:pPr>
            <a:r>
              <a:rPr lang="cs-CZ" sz="2400" dirty="0"/>
              <a:t>• poděkování občanům, zástupcům spolků a organizací</a:t>
            </a:r>
          </a:p>
          <a:p>
            <a:pPr marL="0" indent="0">
              <a:buNone/>
            </a:pPr>
            <a:r>
              <a:rPr lang="cs-CZ" sz="2400" dirty="0"/>
              <a:t>• touha soutěžit, rivalita</a:t>
            </a:r>
          </a:p>
          <a:p>
            <a:pPr marL="0" indent="0">
              <a:buNone/>
            </a:pPr>
            <a:r>
              <a:rPr lang="cs-CZ" sz="2400" dirty="0"/>
              <a:t>• zviditelnění obce</a:t>
            </a:r>
          </a:p>
          <a:p>
            <a:pPr marL="0" indent="0">
              <a:buNone/>
            </a:pPr>
            <a:r>
              <a:rPr lang="cs-CZ" sz="2400" dirty="0"/>
              <a:t>• morální ocenění práce vedení obce</a:t>
            </a:r>
          </a:p>
          <a:p>
            <a:pPr marL="0" indent="0">
              <a:buNone/>
            </a:pPr>
            <a:r>
              <a:rPr lang="cs-CZ" sz="2400" dirty="0"/>
              <a:t>• finanční odměna</a:t>
            </a:r>
          </a:p>
          <a:p>
            <a:pPr marL="0" indent="0">
              <a:buNone/>
            </a:pPr>
            <a:r>
              <a:rPr lang="cs-CZ" sz="2400" dirty="0"/>
              <a:t>• prezentace výjimečnosti obce</a:t>
            </a:r>
          </a:p>
          <a:p>
            <a:pPr marL="0" indent="0">
              <a:buNone/>
            </a:pPr>
            <a:r>
              <a:rPr lang="cs-CZ" sz="2400" dirty="0"/>
              <a:t>• posílení místní identity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C3087BB-B32C-4F91-AE07-4243BDCE69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4913" r="21349" b="11930"/>
          <a:stretch/>
        </p:blipFill>
        <p:spPr>
          <a:xfrm>
            <a:off x="8285756" y="1323474"/>
            <a:ext cx="3890210" cy="480268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4BA01D-A07E-4246-8019-4F260C58FA17}"/>
              </a:ext>
            </a:extLst>
          </p:cNvPr>
          <p:cNvSpPr txBox="1"/>
          <p:nvPr/>
        </p:nvSpPr>
        <p:spPr>
          <a:xfrm>
            <a:off x="782053" y="5351318"/>
            <a:ext cx="7339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sledujte </a:t>
            </a:r>
            <a:r>
              <a:rPr lang="cs-CZ" sz="2400" dirty="0">
                <a:hlinkClick r:id="rId4"/>
              </a:rPr>
              <a:t>www.vesniceroku.cz</a:t>
            </a:r>
            <a:r>
              <a:rPr lang="cs-CZ" sz="2400" dirty="0"/>
              <a:t> a </a:t>
            </a:r>
            <a:r>
              <a:rPr lang="cs-CZ" sz="2400" dirty="0">
                <a:hlinkClick r:id="rId5"/>
              </a:rPr>
              <a:t>FB Vesnice roku</a:t>
            </a:r>
            <a:r>
              <a:rPr lang="cs-CZ" sz="24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7203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91497" y="123438"/>
            <a:ext cx="8915401" cy="751915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Pakt pro rozvoj venkova ČR</a:t>
            </a:r>
            <a:br>
              <a:rPr lang="cs-CZ" sz="3600" dirty="0"/>
            </a:br>
            <a:r>
              <a:rPr lang="cs-CZ" sz="3200" i="1" dirty="0">
                <a:latin typeface="Calibri" panose="020F0502020204030204" pitchFamily="34" charset="0"/>
                <a:cs typeface="Calibri" panose="020F0502020204030204" pitchFamily="34" charset="0"/>
              </a:rPr>
              <a:t>Spojme se pro rozvoj venkova</a:t>
            </a:r>
            <a:r>
              <a:rPr lang="cs-CZ" sz="3200" i="1" dirty="0"/>
              <a:t> </a:t>
            </a:r>
            <a:br>
              <a:rPr lang="cs-CZ" sz="1600" dirty="0">
                <a:latin typeface="Arial" panose="020B0604020202020204" pitchFamily="34" charset="0"/>
                <a:ea typeface="Times" panose="02020603050405020304" pitchFamily="18" charset="0"/>
              </a:rPr>
            </a:b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65F75FF-0BAF-4270-9154-9B34AA80E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75" y="1319066"/>
            <a:ext cx="9130614" cy="4779528"/>
          </a:xfrm>
        </p:spPr>
        <p:txBody>
          <a:bodyPr/>
          <a:lstStyle/>
          <a:p>
            <a:pPr marL="285735" indent="-285735" defTabSz="914350">
              <a:spcBef>
                <a:spcPts val="0"/>
              </a:spcBef>
              <a:spcAft>
                <a:spcPts val="1172"/>
              </a:spcAft>
              <a:defRPr/>
            </a:pPr>
            <a:r>
              <a:rPr lang="cs-CZ" sz="2000" dirty="0">
                <a:solidFill>
                  <a:srgbClr val="262626"/>
                </a:solidFill>
                <a:latin typeface="Calibri"/>
                <a:ea typeface="+mn-lt"/>
                <a:cs typeface="Calibri"/>
              </a:rPr>
              <a:t>"Národní" </a:t>
            </a:r>
            <a:r>
              <a:rPr lang="cs-CZ" sz="2000" dirty="0" err="1">
                <a:solidFill>
                  <a:srgbClr val="262626"/>
                </a:solidFill>
                <a:latin typeface="Calibri"/>
                <a:ea typeface="+mn-lt"/>
                <a:cs typeface="Calibri"/>
              </a:rPr>
              <a:t>Rural</a:t>
            </a:r>
            <a:r>
              <a:rPr lang="cs-CZ" sz="2000" dirty="0">
                <a:solidFill>
                  <a:srgbClr val="262626"/>
                </a:solidFill>
                <a:latin typeface="Calibri"/>
                <a:ea typeface="+mn-lt"/>
                <a:cs typeface="Calibri"/>
              </a:rPr>
              <a:t> </a:t>
            </a:r>
            <a:r>
              <a:rPr lang="cs-CZ" sz="2000" dirty="0" err="1">
                <a:solidFill>
                  <a:srgbClr val="262626"/>
                </a:solidFill>
                <a:latin typeface="Calibri"/>
                <a:ea typeface="+mn-lt"/>
                <a:cs typeface="Calibri"/>
              </a:rPr>
              <a:t>Pact</a:t>
            </a:r>
            <a:r>
              <a:rPr lang="cs-CZ" sz="2000" dirty="0">
                <a:solidFill>
                  <a:srgbClr val="262626"/>
                </a:solidFill>
                <a:latin typeface="Calibri"/>
                <a:ea typeface="+mn-lt"/>
                <a:cs typeface="Calibri"/>
              </a:rPr>
              <a:t> (evropská iniciativa) pro ČR</a:t>
            </a:r>
            <a:endParaRPr lang="cs-CZ" sz="2000" dirty="0">
              <a:solidFill>
                <a:srgbClr val="262626"/>
              </a:solidFill>
              <a:latin typeface="Calibri"/>
              <a:ea typeface="+mn-lt"/>
              <a:cs typeface="Calibri" panose="020F0502020204030204" pitchFamily="34" charset="0"/>
            </a:endParaRPr>
          </a:p>
          <a:p>
            <a:pPr marL="285735" indent="-285735" defTabSz="914350">
              <a:spcBef>
                <a:spcPts val="0"/>
              </a:spcBef>
              <a:spcAft>
                <a:spcPts val="1172"/>
              </a:spcAft>
              <a:defRPr/>
            </a:pPr>
            <a:r>
              <a:rPr lang="cs-CZ" sz="2000" dirty="0">
                <a:solidFill>
                  <a:srgbClr val="262626"/>
                </a:solidFill>
                <a:latin typeface="Calibri"/>
              </a:rPr>
              <a:t>Pakt pro rozvoj venkova ČR:</a:t>
            </a:r>
          </a:p>
          <a:p>
            <a:pPr marL="742909" lvl="1" indent="-285735" defTabSz="914350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262626"/>
                </a:solidFill>
                <a:latin typeface="Calibri"/>
              </a:rPr>
              <a:t>Vytvoří silný společný hlas všech aktérů rozvoje venkova (BUDEME SILNĚJŠÍ),</a:t>
            </a:r>
          </a:p>
          <a:p>
            <a:pPr marL="742909" lvl="1" indent="-285735" defTabSz="914350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262626"/>
                </a:solidFill>
                <a:latin typeface="Calibri"/>
              </a:rPr>
              <a:t>Propojí aktéry rozvoje venkova všech úrovní (BUDEME PROPOJENĚJŠÍ),</a:t>
            </a:r>
          </a:p>
          <a:p>
            <a:pPr marL="742909" lvl="1" indent="-285735" defTabSz="914350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262626"/>
                </a:solidFill>
                <a:latin typeface="Calibri"/>
              </a:rPr>
              <a:t>Poskytne informace ohledně možností aktérů přispět k dosažení společných cílů rozvoje venkova (BUDEME VĚDĚT, KDO S ČÍM MŮŽE POMOCI)</a:t>
            </a:r>
          </a:p>
          <a:p>
            <a:pPr marL="285735" indent="-285735" defTabSz="914350">
              <a:spcBef>
                <a:spcPts val="0"/>
              </a:spcBef>
              <a:spcAft>
                <a:spcPts val="1172"/>
              </a:spcAft>
              <a:defRPr/>
            </a:pPr>
            <a:r>
              <a:rPr lang="cs-CZ" sz="2000" dirty="0">
                <a:solidFill>
                  <a:srgbClr val="262626"/>
                </a:solidFill>
                <a:latin typeface="Calibri"/>
              </a:rPr>
              <a:t>Aktéři zapojení do Paktu se hlásí k společné vizi a cílům Koncepce rozvoje venkova a</a:t>
            </a:r>
            <a:r>
              <a:rPr lang="cs-CZ" sz="2000" dirty="0">
                <a:solidFill>
                  <a:srgbClr val="2626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cs-CZ" sz="2000" dirty="0">
                <a:solidFill>
                  <a:srgbClr val="262626"/>
                </a:solidFill>
                <a:latin typeface="Calibri"/>
              </a:rPr>
              <a:t>uvádějí, jak mohou pomoci s jejich naplněním</a:t>
            </a:r>
          </a:p>
          <a:p>
            <a:pPr marL="285735" indent="-285735" defTabSz="914350">
              <a:spcBef>
                <a:spcPts val="0"/>
              </a:spcBef>
              <a:spcAft>
                <a:spcPts val="1172"/>
              </a:spcAft>
              <a:defRPr/>
            </a:pPr>
            <a:r>
              <a:rPr lang="cs-CZ" sz="2000" dirty="0">
                <a:solidFill>
                  <a:srgbClr val="262626"/>
                </a:solidFill>
                <a:latin typeface="Calibri"/>
              </a:rPr>
              <a:t>Zapojte se prostřednictvím jednoduchého webového formuláře:</a:t>
            </a:r>
          </a:p>
          <a:p>
            <a:pPr marL="742909" lvl="1" indent="-285735" defTabSz="914350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262626"/>
                </a:solidFill>
                <a:latin typeface="Calibri"/>
              </a:rPr>
              <a:t>Registrace otevřena na </a:t>
            </a:r>
            <a:r>
              <a:rPr lang="cs-CZ" sz="1800" dirty="0">
                <a:solidFill>
                  <a:srgbClr val="262626"/>
                </a:solidFill>
                <a:latin typeface="Calibri"/>
                <a:hlinkClick r:id="rId3"/>
              </a:rPr>
              <a:t>https://www.mmr.cz/cs/microsites/uzemni-dimenze/uvod</a:t>
            </a:r>
            <a:r>
              <a:rPr lang="cs-CZ" sz="1800" dirty="0">
                <a:solidFill>
                  <a:srgbClr val="262626"/>
                </a:solidFill>
                <a:latin typeface="Calibri"/>
              </a:rPr>
              <a:t> </a:t>
            </a:r>
          </a:p>
          <a:p>
            <a:pPr marL="742909" lvl="1" indent="-285735" defTabSz="914350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1800" dirty="0">
                <a:solidFill>
                  <a:srgbClr val="262626"/>
                </a:solidFill>
                <a:latin typeface="Calibri"/>
              </a:rPr>
              <a:t>Registrace zatím otevřena na dobu neurčitou, otevřena všem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94571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0835" y="334431"/>
            <a:ext cx="10830993" cy="63298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Regionální politika na MMR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1"/>
          <p:cNvSpPr>
            <a:spLocks noGrp="1"/>
          </p:cNvSpPr>
          <p:nvPr>
            <p:ph idx="1"/>
          </p:nvPr>
        </p:nvSpPr>
        <p:spPr>
          <a:xfrm>
            <a:off x="609446" y="1389398"/>
            <a:ext cx="11112657" cy="4712185"/>
          </a:xfrm>
        </p:spPr>
        <p:txBody>
          <a:bodyPr>
            <a:noAutofit/>
          </a:bodyPr>
          <a:lstStyle/>
          <a:p>
            <a:pPr algn="just">
              <a:spcBef>
                <a:spcPts val="586"/>
              </a:spcBef>
            </a:pPr>
            <a:r>
              <a:rPr lang="cs-CZ" sz="1953" dirty="0">
                <a:solidFill>
                  <a:srgbClr val="000000"/>
                </a:solidFill>
                <a:latin typeface="+mj-lt"/>
              </a:rPr>
              <a:t>Legislativa</a:t>
            </a:r>
          </a:p>
          <a:p>
            <a:pPr lvl="1" algn="just">
              <a:spcBef>
                <a:spcPts val="586"/>
              </a:spcBef>
            </a:pPr>
            <a:r>
              <a:rPr lang="pl-PL" sz="1953" dirty="0">
                <a:solidFill>
                  <a:srgbClr val="000000"/>
                </a:solidFill>
                <a:latin typeface="+mj-lt"/>
                <a:cs typeface="Calibri" panose="020F0502020204030204" pitchFamily="34" charset="0"/>
              </a:rPr>
              <a:t>zákon č. 248/2000 Sb., o podpoře regionálního rozvoje</a:t>
            </a:r>
          </a:p>
          <a:p>
            <a:pPr lvl="1"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zákon č. 12/2002 Sb., o státní pomoci při obnově území</a:t>
            </a:r>
          </a:p>
          <a:p>
            <a:pPr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Strategické plánování a řízení</a:t>
            </a:r>
          </a:p>
          <a:p>
            <a:pPr lvl="1"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obecně </a:t>
            </a:r>
            <a:r>
              <a:rPr lang="cs-CZ" sz="1953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– metodika tvorby veřejných strategií</a:t>
            </a:r>
          </a:p>
          <a:p>
            <a:pPr lvl="1"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v oblasti </a:t>
            </a:r>
            <a:r>
              <a:rPr lang="cs-CZ" sz="1953" dirty="0" err="1">
                <a:solidFill>
                  <a:prstClr val="black"/>
                </a:solidFill>
                <a:latin typeface="+mj-lt"/>
              </a:rPr>
              <a:t>reg</a:t>
            </a:r>
            <a:r>
              <a:rPr lang="cs-CZ" sz="1953" dirty="0">
                <a:solidFill>
                  <a:prstClr val="black"/>
                </a:solidFill>
                <a:latin typeface="+mj-lt"/>
              </a:rPr>
              <a:t>. rozvoje (SRR, KRV, RE:START, ZUP, Koncepce Smart </a:t>
            </a:r>
            <a:r>
              <a:rPr lang="cs-CZ" sz="1953" dirty="0" err="1">
                <a:solidFill>
                  <a:prstClr val="black"/>
                </a:solidFill>
                <a:latin typeface="+mj-lt"/>
              </a:rPr>
              <a:t>Cities</a:t>
            </a:r>
            <a:r>
              <a:rPr lang="cs-CZ" sz="1953" dirty="0">
                <a:solidFill>
                  <a:prstClr val="black"/>
                </a:solidFill>
                <a:latin typeface="+mj-lt"/>
              </a:rPr>
              <a:t>, PSÚT, část ČR 2030 atp.)</a:t>
            </a:r>
          </a:p>
          <a:p>
            <a:pPr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Finanční intervence (koncepce, koordinace, někde i administrace) </a:t>
            </a:r>
            <a:r>
              <a:rPr lang="cs-CZ" sz="1953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– NDT, IN, RAP, NPO, Kohezní fondy – nastavení územní dimenze, </a:t>
            </a:r>
            <a:r>
              <a:rPr lang="cs-CZ" sz="1953" dirty="0" err="1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Urbact</a:t>
            </a:r>
            <a:r>
              <a:rPr lang="cs-CZ" sz="1953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, podpora NNO atd.</a:t>
            </a:r>
            <a:endParaRPr lang="cs-CZ" sz="1953" dirty="0">
              <a:solidFill>
                <a:prstClr val="black"/>
              </a:solidFill>
              <a:latin typeface="+mj-lt"/>
            </a:endParaRPr>
          </a:p>
          <a:p>
            <a:pPr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IT aplikace (</a:t>
            </a:r>
            <a:r>
              <a:rPr lang="cs-CZ" sz="1953" dirty="0" err="1">
                <a:solidFill>
                  <a:prstClr val="black"/>
                </a:solidFill>
                <a:latin typeface="+mj-lt"/>
              </a:rPr>
              <a:t>ObcePRO</a:t>
            </a:r>
            <a:r>
              <a:rPr lang="cs-CZ" sz="1953" dirty="0">
                <a:solidFill>
                  <a:prstClr val="black"/>
                </a:solidFill>
                <a:latin typeface="+mj-lt"/>
              </a:rPr>
              <a:t>, RIS, Mapový server, Databáze strategií, ISPZ, SCC)</a:t>
            </a:r>
          </a:p>
          <a:p>
            <a:pPr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Další metodická podpora (edice MMR PRO OBCE, PS a semináře, TIA, Smart </a:t>
            </a:r>
            <a:r>
              <a:rPr lang="cs-CZ" sz="1953" dirty="0" err="1">
                <a:solidFill>
                  <a:prstClr val="black"/>
                </a:solidFill>
                <a:latin typeface="+mj-lt"/>
              </a:rPr>
              <a:t>Cities</a:t>
            </a:r>
            <a:r>
              <a:rPr lang="cs-CZ" sz="1953" dirty="0">
                <a:solidFill>
                  <a:prstClr val="black"/>
                </a:solidFill>
                <a:latin typeface="+mj-lt"/>
              </a:rPr>
              <a:t> atd.)</a:t>
            </a:r>
          </a:p>
          <a:p>
            <a:pPr algn="just">
              <a:spcBef>
                <a:spcPts val="586"/>
              </a:spcBef>
            </a:pPr>
            <a:r>
              <a:rPr lang="cs-CZ" sz="1953" dirty="0">
                <a:solidFill>
                  <a:prstClr val="black"/>
                </a:solidFill>
                <a:latin typeface="+mj-lt"/>
              </a:rPr>
              <a:t>Koordinace zapojení MMR do výzkumu, spolupráce s ČSÚ</a:t>
            </a:r>
          </a:p>
          <a:p>
            <a:pPr algn="just">
              <a:spcBef>
                <a:spcPts val="586"/>
              </a:spcBef>
            </a:pPr>
            <a:r>
              <a:rPr lang="pl-PL" sz="1953" dirty="0">
                <a:solidFill>
                  <a:prstClr val="black"/>
                </a:solidFill>
                <a:latin typeface="+mj-lt"/>
              </a:rPr>
              <a:t>Další </a:t>
            </a:r>
            <a:r>
              <a:rPr lang="pl-PL" sz="1953" dirty="0">
                <a:solidFill>
                  <a:prstClr val="black"/>
                </a:solidFill>
                <a:latin typeface="+mj-lt"/>
                <a:cs typeface="Calibri" panose="020F0502020204030204" pitchFamily="34" charset="0"/>
              </a:rPr>
              <a:t>– Soutěže (Vesnice roku, Historické město roku, Chytrá města atp.), </a:t>
            </a:r>
            <a:r>
              <a:rPr lang="pl-PL" sz="1953" dirty="0">
                <a:solidFill>
                  <a:prstClr val="black"/>
                </a:solidFill>
                <a:latin typeface="+mj-lt"/>
              </a:rPr>
              <a:t>Převod majetku státu na jiné osoby (částečně), atd.</a:t>
            </a:r>
            <a:endParaRPr lang="cs-CZ" sz="1953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358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2"/>
          <p:cNvSpPr>
            <a:spLocks noGrp="1"/>
          </p:cNvSpPr>
          <p:nvPr>
            <p:ph type="title"/>
          </p:nvPr>
        </p:nvSpPr>
        <p:spPr>
          <a:xfrm>
            <a:off x="861854" y="1926878"/>
            <a:ext cx="9940626" cy="3004244"/>
          </a:xfrm>
        </p:spPr>
        <p:txBody>
          <a:bodyPr>
            <a:normAutofit fontScale="90000"/>
          </a:bodyPr>
          <a:lstStyle/>
          <a:p>
            <a:br>
              <a:rPr lang="cs-CZ" sz="3100" b="0" dirty="0"/>
            </a:br>
            <a:r>
              <a:rPr lang="cs-CZ" sz="44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  <a:br>
              <a:rPr lang="cs-CZ" sz="44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44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44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44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</a:t>
            </a:r>
            <a:br>
              <a:rPr lang="cs-CZ" sz="44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richard.nikischer@mmr.cz</a:t>
            </a:r>
            <a:br>
              <a:rPr lang="cs-CZ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tel.: (+420) 731 697 417 </a:t>
            </a:r>
            <a:br>
              <a:rPr lang="cs-CZ" sz="4000" b="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1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sz="3516" dirty="0"/>
            </a:br>
            <a:br>
              <a:rPr lang="cs-CZ" sz="3516" dirty="0"/>
            </a:br>
            <a:endParaRPr lang="cs-CZ" sz="2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8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363256"/>
            <a:ext cx="11421978" cy="691470"/>
          </a:xfrm>
        </p:spPr>
        <p:txBody>
          <a:bodyPr>
            <a:normAutofit/>
          </a:bodyPr>
          <a:lstStyle/>
          <a:p>
            <a:r>
              <a:rPr lang="cs-CZ" sz="3200" kern="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Podpora rozvoje venkova ze strany MMR</a:t>
            </a:r>
            <a:endParaRPr lang="cs-CZ" sz="3200" dirty="0"/>
          </a:p>
        </p:txBody>
      </p:sp>
      <p:pic>
        <p:nvPicPr>
          <p:cNvPr id="6" name="Obráze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331495"/>
            <a:ext cx="8971722" cy="4817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756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C5A7339-21A8-44FA-A925-5338AEF39E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3"/>
          <a:stretch/>
        </p:blipFill>
        <p:spPr>
          <a:xfrm>
            <a:off x="1594808" y="804543"/>
            <a:ext cx="8791390" cy="5907814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F5D4340-388C-4EBD-8831-9560AAB8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835" y="123437"/>
            <a:ext cx="10830993" cy="632980"/>
          </a:xfrm>
        </p:spPr>
        <p:txBody>
          <a:bodyPr>
            <a:normAutofit/>
          </a:bodyPr>
          <a:lstStyle/>
          <a:p>
            <a:r>
              <a:rPr lang="cs-CZ" sz="3125" b="1" dirty="0"/>
              <a:t>Strategie </a:t>
            </a:r>
            <a:r>
              <a:rPr lang="cs-CZ" sz="3125" b="1" dirty="0" err="1"/>
              <a:t>reg</a:t>
            </a:r>
            <a:r>
              <a:rPr lang="cs-CZ" sz="3125" b="1" dirty="0"/>
              <a:t>. rozvoje ČR 2021+ </a:t>
            </a:r>
            <a:r>
              <a:rPr lang="cs-CZ" sz="3125" b="1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sz="3125" b="1" dirty="0"/>
              <a:t> typologie území</a:t>
            </a:r>
          </a:p>
        </p:txBody>
      </p:sp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78B68840-167F-4C6D-BBBD-F8645A435FFD}"/>
              </a:ext>
            </a:extLst>
          </p:cNvPr>
          <p:cNvSpPr/>
          <p:nvPr/>
        </p:nvSpPr>
        <p:spPr>
          <a:xfrm>
            <a:off x="72736" y="5891645"/>
            <a:ext cx="2140528" cy="842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523A2B5-8549-4D6B-A88B-0B1B649A2BFF}"/>
              </a:ext>
            </a:extLst>
          </p:cNvPr>
          <p:cNvSpPr txBox="1"/>
          <p:nvPr/>
        </p:nvSpPr>
        <p:spPr>
          <a:xfrm>
            <a:off x="262462" y="5989938"/>
            <a:ext cx="189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strategické plánování a řízení</a:t>
            </a:r>
          </a:p>
        </p:txBody>
      </p:sp>
    </p:spTree>
    <p:extLst>
      <p:ext uri="{BB962C8B-B14F-4D97-AF65-F5344CB8AC3E}">
        <p14:creationId xmlns:p14="http://schemas.microsoft.com/office/powerpoint/2010/main" val="145590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0503" y="292867"/>
            <a:ext cx="10830993" cy="632980"/>
          </a:xfrm>
        </p:spPr>
        <p:txBody>
          <a:bodyPr>
            <a:normAutofit/>
          </a:bodyPr>
          <a:lstStyle/>
          <a:p>
            <a:r>
              <a:rPr lang="cs-CZ" dirty="0"/>
              <a:t>SRR ČR 2021+ 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– strategické cíle</a:t>
            </a:r>
            <a:endParaRPr lang="cs-CZ" dirty="0"/>
          </a:p>
        </p:txBody>
      </p:sp>
      <p:pic>
        <p:nvPicPr>
          <p:cNvPr id="1027" name="Picture 3" descr="C:\Users\purfra\Downloads\Globalni_cile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405" y="1355275"/>
            <a:ext cx="6878438" cy="47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A0B77647-C60C-45A5-A663-38AAE3620DE7}"/>
              </a:ext>
            </a:extLst>
          </p:cNvPr>
          <p:cNvSpPr/>
          <p:nvPr/>
        </p:nvSpPr>
        <p:spPr>
          <a:xfrm>
            <a:off x="93518" y="5294872"/>
            <a:ext cx="2140528" cy="842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9C9283C-7A50-442E-86D1-0FA8508D9691}"/>
              </a:ext>
            </a:extLst>
          </p:cNvPr>
          <p:cNvSpPr txBox="1"/>
          <p:nvPr/>
        </p:nvSpPr>
        <p:spPr>
          <a:xfrm>
            <a:off x="283244" y="5393165"/>
            <a:ext cx="189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strategické plánování a řízení</a:t>
            </a:r>
          </a:p>
        </p:txBody>
      </p:sp>
    </p:spTree>
    <p:extLst>
      <p:ext uri="{BB962C8B-B14F-4D97-AF65-F5344CB8AC3E}">
        <p14:creationId xmlns:p14="http://schemas.microsoft.com/office/powerpoint/2010/main" val="3323972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Koncepce rozvoje venkova (KRV)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484AD168-CE71-4D51-8F3A-1312CA95A5C9}"/>
              </a:ext>
            </a:extLst>
          </p:cNvPr>
          <p:cNvSpPr txBox="1">
            <a:spLocks/>
          </p:cNvSpPr>
          <p:nvPr/>
        </p:nvSpPr>
        <p:spPr>
          <a:xfrm rot="10800000" flipV="1">
            <a:off x="961828" y="1319066"/>
            <a:ext cx="9705695" cy="4923179"/>
          </a:xfrm>
          <a:prstGeom prst="rect">
            <a:avLst/>
          </a:prstGeom>
        </p:spPr>
        <p:txBody>
          <a:bodyPr anchor="t">
            <a:normAutofit fontScale="92500"/>
          </a:bodyPr>
          <a:lstStyle>
            <a:lvl1pPr marL="0" indent="0" algn="l" defTabSz="862683" rtl="0" eaLnBrk="1" latinLnBrk="0" hangingPunct="1">
              <a:spcBef>
                <a:spcPts val="944"/>
              </a:spcBef>
              <a:spcAft>
                <a:spcPts val="944"/>
              </a:spcAft>
              <a:buFontTx/>
              <a:buNone/>
              <a:defRPr sz="2642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0930" indent="-269588" algn="l" defTabSz="862683" rtl="0" eaLnBrk="1" latinLnBrk="0" hangingPunct="1">
              <a:spcBef>
                <a:spcPct val="20000"/>
              </a:spcBef>
              <a:buFontTx/>
              <a:buNone/>
              <a:defRPr sz="226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8354" indent="-215671" algn="l" defTabSz="862683" rtl="0" eaLnBrk="1" latinLnBrk="0" hangingPunct="1">
              <a:spcBef>
                <a:spcPct val="20000"/>
              </a:spcBef>
              <a:buFontTx/>
              <a:buNone/>
              <a:defRPr sz="188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09696" indent="-215671" algn="l" defTabSz="862683" rtl="0" eaLnBrk="1" latinLnBrk="0" hangingPunct="1">
              <a:spcBef>
                <a:spcPct val="20000"/>
              </a:spcBef>
              <a:buFontTx/>
              <a:buNone/>
              <a:defRPr sz="1698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41038" indent="-215671" algn="l" defTabSz="862683" rtl="0" eaLnBrk="1" latinLnBrk="0" hangingPunct="1">
              <a:spcBef>
                <a:spcPct val="20000"/>
              </a:spcBef>
              <a:buFontTx/>
              <a:buNone/>
              <a:defRPr sz="1698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372379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None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3720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5062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6404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8555" indent="-348555" algn="just" defTabSz="842582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2539" dirty="0">
                <a:solidFill>
                  <a:sysClr val="windowText" lastClr="000000"/>
                </a:solidFill>
                <a:ea typeface="+mn-lt"/>
                <a:cs typeface="Arial"/>
              </a:rPr>
              <a:t>Potřeba koncepčního přístupu k rozvoji venkovských oblastí ČR – různorodé, ale spojují je některé společné rozvojové problémy a potřeby</a:t>
            </a:r>
          </a:p>
          <a:p>
            <a:pPr marL="348555" indent="-348555" algn="just" defTabSz="842582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2539" dirty="0">
                <a:solidFill>
                  <a:sysClr val="windowText" lastClr="000000"/>
                </a:solidFill>
                <a:ea typeface="+mn-lt"/>
                <a:cs typeface="Arial"/>
              </a:rPr>
              <a:t>Jednotná koncepce rozvoje venkovských oblastí – jasná vize a cíle</a:t>
            </a:r>
          </a:p>
          <a:p>
            <a:pPr marL="348555" indent="-348555" algn="just" defTabSz="842582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2539" dirty="0">
                <a:solidFill>
                  <a:sysClr val="windowText" lastClr="000000"/>
                </a:solidFill>
                <a:ea typeface="+mn-lt"/>
                <a:cs typeface="Arial"/>
              </a:rPr>
              <a:t>Základní koncepční materiál pro strategické řízení rozvoje venkova ze strany MMR</a:t>
            </a:r>
          </a:p>
          <a:p>
            <a:pPr marL="348555" indent="-348555" algn="just" defTabSz="842582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2539" dirty="0">
                <a:solidFill>
                  <a:sysClr val="windowText" lastClr="000000"/>
                </a:solidFill>
                <a:ea typeface="+mn-lt"/>
                <a:cs typeface="Arial"/>
              </a:rPr>
              <a:t>Rozpracovává územní dimenzi podpory regionálního rozvoje ve vztahu k venkovu, a to i s ohledem na různorodost venkova </a:t>
            </a:r>
          </a:p>
          <a:p>
            <a:pPr marL="348555" indent="-348555" algn="just" defTabSz="842582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2539" dirty="0">
                <a:solidFill>
                  <a:sysClr val="windowText" lastClr="000000"/>
                </a:solidFill>
                <a:ea typeface="+mn-lt"/>
                <a:cs typeface="Arial"/>
              </a:rPr>
              <a:t>KRV projednávána a připomínkována v rámci PS pro rozvoj venkova RVUR</a:t>
            </a:r>
          </a:p>
          <a:p>
            <a:pPr marL="348555" indent="-348555" algn="just" defTabSz="842582">
              <a:spcBef>
                <a:spcPts val="0"/>
              </a:spcBef>
              <a:spcAft>
                <a:spcPts val="1172"/>
              </a:spcAft>
              <a:buFont typeface="Arial" panose="020B0604020202020204" pitchFamily="34" charset="0"/>
              <a:buChar char="•"/>
              <a:defRPr/>
            </a:pPr>
            <a:r>
              <a:rPr lang="cs-CZ" sz="2539" dirty="0">
                <a:solidFill>
                  <a:sysClr val="windowText" lastClr="000000"/>
                </a:solidFill>
                <a:ea typeface="+mn-lt"/>
                <a:cs typeface="Arial"/>
              </a:rPr>
              <a:t>KRV schválena </a:t>
            </a:r>
            <a:r>
              <a:rPr lang="pl-PL" sz="2539" dirty="0">
                <a:solidFill>
                  <a:sysClr val="windowText" lastClr="000000"/>
                </a:solidFill>
                <a:ea typeface="+mn-lt"/>
                <a:cs typeface="Arial"/>
              </a:rPr>
              <a:t>usnesením vlády č. 36 z 13. ledna 2020</a:t>
            </a:r>
            <a:endParaRPr lang="cs-CZ" sz="2539" dirty="0">
              <a:solidFill>
                <a:sysClr val="windowText" lastClr="000000"/>
              </a:solidFill>
              <a:ea typeface="+mn-lt"/>
              <a:cs typeface="Arial"/>
            </a:endParaRPr>
          </a:p>
          <a:p>
            <a:pPr marL="348555" indent="-348555" algn="just" defTabSz="842582">
              <a:spcBef>
                <a:spcPts val="922"/>
              </a:spcBef>
              <a:spcAft>
                <a:spcPts val="922"/>
              </a:spcAft>
              <a:defRPr/>
            </a:pPr>
            <a:endParaRPr lang="cs-CZ" sz="2580" dirty="0">
              <a:solidFill>
                <a:sysClr val="windowText" lastClr="000000"/>
              </a:solidFill>
            </a:endParaRPr>
          </a:p>
          <a:p>
            <a:pPr marL="348555" indent="-348555" algn="just" defTabSz="842582">
              <a:spcBef>
                <a:spcPts val="1172"/>
              </a:spcBef>
              <a:spcAft>
                <a:spcPts val="922"/>
              </a:spcAft>
              <a:defRPr/>
            </a:pPr>
            <a:endParaRPr lang="cs-CZ" sz="2344" dirty="0">
              <a:solidFill>
                <a:sysClr val="windowText" lastClr="000000"/>
              </a:solidFill>
              <a:cs typeface="Calibri"/>
            </a:endParaRPr>
          </a:p>
          <a:p>
            <a:pPr marL="348555" indent="-348555" defTabSz="842582">
              <a:spcBef>
                <a:spcPts val="922"/>
              </a:spcBef>
              <a:spcAft>
                <a:spcPts val="922"/>
              </a:spcAft>
              <a:defRPr/>
            </a:pPr>
            <a:endParaRPr lang="cs-CZ" sz="2580" dirty="0">
              <a:solidFill>
                <a:sysClr val="windowText" lastClr="000000"/>
              </a:solidFill>
              <a:cs typeface="Calibri" panose="020F0502020204030204"/>
            </a:endParaRPr>
          </a:p>
        </p:txBody>
      </p:sp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A63A3FFD-E45B-43B1-82F2-42D2F168D774}"/>
              </a:ext>
            </a:extLst>
          </p:cNvPr>
          <p:cNvSpPr/>
          <p:nvPr/>
        </p:nvSpPr>
        <p:spPr>
          <a:xfrm>
            <a:off x="9933709" y="5299363"/>
            <a:ext cx="2140528" cy="842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216684B-7A64-40F7-AA22-98780B699474}"/>
              </a:ext>
            </a:extLst>
          </p:cNvPr>
          <p:cNvSpPr txBox="1"/>
          <p:nvPr/>
        </p:nvSpPr>
        <p:spPr>
          <a:xfrm>
            <a:off x="10123435" y="5397656"/>
            <a:ext cx="189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strategické plánování a řízení</a:t>
            </a:r>
          </a:p>
        </p:txBody>
      </p:sp>
    </p:spTree>
    <p:extLst>
      <p:ext uri="{BB962C8B-B14F-4D97-AF65-F5344CB8AC3E}">
        <p14:creationId xmlns:p14="http://schemas.microsoft.com/office/powerpoint/2010/main" val="230010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Koncepce rozvoje venkova (KRV)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B10B14EE-06C2-4F89-8350-0E83CF5349AA}"/>
              </a:ext>
            </a:extLst>
          </p:cNvPr>
          <p:cNvSpPr txBox="1">
            <a:spLocks/>
          </p:cNvSpPr>
          <p:nvPr/>
        </p:nvSpPr>
        <p:spPr>
          <a:xfrm rot="10800000" flipV="1">
            <a:off x="539841" y="1319066"/>
            <a:ext cx="10715878" cy="506384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862683" rtl="0" eaLnBrk="1" latinLnBrk="0" hangingPunct="1">
              <a:spcBef>
                <a:spcPts val="944"/>
              </a:spcBef>
              <a:spcAft>
                <a:spcPts val="944"/>
              </a:spcAft>
              <a:buFontTx/>
              <a:buNone/>
              <a:defRPr sz="2642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00930" indent="-269588" algn="l" defTabSz="862683" rtl="0" eaLnBrk="1" latinLnBrk="0" hangingPunct="1">
              <a:spcBef>
                <a:spcPct val="20000"/>
              </a:spcBef>
              <a:buFontTx/>
              <a:buNone/>
              <a:defRPr sz="2265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8354" indent="-215671" algn="l" defTabSz="862683" rtl="0" eaLnBrk="1" latinLnBrk="0" hangingPunct="1">
              <a:spcBef>
                <a:spcPct val="20000"/>
              </a:spcBef>
              <a:buFontTx/>
              <a:buNone/>
              <a:defRPr sz="1887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09696" indent="-215671" algn="l" defTabSz="862683" rtl="0" eaLnBrk="1" latinLnBrk="0" hangingPunct="1">
              <a:spcBef>
                <a:spcPct val="20000"/>
              </a:spcBef>
              <a:buFontTx/>
              <a:buNone/>
              <a:defRPr sz="1698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41038" indent="-215671" algn="l" defTabSz="862683" rtl="0" eaLnBrk="1" latinLnBrk="0" hangingPunct="1">
              <a:spcBef>
                <a:spcPct val="20000"/>
              </a:spcBef>
              <a:buFontTx/>
              <a:buNone/>
              <a:defRPr sz="1698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372379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None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3720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35062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66404" indent="-215671" algn="l" defTabSz="86268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8555" indent="-348555" algn="just" defTabSz="842582">
              <a:spcBef>
                <a:spcPts val="922"/>
              </a:spcBef>
              <a:spcAft>
                <a:spcPts val="922"/>
              </a:spcAft>
              <a:buFont typeface="Arial" panose="020B0604020202020204" pitchFamily="34" charset="0"/>
              <a:buChar char="•"/>
            </a:pPr>
            <a:r>
              <a:rPr lang="cs-CZ" sz="2344" dirty="0">
                <a:solidFill>
                  <a:srgbClr val="262626"/>
                </a:solidFill>
                <a:ea typeface="+mn-lt"/>
                <a:cs typeface="Calibri"/>
              </a:rPr>
              <a:t>Implementace řešena prostřednictvím samostatných prováděcích dokumentů – zejména Akčních plánů SRR ČR 21+, okrajově jiných (jmenovitě AP Adaptační strategie – některé aktivity v oblasti ŽP)</a:t>
            </a:r>
          </a:p>
          <a:p>
            <a:pPr marL="348555" indent="-348555" algn="just" defTabSz="842582">
              <a:spcBef>
                <a:spcPts val="922"/>
              </a:spcBef>
              <a:spcAft>
                <a:spcPts val="922"/>
              </a:spcAft>
              <a:buFont typeface="Arial" panose="020B0604020202020204" pitchFamily="34" charset="0"/>
              <a:buChar char="•"/>
            </a:pPr>
            <a:r>
              <a:rPr lang="cs-CZ" sz="2344" dirty="0">
                <a:solidFill>
                  <a:srgbClr val="262626"/>
                </a:solidFill>
                <a:ea typeface="+mn-lt"/>
                <a:cs typeface="Calibri"/>
              </a:rPr>
              <a:t>Na úrovni AP SRR ČR 21+ Koncepce základem pro stanovení aktivit pro rozvoj venkova, včetně jejich územní dimenze </a:t>
            </a:r>
          </a:p>
          <a:p>
            <a:pPr marL="348555" indent="-348555" algn="just" defTabSz="842582">
              <a:spcBef>
                <a:spcPts val="922"/>
              </a:spcBef>
              <a:spcAft>
                <a:spcPts val="922"/>
              </a:spcAft>
              <a:buFont typeface="Arial" panose="020B0604020202020204" pitchFamily="34" charset="0"/>
              <a:buChar char="•"/>
            </a:pPr>
            <a:r>
              <a:rPr lang="cs-CZ" sz="2344" dirty="0">
                <a:solidFill>
                  <a:srgbClr val="262626"/>
                </a:solidFill>
                <a:ea typeface="+mn-lt"/>
                <a:cs typeface="Calibri"/>
              </a:rPr>
              <a:t>Jeden organizační útvar – nastavení koncepce rozvoje (KRV) → detailů implementace (AP SRR) → správce důležitých implementačních nástrojů (CLLD, PRR19+)</a:t>
            </a:r>
          </a:p>
          <a:p>
            <a:pPr marL="348555" indent="-348555" algn="just" defTabSz="842582">
              <a:spcBef>
                <a:spcPts val="922"/>
              </a:spcBef>
              <a:spcAft>
                <a:spcPts val="922"/>
              </a:spcAft>
              <a:buFont typeface="Arial" panose="020B0604020202020204" pitchFamily="34" charset="0"/>
              <a:buChar char="•"/>
            </a:pPr>
            <a:r>
              <a:rPr lang="cs-CZ" sz="2344" dirty="0">
                <a:solidFill>
                  <a:srgbClr val="262626"/>
                </a:solidFill>
                <a:ea typeface="+mn-lt"/>
                <a:cs typeface="Calibri"/>
              </a:rPr>
              <a:t>Platnost 2021–27 – možnost dřívější aktualizace – významné změny 1) v socioekonomických podmínkách, 2) v nastavení regionální politiky státu (SRR ČR21+)</a:t>
            </a:r>
            <a:endParaRPr lang="cs-CZ" sz="2580" dirty="0">
              <a:solidFill>
                <a:srgbClr val="262626"/>
              </a:solidFill>
              <a:cs typeface="Calibri"/>
            </a:endParaRPr>
          </a:p>
          <a:p>
            <a:pPr marL="348555" indent="-348555" algn="just" defTabSz="842582">
              <a:spcBef>
                <a:spcPts val="1172"/>
              </a:spcBef>
              <a:spcAft>
                <a:spcPts val="922"/>
              </a:spcAft>
            </a:pPr>
            <a:endParaRPr lang="cs-CZ" sz="2344" dirty="0">
              <a:solidFill>
                <a:srgbClr val="262626"/>
              </a:solidFill>
              <a:cs typeface="Calibri"/>
            </a:endParaRPr>
          </a:p>
          <a:p>
            <a:pPr marL="348555" indent="-348555" defTabSz="842582">
              <a:spcBef>
                <a:spcPts val="922"/>
              </a:spcBef>
              <a:spcAft>
                <a:spcPts val="922"/>
              </a:spcAft>
            </a:pPr>
            <a:endParaRPr lang="cs-CZ" sz="2580" dirty="0">
              <a:solidFill>
                <a:srgbClr val="262626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7810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KRV – zájmové území ("Venkov" pro Koncepci)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77CBA9D-C364-46A4-97F4-EEAE27679A4E}"/>
              </a:ext>
            </a:extLst>
          </p:cNvPr>
          <p:cNvSpPr txBox="1">
            <a:spLocks/>
          </p:cNvSpPr>
          <p:nvPr/>
        </p:nvSpPr>
        <p:spPr>
          <a:xfrm>
            <a:off x="399179" y="1600391"/>
            <a:ext cx="10243244" cy="4701647"/>
          </a:xfrm>
          <a:prstGeom prst="rect">
            <a:avLst/>
          </a:prstGeom>
        </p:spPr>
        <p:txBody>
          <a:bodyPr/>
          <a:lstStyle>
            <a:lvl1pPr marL="461063" indent="-461063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98971" indent="-384219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536878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151629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766380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0000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81131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95882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10633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5385" indent="-307376" algn="l" defTabSz="1229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320" indent="-450320" algn="just" defTabSz="1200855">
              <a:spcBef>
                <a:spcPts val="2344"/>
              </a:spcBef>
              <a:defRPr/>
            </a:pPr>
            <a:r>
              <a:rPr lang="cs-CZ" sz="2344" dirty="0">
                <a:solidFill>
                  <a:srgbClr val="262626"/>
                </a:solidFill>
              </a:rPr>
              <a:t>Definice venkova</a:t>
            </a:r>
          </a:p>
          <a:p>
            <a:pPr marL="975695" lvl="1" indent="-375267" algn="just" defTabSz="1200855">
              <a:spcBef>
                <a:spcPts val="2344"/>
              </a:spcBef>
              <a:defRPr/>
            </a:pPr>
            <a:r>
              <a:rPr lang="cs-CZ" sz="1953" dirty="0">
                <a:solidFill>
                  <a:srgbClr val="262626"/>
                </a:solidFill>
              </a:rPr>
              <a:t>Lze vymezit/definovat různými způsoby, v KRV shrnuty do základních přístupů:</a:t>
            </a:r>
          </a:p>
          <a:p>
            <a:pPr marL="1200855" lvl="2" indent="0" algn="just" defTabSz="1200855">
              <a:spcBef>
                <a:spcPts val="2344"/>
              </a:spcBef>
              <a:buNone/>
              <a:defRPr/>
            </a:pPr>
            <a:r>
              <a:rPr lang="cs-CZ" sz="1953" dirty="0">
                <a:solidFill>
                  <a:srgbClr val="262626"/>
                </a:solidFill>
              </a:rPr>
              <a:t>1.	implicitní přístup na základě platné legislativy,</a:t>
            </a:r>
          </a:p>
          <a:p>
            <a:pPr marL="1200855" lvl="2" indent="0" algn="just" defTabSz="1200855">
              <a:spcBef>
                <a:spcPts val="2344"/>
              </a:spcBef>
              <a:buNone/>
              <a:defRPr/>
            </a:pPr>
            <a:r>
              <a:rPr lang="cs-CZ" sz="1953" dirty="0">
                <a:solidFill>
                  <a:srgbClr val="262626"/>
                </a:solidFill>
              </a:rPr>
              <a:t>2.	p</a:t>
            </a:r>
            <a:r>
              <a:rPr lang="cs-CZ" sz="1953" dirty="0" err="1">
                <a:solidFill>
                  <a:srgbClr val="262626"/>
                </a:solidFill>
              </a:rPr>
              <a:t>ozitivistický</a:t>
            </a:r>
            <a:r>
              <a:rPr lang="cs-CZ" sz="1953" dirty="0">
                <a:solidFill>
                  <a:srgbClr val="262626"/>
                </a:solidFill>
              </a:rPr>
              <a:t> přístup,</a:t>
            </a:r>
          </a:p>
          <a:p>
            <a:pPr marL="1200855" lvl="2" indent="0" algn="just" defTabSz="1200855">
              <a:spcBef>
                <a:spcPts val="2344"/>
              </a:spcBef>
              <a:buNone/>
              <a:defRPr/>
            </a:pPr>
            <a:r>
              <a:rPr lang="cs-CZ" sz="1953" dirty="0">
                <a:solidFill>
                  <a:srgbClr val="262626"/>
                </a:solidFill>
              </a:rPr>
              <a:t>3.	sociálně konstruktivistický přístup.</a:t>
            </a:r>
          </a:p>
          <a:p>
            <a:pPr marL="975695" lvl="1" indent="-375267" algn="just" defTabSz="1200855">
              <a:spcBef>
                <a:spcPts val="2344"/>
              </a:spcBef>
              <a:defRPr/>
            </a:pPr>
            <a:r>
              <a:rPr lang="cs-CZ" sz="1953" dirty="0">
                <a:solidFill>
                  <a:srgbClr val="262626"/>
                </a:solidFill>
              </a:rPr>
              <a:t>Diskuze problematiky vymezení venkova – základní přístupy s příklady konkrétních definic – základ pro výběr/nastavení definice venkova pro potřeby Koncepce</a:t>
            </a:r>
          </a:p>
          <a:p>
            <a:pPr marL="450320" indent="-450320" algn="just" defTabSz="1200855">
              <a:spcBef>
                <a:spcPts val="1172"/>
              </a:spcBef>
              <a:defRPr/>
            </a:pPr>
            <a:endParaRPr lang="cs-CZ" sz="2149" dirty="0">
              <a:solidFill>
                <a:srgbClr val="262626"/>
              </a:solidFill>
            </a:endParaRPr>
          </a:p>
          <a:p>
            <a:pPr marL="600428" lvl="1" indent="0" algn="just" defTabSz="1200855">
              <a:spcBef>
                <a:spcPts val="1172"/>
              </a:spcBef>
              <a:buNone/>
              <a:defRPr/>
            </a:pPr>
            <a:endParaRPr lang="cs-CZ" sz="1758" dirty="0">
              <a:solidFill>
                <a:srgbClr val="262626"/>
              </a:solidFill>
            </a:endParaRPr>
          </a:p>
          <a:p>
            <a:pPr marL="450320" indent="-450320" algn="just" defTabSz="1200855">
              <a:spcBef>
                <a:spcPts val="1172"/>
              </a:spcBef>
              <a:defRPr/>
            </a:pPr>
            <a:endParaRPr lang="cs-CZ" sz="2149" dirty="0">
              <a:solidFill>
                <a:srgbClr val="262626"/>
              </a:solidFill>
            </a:endParaRPr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6FBC2270-D17F-409E-8C71-1EFA5E765F6E}"/>
              </a:ext>
            </a:extLst>
          </p:cNvPr>
          <p:cNvSpPr/>
          <p:nvPr/>
        </p:nvSpPr>
        <p:spPr>
          <a:xfrm>
            <a:off x="9944100" y="5257609"/>
            <a:ext cx="2140528" cy="8429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87AD1A0-511B-4EC4-AE78-3A042D10CABC}"/>
              </a:ext>
            </a:extLst>
          </p:cNvPr>
          <p:cNvSpPr txBox="1"/>
          <p:nvPr/>
        </p:nvSpPr>
        <p:spPr>
          <a:xfrm>
            <a:off x="10133826" y="5355902"/>
            <a:ext cx="1891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strategické plánování a řízení</a:t>
            </a:r>
          </a:p>
        </p:txBody>
      </p:sp>
    </p:spTree>
    <p:extLst>
      <p:ext uri="{BB962C8B-B14F-4D97-AF65-F5344CB8AC3E}">
        <p14:creationId xmlns:p14="http://schemas.microsoft.com/office/powerpoint/2010/main" val="504633090"/>
      </p:ext>
    </p:extLst>
  </p:cSld>
  <p:clrMapOvr>
    <a:masterClrMapping/>
  </p:clrMapOvr>
</p:sld>
</file>

<file path=ppt/theme/theme1.xml><?xml version="1.0" encoding="utf-8"?>
<a:theme xmlns:a="http://schemas.openxmlformats.org/drawingml/2006/main" name="Šablona final">
  <a:themeElements>
    <a:clrScheme name="NOK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17365D"/>
      </a:accent1>
      <a:accent2>
        <a:srgbClr val="548DD4"/>
      </a:accent2>
      <a:accent3>
        <a:srgbClr val="8DB3E2"/>
      </a:accent3>
      <a:accent4>
        <a:srgbClr val="C6D9F0"/>
      </a:accent4>
      <a:accent5>
        <a:srgbClr val="C6D9F0"/>
      </a:accent5>
      <a:accent6>
        <a:srgbClr val="C6D9F0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Šablona final">
  <a:themeElements>
    <a:clrScheme name="NOK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17365D"/>
      </a:accent1>
      <a:accent2>
        <a:srgbClr val="548DD4"/>
      </a:accent2>
      <a:accent3>
        <a:srgbClr val="8DB3E2"/>
      </a:accent3>
      <a:accent4>
        <a:srgbClr val="C6D9F0"/>
      </a:accent4>
      <a:accent5>
        <a:srgbClr val="C6D9F0"/>
      </a:accent5>
      <a:accent6>
        <a:srgbClr val="C6D9F0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Šablona final">
  <a:themeElements>
    <a:clrScheme name="NOK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17365D"/>
      </a:accent1>
      <a:accent2>
        <a:srgbClr val="548DD4"/>
      </a:accent2>
      <a:accent3>
        <a:srgbClr val="8DB3E2"/>
      </a:accent3>
      <a:accent4>
        <a:srgbClr val="C6D9F0"/>
      </a:accent4>
      <a:accent5>
        <a:srgbClr val="C6D9F0"/>
      </a:accent5>
      <a:accent6>
        <a:srgbClr val="C6D9F0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Šablona final">
  <a:themeElements>
    <a:clrScheme name="NOK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17365D"/>
      </a:accent1>
      <a:accent2>
        <a:srgbClr val="548DD4"/>
      </a:accent2>
      <a:accent3>
        <a:srgbClr val="8DB3E2"/>
      </a:accent3>
      <a:accent4>
        <a:srgbClr val="C6D9F0"/>
      </a:accent4>
      <a:accent5>
        <a:srgbClr val="C6D9F0"/>
      </a:accent5>
      <a:accent6>
        <a:srgbClr val="C6D9F0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Šablona final">
  <a:themeElements>
    <a:clrScheme name="NOK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17365D"/>
      </a:accent1>
      <a:accent2>
        <a:srgbClr val="548DD4"/>
      </a:accent2>
      <a:accent3>
        <a:srgbClr val="8DB3E2"/>
      </a:accent3>
      <a:accent4>
        <a:srgbClr val="C6D9F0"/>
      </a:accent4>
      <a:accent5>
        <a:srgbClr val="C6D9F0"/>
      </a:accent5>
      <a:accent6>
        <a:srgbClr val="C6D9F0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Šablona_prezentace_AJ_275">
  <a:themeElements>
    <a:clrScheme name="NOK">
      <a:dk1>
        <a:srgbClr val="262626"/>
      </a:dk1>
      <a:lt1>
        <a:sysClr val="window" lastClr="FFFFFF"/>
      </a:lt1>
      <a:dk2>
        <a:srgbClr val="1F497D"/>
      </a:dk2>
      <a:lt2>
        <a:srgbClr val="EEECE1"/>
      </a:lt2>
      <a:accent1>
        <a:srgbClr val="17365D"/>
      </a:accent1>
      <a:accent2>
        <a:srgbClr val="548DD4"/>
      </a:accent2>
      <a:accent3>
        <a:srgbClr val="8DB3E2"/>
      </a:accent3>
      <a:accent4>
        <a:srgbClr val="C6D9F0"/>
      </a:accent4>
      <a:accent5>
        <a:srgbClr val="C6D9F0"/>
      </a:accent5>
      <a:accent6>
        <a:srgbClr val="C6D9F0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ae529b29-b2bb-4f0f-bf76-47ede62a77b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60E23A6042254D9AC27A8652D978CA" ma:contentTypeVersion="14" ma:contentTypeDescription="Vytvoří nový dokument" ma:contentTypeScope="" ma:versionID="5b301585167cc1e0a2aadb367de04ca5">
  <xsd:schema xmlns:xsd="http://www.w3.org/2001/XMLSchema" xmlns:xs="http://www.w3.org/2001/XMLSchema" xmlns:p="http://schemas.microsoft.com/office/2006/metadata/properties" xmlns:ns2="ae529b29-b2bb-4f0f-bf76-47ede62a77b9" xmlns:ns3="a867a263-4c00-4944-a435-72febfd70997" targetNamespace="http://schemas.microsoft.com/office/2006/metadata/properties" ma:root="true" ma:fieldsID="14085b2e47b5c8e6ebd080bd2078f460" ns2:_="" ns3:_="">
    <xsd:import namespace="ae529b29-b2bb-4f0f-bf76-47ede62a77b9"/>
    <xsd:import namespace="a867a263-4c00-4944-a435-72febfd709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529b29-b2bb-4f0f-bf76-47ede62a77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tav odsouhlasení" ma:internalName="Stav_x0020_odsouhlasen_x00ed_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7a263-4c00-4944-a435-72febfd7099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B951D8-238D-4396-8CAC-334DF9EDBC08}">
  <ds:schemaRefs>
    <ds:schemaRef ds:uri="http://purl.org/dc/dcmitype/"/>
    <ds:schemaRef ds:uri="http://schemas.openxmlformats.org/package/2006/metadata/core-properties"/>
    <ds:schemaRef ds:uri="a867a263-4c00-4944-a435-72febfd70997"/>
    <ds:schemaRef ds:uri="http://purl.org/dc/elements/1.1/"/>
    <ds:schemaRef ds:uri="http://schemas.microsoft.com/office/2006/metadata/properties"/>
    <ds:schemaRef ds:uri="ae529b29-b2bb-4f0f-bf76-47ede62a77b9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36F4672-B2A9-48E1-9416-25A029CBCE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529b29-b2bb-4f0f-bf76-47ede62a77b9"/>
    <ds:schemaRef ds:uri="a867a263-4c00-4944-a435-72febfd709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AC26406-6533-43BA-B756-01C2E890F1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1977</TotalTime>
  <Words>1742</Words>
  <Application>Microsoft Office PowerPoint</Application>
  <PresentationFormat>Širokoúhlá obrazovka</PresentationFormat>
  <Paragraphs>188</Paragraphs>
  <Slides>30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30</vt:i4>
      </vt:variant>
    </vt:vector>
  </HeadingPairs>
  <TitlesOfParts>
    <vt:vector size="40" baseType="lpstr">
      <vt:lpstr>Arial</vt:lpstr>
      <vt:lpstr>Calibri</vt:lpstr>
      <vt:lpstr>Candara</vt:lpstr>
      <vt:lpstr>Wingdings</vt:lpstr>
      <vt:lpstr>Šablona final</vt:lpstr>
      <vt:lpstr>1_Šablona final</vt:lpstr>
      <vt:lpstr>2_Šablona final</vt:lpstr>
      <vt:lpstr>3_Šablona final</vt:lpstr>
      <vt:lpstr>4_Šablona final</vt:lpstr>
      <vt:lpstr>Šablona_prezentace_AJ_275</vt:lpstr>
      <vt:lpstr>Rozvoj venkova v ČR v působnosti Ministerstva pro místní rozvoj     Richard Nikischer, Ministerstvo pro místní rozvoj  Atraktívnejší vidiek 21. 2. 2023, Zvolen, Slovensko        </vt:lpstr>
      <vt:lpstr> </vt:lpstr>
      <vt:lpstr>Regionální politika na MMR </vt:lpstr>
      <vt:lpstr>Podpora rozvoje venkova ze strany MMR</vt:lpstr>
      <vt:lpstr>Strategie reg. rozvoje ČR 2021+ – typologie území</vt:lpstr>
      <vt:lpstr>SRR ČR 2021+ – strategické cíle</vt:lpstr>
      <vt:lpstr>Koncepce rozvoje venkova (KRV)</vt:lpstr>
      <vt:lpstr>Koncepce rozvoje venkova (KRV)</vt:lpstr>
      <vt:lpstr>KRV – zájmové území ("Venkov" pro Koncepci) </vt:lpstr>
      <vt:lpstr>Prezentace aplikace PowerPoint</vt:lpstr>
      <vt:lpstr>Typologie venkova dle KRV </vt:lpstr>
      <vt:lpstr>Typologie venkova dle KRV </vt:lpstr>
      <vt:lpstr>KRV – plán, kam chceme venkov dostat  </vt:lpstr>
      <vt:lpstr>Složky plánu </vt:lpstr>
      <vt:lpstr>KRV – v řešení </vt:lpstr>
      <vt:lpstr> </vt:lpstr>
      <vt:lpstr> </vt:lpstr>
      <vt:lpstr>Strategický rozvoj venkova i v rukou venkovanů ČR jako výkladní skříň realizace Komunitně vedeného místního rozvoje</vt:lpstr>
      <vt:lpstr>Území působnosti MAS 2021–2027</vt:lpstr>
      <vt:lpstr>Věříme v sílu MAS </vt:lpstr>
      <vt:lpstr>Podpora vybavenosti malých obcí</vt:lpstr>
      <vt:lpstr>ONLINE KALKULAČKA VYBAVENOSTI malých obcí</vt:lpstr>
      <vt:lpstr>ObcePRO </vt:lpstr>
      <vt:lpstr>Regionální informační servis  </vt:lpstr>
      <vt:lpstr>Mapový server </vt:lpstr>
      <vt:lpstr>Další </vt:lpstr>
      <vt:lpstr>Metodické příručky/brožury pro zástupce obcí </vt:lpstr>
      <vt:lpstr>Vesnice roku oživení vesnických komunit</vt:lpstr>
      <vt:lpstr>Pakt pro rozvoj venkova ČR Spojme se pro rozvoj venkova  </vt:lpstr>
      <vt:lpstr> Děkuji za pozornost    Kontakt: richard.nikischer@mmr.cz tel.: (+420) 731 697 417       </vt:lpstr>
    </vt:vector>
  </TitlesOfParts>
  <Company>MMR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Strategické plánování a řízení rozvoje venkova    David Koppitz, MMR ČR, sekce regionální politiky</dc:title>
  <dc:creator>Kašparová Ivana</dc:creator>
  <cp:lastModifiedBy>Nikischer Richard</cp:lastModifiedBy>
  <cp:revision>96</cp:revision>
  <dcterms:created xsi:type="dcterms:W3CDTF">2019-09-18T11:39:54Z</dcterms:created>
  <dcterms:modified xsi:type="dcterms:W3CDTF">2023-02-19T13:18:49Z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0x010100FC60E23A6042254D9AC27A8652D978CA</vt:lpwstr>
  </property>
</Properties>
</file>