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4" r:id="rId2"/>
    <p:sldId id="300" r:id="rId3"/>
    <p:sldId id="310" r:id="rId4"/>
    <p:sldId id="305" r:id="rId5"/>
    <p:sldId id="307" r:id="rId6"/>
    <p:sldId id="296" r:id="rId7"/>
    <p:sldId id="308" r:id="rId8"/>
    <p:sldId id="311" r:id="rId9"/>
    <p:sldId id="309" r:id="rId10"/>
    <p:sldId id="313" r:id="rId11"/>
    <p:sldId id="314" r:id="rId12"/>
    <p:sldId id="315" r:id="rId13"/>
    <p:sldId id="316" r:id="rId14"/>
    <p:sldId id="283" r:id="rId15"/>
    <p:sldId id="317" r:id="rId16"/>
    <p:sldId id="291" r:id="rId17"/>
  </p:sldIdLst>
  <p:sldSz cx="12192000" cy="6858000"/>
  <p:notesSz cx="6805613" cy="99393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sťovecká Adriana" initials="HA" lastIdx="2" clrIdx="0">
    <p:extLst>
      <p:ext uri="{19B8F6BF-5375-455C-9EA6-DF929625EA0E}">
        <p15:presenceInfo xmlns:p15="http://schemas.microsoft.com/office/powerpoint/2012/main" userId="S-1-5-21-3495560190-2307090886-770446312-186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F3"/>
    <a:srgbClr val="FFEAD5"/>
    <a:srgbClr val="FFEAA7"/>
    <a:srgbClr val="FFF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redný štýl 2 - zvýrazneni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Stredný štýl 2 - zvýrazneni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Svetlý štýl 2 - zvýrazneni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Svetlý štýl 2 - zvýrazneni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Svetlý štýl 1 - zvýrazneni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9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FF8545-DD00-4EEA-BE67-353F1F893F5B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sk-SK"/>
        </a:p>
      </dgm:t>
    </dgm:pt>
    <dgm:pt modelId="{FA2E6BA3-CB2C-4746-A837-FA876140D50B}">
      <dgm:prSet phldrT="[Text]" custT="1"/>
      <dgm:spPr>
        <a:solidFill>
          <a:schemeClr val="accent3"/>
        </a:solidFill>
      </dgm:spPr>
      <dgm:t>
        <a:bodyPr/>
        <a:lstStyle/>
        <a:p>
          <a:r>
            <a:rPr lang="sk-SK" sz="1600" b="1" dirty="0" smtClean="0">
              <a:solidFill>
                <a:schemeClr val="tx1"/>
              </a:solidFill>
            </a:rPr>
            <a:t>10.02.2022</a:t>
          </a:r>
        </a:p>
        <a:p>
          <a:r>
            <a:rPr lang="sk-SK" sz="1600" dirty="0" smtClean="0">
              <a:solidFill>
                <a:schemeClr val="tx1"/>
              </a:solidFill>
            </a:rPr>
            <a:t>SP SPP schválený vládou SR (uznesenie č. 94/2022</a:t>
          </a:r>
          <a:r>
            <a:rPr lang="sk-SK" sz="1300" dirty="0" smtClean="0">
              <a:solidFill>
                <a:schemeClr val="tx1"/>
              </a:solidFill>
            </a:rPr>
            <a:t>)</a:t>
          </a:r>
        </a:p>
        <a:p>
          <a:endParaRPr lang="sk-SK" sz="1300" dirty="0"/>
        </a:p>
      </dgm:t>
    </dgm:pt>
    <dgm:pt modelId="{CE474E88-7FB8-43F0-880D-B272AC3F93C5}" type="parTrans" cxnId="{64C5D4AE-4429-4737-8504-4DE897A0078A}">
      <dgm:prSet/>
      <dgm:spPr/>
      <dgm:t>
        <a:bodyPr/>
        <a:lstStyle/>
        <a:p>
          <a:endParaRPr lang="sk-SK"/>
        </a:p>
      </dgm:t>
    </dgm:pt>
    <dgm:pt modelId="{4264FA79-651F-4591-A547-063989790F15}" type="sibTrans" cxnId="{64C5D4AE-4429-4737-8504-4DE897A0078A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sk-SK" dirty="0"/>
        </a:p>
      </dgm:t>
    </dgm:pt>
    <dgm:pt modelId="{21640453-5793-4073-B927-75672FFF15F6}">
      <dgm:prSet phldrT="[Text]" custT="1"/>
      <dgm:spPr>
        <a:solidFill>
          <a:srgbClr val="FFDE75"/>
        </a:solidFill>
      </dgm:spPr>
      <dgm:t>
        <a:bodyPr/>
        <a:lstStyle/>
        <a:p>
          <a:r>
            <a:rPr lang="sk-SK" sz="1600" b="1" dirty="0" smtClean="0">
              <a:solidFill>
                <a:schemeClr val="tx1"/>
              </a:solidFill>
            </a:rPr>
            <a:t>16.02.2022</a:t>
          </a:r>
        </a:p>
        <a:p>
          <a:r>
            <a:rPr lang="pl-PL" sz="1600" dirty="0" smtClean="0">
              <a:solidFill>
                <a:schemeClr val="tx1"/>
              </a:solidFill>
            </a:rPr>
            <a:t>odoslanie SP SPP cez SFC na EK</a:t>
          </a:r>
          <a:endParaRPr lang="sk-SK" sz="1600" dirty="0" smtClean="0">
            <a:solidFill>
              <a:schemeClr val="tx1"/>
            </a:solidFill>
          </a:endParaRPr>
        </a:p>
        <a:p>
          <a:endParaRPr lang="sk-SK" sz="1300" dirty="0"/>
        </a:p>
      </dgm:t>
    </dgm:pt>
    <dgm:pt modelId="{9A923D93-0A8F-4506-A556-2E4643518C57}" type="parTrans" cxnId="{640E306A-8D20-4B8E-875A-6600A874304D}">
      <dgm:prSet/>
      <dgm:spPr/>
      <dgm:t>
        <a:bodyPr/>
        <a:lstStyle/>
        <a:p>
          <a:endParaRPr lang="sk-SK"/>
        </a:p>
      </dgm:t>
    </dgm:pt>
    <dgm:pt modelId="{99ABDDE3-2020-4E94-BCA7-9E65C73ED01C}" type="sibTrans" cxnId="{640E306A-8D20-4B8E-875A-6600A874304D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sk-SK" dirty="0"/>
        </a:p>
      </dgm:t>
    </dgm:pt>
    <dgm:pt modelId="{03F78D03-EFFB-449F-A727-D0012FA143FA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sk-SK" sz="1600" b="1" dirty="0" smtClean="0">
              <a:solidFill>
                <a:schemeClr val="tx1"/>
              </a:solidFill>
            </a:rPr>
            <a:t>11.05.2022</a:t>
          </a:r>
        </a:p>
        <a:p>
          <a:r>
            <a:rPr lang="sk-SK" sz="1600" dirty="0" smtClean="0">
              <a:solidFill>
                <a:schemeClr val="tx1"/>
              </a:solidFill>
            </a:rPr>
            <a:t>Doručený list EK s </a:t>
          </a:r>
          <a:r>
            <a:rPr lang="sk-SK" sz="1600" dirty="0" smtClean="0">
              <a:solidFill>
                <a:schemeClr val="tx1"/>
              </a:solidFill>
            </a:rPr>
            <a:t>pripomienkami</a:t>
          </a:r>
          <a:endParaRPr lang="sk-SK" sz="1600" dirty="0" smtClean="0">
            <a:solidFill>
              <a:schemeClr val="tx1"/>
            </a:solidFill>
          </a:endParaRPr>
        </a:p>
        <a:p>
          <a:r>
            <a:rPr lang="sk-SK" sz="1600" dirty="0" smtClean="0">
              <a:solidFill>
                <a:schemeClr val="tx1"/>
              </a:solidFill>
            </a:rPr>
            <a:t>315 pripomienok  </a:t>
          </a:r>
          <a:endParaRPr lang="sk-SK" sz="1600" dirty="0">
            <a:solidFill>
              <a:schemeClr val="tx1"/>
            </a:solidFill>
          </a:endParaRPr>
        </a:p>
      </dgm:t>
    </dgm:pt>
    <dgm:pt modelId="{22221AEE-1186-4A14-BA9E-DF08B1F8502B}" type="parTrans" cxnId="{2AAF8551-FE76-4734-B43B-5FCA21FD9575}">
      <dgm:prSet/>
      <dgm:spPr/>
      <dgm:t>
        <a:bodyPr/>
        <a:lstStyle/>
        <a:p>
          <a:endParaRPr lang="sk-SK"/>
        </a:p>
      </dgm:t>
    </dgm:pt>
    <dgm:pt modelId="{124E376D-2B79-4418-A54B-8235AD4099F6}" type="sibTrans" cxnId="{2AAF8551-FE76-4734-B43B-5FCA21FD9575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sk-SK" dirty="0"/>
        </a:p>
      </dgm:t>
    </dgm:pt>
    <dgm:pt modelId="{44D42B7B-0AD5-4131-8F57-3FDEA740C6B5}">
      <dgm:prSet phldrT="[Text]" custT="1"/>
      <dgm:spPr>
        <a:solidFill>
          <a:schemeClr val="accent4"/>
        </a:solidFill>
      </dgm:spPr>
      <dgm:t>
        <a:bodyPr/>
        <a:lstStyle/>
        <a:p>
          <a:r>
            <a:rPr lang="sk-SK" sz="1600" b="1" dirty="0" smtClean="0">
              <a:solidFill>
                <a:schemeClr val="tx1"/>
              </a:solidFill>
            </a:rPr>
            <a:t>20.10.2022</a:t>
          </a:r>
        </a:p>
        <a:p>
          <a:r>
            <a:rPr lang="sk-SK" sz="1600" dirty="0" smtClean="0">
              <a:solidFill>
                <a:schemeClr val="tx1"/>
              </a:solidFill>
            </a:rPr>
            <a:t>odoslanie upravenej verzie SP </a:t>
          </a:r>
          <a:r>
            <a:rPr lang="sk-SK" sz="1600" dirty="0" smtClean="0">
              <a:solidFill>
                <a:schemeClr val="tx1"/>
              </a:solidFill>
            </a:rPr>
            <a:t>na </a:t>
          </a:r>
          <a:r>
            <a:rPr lang="sk-SK" sz="1600" dirty="0" smtClean="0">
              <a:solidFill>
                <a:schemeClr val="tx1"/>
              </a:solidFill>
            </a:rPr>
            <a:t>formálny schvaľovací proces EK</a:t>
          </a:r>
          <a:endParaRPr lang="sk-SK" sz="1600" dirty="0">
            <a:solidFill>
              <a:schemeClr val="tx1"/>
            </a:solidFill>
          </a:endParaRPr>
        </a:p>
      </dgm:t>
    </dgm:pt>
    <dgm:pt modelId="{3BDEA3C4-7CF1-4539-92FA-EC7D4753ECBD}" type="parTrans" cxnId="{B0DE0CA0-F336-4865-AB5D-44E474F10CB5}">
      <dgm:prSet/>
      <dgm:spPr/>
      <dgm:t>
        <a:bodyPr/>
        <a:lstStyle/>
        <a:p>
          <a:endParaRPr lang="sk-SK"/>
        </a:p>
      </dgm:t>
    </dgm:pt>
    <dgm:pt modelId="{BA32CC9B-962F-4191-8388-FEBA0B34A541}" type="sibTrans" cxnId="{B0DE0CA0-F336-4865-AB5D-44E474F10CB5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sk-SK" dirty="0"/>
        </a:p>
      </dgm:t>
    </dgm:pt>
    <dgm:pt modelId="{09E457E8-E9EB-4B75-BEED-2EF49EBB5FD0}">
      <dgm:prSet phldrT="[Text]"/>
      <dgm:spPr>
        <a:solidFill>
          <a:schemeClr val="accent6"/>
        </a:solidFill>
      </dgm:spPr>
      <dgm:t>
        <a:bodyPr/>
        <a:lstStyle/>
        <a:p>
          <a:r>
            <a:rPr lang="sk-SK" b="1" u="sng" dirty="0" smtClean="0">
              <a:solidFill>
                <a:schemeClr val="tx1"/>
              </a:solidFill>
            </a:rPr>
            <a:t>✓ 24.11.2022</a:t>
          </a:r>
        </a:p>
        <a:p>
          <a:r>
            <a:rPr lang="sk-SK" b="1" dirty="0" smtClean="0">
              <a:solidFill>
                <a:schemeClr val="tx1"/>
              </a:solidFill>
            </a:rPr>
            <a:t>Schválený SP SPP Európskou komisiou</a:t>
          </a:r>
        </a:p>
        <a:p>
          <a:r>
            <a:rPr lang="sk-SK" b="1" dirty="0" smtClean="0">
              <a:solidFill>
                <a:schemeClr val="tx1"/>
              </a:solidFill>
            </a:rPr>
            <a:t>Rozhodnutie č. C (2022) 8337</a:t>
          </a:r>
          <a:endParaRPr lang="sk-SK" b="1" dirty="0">
            <a:solidFill>
              <a:schemeClr val="tx1"/>
            </a:solidFill>
          </a:endParaRPr>
        </a:p>
      </dgm:t>
    </dgm:pt>
    <dgm:pt modelId="{60D3FF10-4091-43A7-B8B1-F3F0A69010B1}" type="parTrans" cxnId="{B7317E32-C421-4A7C-8368-B9A41B55C7F7}">
      <dgm:prSet/>
      <dgm:spPr/>
      <dgm:t>
        <a:bodyPr/>
        <a:lstStyle/>
        <a:p>
          <a:endParaRPr lang="sk-SK"/>
        </a:p>
      </dgm:t>
    </dgm:pt>
    <dgm:pt modelId="{8E4BFDDD-2322-472E-BBFD-248539BDD1E8}" type="sibTrans" cxnId="{B7317E32-C421-4A7C-8368-B9A41B55C7F7}">
      <dgm:prSet/>
      <dgm:spPr/>
      <dgm:t>
        <a:bodyPr/>
        <a:lstStyle/>
        <a:p>
          <a:endParaRPr lang="sk-SK"/>
        </a:p>
      </dgm:t>
    </dgm:pt>
    <dgm:pt modelId="{AB4AEEB0-740E-4659-B399-DBD5BCAF7627}" type="pres">
      <dgm:prSet presAssocID="{9CFF8545-DD00-4EEA-BE67-353F1F893F5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AB78A82B-94C2-410A-87E2-833A6C31C216}" type="pres">
      <dgm:prSet presAssocID="{FA2E6BA3-CB2C-4746-A837-FA876140D50B}" presName="node" presStyleLbl="node1" presStyleIdx="0" presStyleCnt="5" custLinFactNeighborY="-331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8139801-4916-4646-878E-734F7EFB8F17}" type="pres">
      <dgm:prSet presAssocID="{4264FA79-651F-4591-A547-063989790F15}" presName="sibTrans" presStyleLbl="sibTrans2D1" presStyleIdx="0" presStyleCnt="4"/>
      <dgm:spPr/>
      <dgm:t>
        <a:bodyPr/>
        <a:lstStyle/>
        <a:p>
          <a:endParaRPr lang="sk-SK"/>
        </a:p>
      </dgm:t>
    </dgm:pt>
    <dgm:pt modelId="{0ABA82EE-4C35-458D-B7DC-CC0C57032DCB}" type="pres">
      <dgm:prSet presAssocID="{4264FA79-651F-4591-A547-063989790F15}" presName="connectorText" presStyleLbl="sibTrans2D1" presStyleIdx="0" presStyleCnt="4"/>
      <dgm:spPr/>
      <dgm:t>
        <a:bodyPr/>
        <a:lstStyle/>
        <a:p>
          <a:endParaRPr lang="sk-SK"/>
        </a:p>
      </dgm:t>
    </dgm:pt>
    <dgm:pt modelId="{802DC49B-AE09-4392-AD6F-0880ADD11EF7}" type="pres">
      <dgm:prSet presAssocID="{21640453-5793-4073-B927-75672FFF15F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014BB1B-766A-4297-B83C-A01A082C925F}" type="pres">
      <dgm:prSet presAssocID="{99ABDDE3-2020-4E94-BCA7-9E65C73ED01C}" presName="sibTrans" presStyleLbl="sibTrans2D1" presStyleIdx="1" presStyleCnt="4"/>
      <dgm:spPr/>
      <dgm:t>
        <a:bodyPr/>
        <a:lstStyle/>
        <a:p>
          <a:endParaRPr lang="sk-SK"/>
        </a:p>
      </dgm:t>
    </dgm:pt>
    <dgm:pt modelId="{5DAD4089-0E12-410D-B341-CB011CC8824F}" type="pres">
      <dgm:prSet presAssocID="{99ABDDE3-2020-4E94-BCA7-9E65C73ED01C}" presName="connectorText" presStyleLbl="sibTrans2D1" presStyleIdx="1" presStyleCnt="4"/>
      <dgm:spPr/>
      <dgm:t>
        <a:bodyPr/>
        <a:lstStyle/>
        <a:p>
          <a:endParaRPr lang="sk-SK"/>
        </a:p>
      </dgm:t>
    </dgm:pt>
    <dgm:pt modelId="{D5A45D11-81FB-4D58-9244-315B04F4A8BD}" type="pres">
      <dgm:prSet presAssocID="{03F78D03-EFFB-449F-A727-D0012FA143FA}" presName="node" presStyleLbl="node1" presStyleIdx="2" presStyleCnt="5" custLinFactNeighborX="-3115" custLinFactNeighborY="-1829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56E6CFB-745F-4A8D-808E-703602156D00}" type="pres">
      <dgm:prSet presAssocID="{124E376D-2B79-4418-A54B-8235AD4099F6}" presName="sibTrans" presStyleLbl="sibTrans2D1" presStyleIdx="2" presStyleCnt="4"/>
      <dgm:spPr/>
      <dgm:t>
        <a:bodyPr/>
        <a:lstStyle/>
        <a:p>
          <a:endParaRPr lang="sk-SK"/>
        </a:p>
      </dgm:t>
    </dgm:pt>
    <dgm:pt modelId="{738285D2-AB05-4CD4-AE4D-7FEC15ED73F6}" type="pres">
      <dgm:prSet presAssocID="{124E376D-2B79-4418-A54B-8235AD4099F6}" presName="connectorText" presStyleLbl="sibTrans2D1" presStyleIdx="2" presStyleCnt="4"/>
      <dgm:spPr/>
      <dgm:t>
        <a:bodyPr/>
        <a:lstStyle/>
        <a:p>
          <a:endParaRPr lang="sk-SK"/>
        </a:p>
      </dgm:t>
    </dgm:pt>
    <dgm:pt modelId="{25F96CD3-82EC-4C26-9CAA-FD6869EAD44D}" type="pres">
      <dgm:prSet presAssocID="{44D42B7B-0AD5-4131-8F57-3FDEA740C6B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5222695-7448-4BFF-B7C3-2D83D1260F19}" type="pres">
      <dgm:prSet presAssocID="{BA32CC9B-962F-4191-8388-FEBA0B34A541}" presName="sibTrans" presStyleLbl="sibTrans2D1" presStyleIdx="3" presStyleCnt="4"/>
      <dgm:spPr/>
      <dgm:t>
        <a:bodyPr/>
        <a:lstStyle/>
        <a:p>
          <a:endParaRPr lang="sk-SK"/>
        </a:p>
      </dgm:t>
    </dgm:pt>
    <dgm:pt modelId="{5CAD1630-31D1-434E-90F8-88AC1A59C01A}" type="pres">
      <dgm:prSet presAssocID="{BA32CC9B-962F-4191-8388-FEBA0B34A541}" presName="connectorText" presStyleLbl="sibTrans2D1" presStyleIdx="3" presStyleCnt="4"/>
      <dgm:spPr/>
      <dgm:t>
        <a:bodyPr/>
        <a:lstStyle/>
        <a:p>
          <a:endParaRPr lang="sk-SK"/>
        </a:p>
      </dgm:t>
    </dgm:pt>
    <dgm:pt modelId="{3AC4CEB6-C3AE-4A2C-A7AB-30602893B926}" type="pres">
      <dgm:prSet presAssocID="{09E457E8-E9EB-4B75-BEED-2EF49EBB5FD0}" presName="node" presStyleLbl="node1" presStyleIdx="4" presStyleCnt="5" custScaleX="225439" custScaleY="143079" custLinFactNeighborX="7554" custLinFactNeighborY="-1038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52A5178D-307B-4DCC-98B9-85813C471F42}" type="presOf" srcId="{BA32CC9B-962F-4191-8388-FEBA0B34A541}" destId="{5CAD1630-31D1-434E-90F8-88AC1A59C01A}" srcOrd="1" destOrd="0" presId="urn:microsoft.com/office/officeart/2005/8/layout/process5"/>
    <dgm:cxn modelId="{47257A60-8BC7-4368-81C6-1651D59F1C70}" type="presOf" srcId="{99ABDDE3-2020-4E94-BCA7-9E65C73ED01C}" destId="{5DAD4089-0E12-410D-B341-CB011CC8824F}" srcOrd="1" destOrd="0" presId="urn:microsoft.com/office/officeart/2005/8/layout/process5"/>
    <dgm:cxn modelId="{20663896-5E51-4C24-A7F9-2ACF271270A9}" type="presOf" srcId="{03F78D03-EFFB-449F-A727-D0012FA143FA}" destId="{D5A45D11-81FB-4D58-9244-315B04F4A8BD}" srcOrd="0" destOrd="0" presId="urn:microsoft.com/office/officeart/2005/8/layout/process5"/>
    <dgm:cxn modelId="{B4EAD44E-E19A-4EAF-9202-B8FE2D5A521F}" type="presOf" srcId="{FA2E6BA3-CB2C-4746-A837-FA876140D50B}" destId="{AB78A82B-94C2-410A-87E2-833A6C31C216}" srcOrd="0" destOrd="0" presId="urn:microsoft.com/office/officeart/2005/8/layout/process5"/>
    <dgm:cxn modelId="{726CC663-5E85-45C9-BB9D-8888D1648F0E}" type="presOf" srcId="{BA32CC9B-962F-4191-8388-FEBA0B34A541}" destId="{15222695-7448-4BFF-B7C3-2D83D1260F19}" srcOrd="0" destOrd="0" presId="urn:microsoft.com/office/officeart/2005/8/layout/process5"/>
    <dgm:cxn modelId="{F5CAD556-40C7-4178-B8BE-D764DF524EA1}" type="presOf" srcId="{4264FA79-651F-4591-A547-063989790F15}" destId="{88139801-4916-4646-878E-734F7EFB8F17}" srcOrd="0" destOrd="0" presId="urn:microsoft.com/office/officeart/2005/8/layout/process5"/>
    <dgm:cxn modelId="{7A7009C7-B2E2-4924-949A-F327BF0C4BE2}" type="presOf" srcId="{99ABDDE3-2020-4E94-BCA7-9E65C73ED01C}" destId="{8014BB1B-766A-4297-B83C-A01A082C925F}" srcOrd="0" destOrd="0" presId="urn:microsoft.com/office/officeart/2005/8/layout/process5"/>
    <dgm:cxn modelId="{B7317E32-C421-4A7C-8368-B9A41B55C7F7}" srcId="{9CFF8545-DD00-4EEA-BE67-353F1F893F5B}" destId="{09E457E8-E9EB-4B75-BEED-2EF49EBB5FD0}" srcOrd="4" destOrd="0" parTransId="{60D3FF10-4091-43A7-B8B1-F3F0A69010B1}" sibTransId="{8E4BFDDD-2322-472E-BBFD-248539BDD1E8}"/>
    <dgm:cxn modelId="{51E76B56-0336-477B-88DA-E4E9DC33235C}" type="presOf" srcId="{44D42B7B-0AD5-4131-8F57-3FDEA740C6B5}" destId="{25F96CD3-82EC-4C26-9CAA-FD6869EAD44D}" srcOrd="0" destOrd="0" presId="urn:microsoft.com/office/officeart/2005/8/layout/process5"/>
    <dgm:cxn modelId="{B0DE0CA0-F336-4865-AB5D-44E474F10CB5}" srcId="{9CFF8545-DD00-4EEA-BE67-353F1F893F5B}" destId="{44D42B7B-0AD5-4131-8F57-3FDEA740C6B5}" srcOrd="3" destOrd="0" parTransId="{3BDEA3C4-7CF1-4539-92FA-EC7D4753ECBD}" sibTransId="{BA32CC9B-962F-4191-8388-FEBA0B34A541}"/>
    <dgm:cxn modelId="{2AAF8551-FE76-4734-B43B-5FCA21FD9575}" srcId="{9CFF8545-DD00-4EEA-BE67-353F1F893F5B}" destId="{03F78D03-EFFB-449F-A727-D0012FA143FA}" srcOrd="2" destOrd="0" parTransId="{22221AEE-1186-4A14-BA9E-DF08B1F8502B}" sibTransId="{124E376D-2B79-4418-A54B-8235AD4099F6}"/>
    <dgm:cxn modelId="{640E306A-8D20-4B8E-875A-6600A874304D}" srcId="{9CFF8545-DD00-4EEA-BE67-353F1F893F5B}" destId="{21640453-5793-4073-B927-75672FFF15F6}" srcOrd="1" destOrd="0" parTransId="{9A923D93-0A8F-4506-A556-2E4643518C57}" sibTransId="{99ABDDE3-2020-4E94-BCA7-9E65C73ED01C}"/>
    <dgm:cxn modelId="{EE65C0F9-F37B-4906-B28B-4ABC1A94FAB6}" type="presOf" srcId="{4264FA79-651F-4591-A547-063989790F15}" destId="{0ABA82EE-4C35-458D-B7DC-CC0C57032DCB}" srcOrd="1" destOrd="0" presId="urn:microsoft.com/office/officeart/2005/8/layout/process5"/>
    <dgm:cxn modelId="{57EEAB61-F121-4B53-8AA0-EDDB857B03FF}" type="presOf" srcId="{124E376D-2B79-4418-A54B-8235AD4099F6}" destId="{356E6CFB-745F-4A8D-808E-703602156D00}" srcOrd="0" destOrd="0" presId="urn:microsoft.com/office/officeart/2005/8/layout/process5"/>
    <dgm:cxn modelId="{64C5D4AE-4429-4737-8504-4DE897A0078A}" srcId="{9CFF8545-DD00-4EEA-BE67-353F1F893F5B}" destId="{FA2E6BA3-CB2C-4746-A837-FA876140D50B}" srcOrd="0" destOrd="0" parTransId="{CE474E88-7FB8-43F0-880D-B272AC3F93C5}" sibTransId="{4264FA79-651F-4591-A547-063989790F15}"/>
    <dgm:cxn modelId="{7BAE2F2A-1136-4BBE-986F-0CDD042E0DA8}" type="presOf" srcId="{9CFF8545-DD00-4EEA-BE67-353F1F893F5B}" destId="{AB4AEEB0-740E-4659-B399-DBD5BCAF7627}" srcOrd="0" destOrd="0" presId="urn:microsoft.com/office/officeart/2005/8/layout/process5"/>
    <dgm:cxn modelId="{6E414121-C13A-4A79-9C4C-F2F5D841E24E}" type="presOf" srcId="{124E376D-2B79-4418-A54B-8235AD4099F6}" destId="{738285D2-AB05-4CD4-AE4D-7FEC15ED73F6}" srcOrd="1" destOrd="0" presId="urn:microsoft.com/office/officeart/2005/8/layout/process5"/>
    <dgm:cxn modelId="{D653B4A6-B7AC-4127-900A-1A377CA030E8}" type="presOf" srcId="{21640453-5793-4073-B927-75672FFF15F6}" destId="{802DC49B-AE09-4392-AD6F-0880ADD11EF7}" srcOrd="0" destOrd="0" presId="urn:microsoft.com/office/officeart/2005/8/layout/process5"/>
    <dgm:cxn modelId="{5165F7F6-5A03-4755-9E22-85CCD5A4735A}" type="presOf" srcId="{09E457E8-E9EB-4B75-BEED-2EF49EBB5FD0}" destId="{3AC4CEB6-C3AE-4A2C-A7AB-30602893B926}" srcOrd="0" destOrd="0" presId="urn:microsoft.com/office/officeart/2005/8/layout/process5"/>
    <dgm:cxn modelId="{504D440B-33FC-4B00-B5FC-00B3FE900C68}" type="presParOf" srcId="{AB4AEEB0-740E-4659-B399-DBD5BCAF7627}" destId="{AB78A82B-94C2-410A-87E2-833A6C31C216}" srcOrd="0" destOrd="0" presId="urn:microsoft.com/office/officeart/2005/8/layout/process5"/>
    <dgm:cxn modelId="{92D88774-790F-43CC-8922-529724E64D64}" type="presParOf" srcId="{AB4AEEB0-740E-4659-B399-DBD5BCAF7627}" destId="{88139801-4916-4646-878E-734F7EFB8F17}" srcOrd="1" destOrd="0" presId="urn:microsoft.com/office/officeart/2005/8/layout/process5"/>
    <dgm:cxn modelId="{C6C77057-BCD0-4ACD-BDF2-0FCBD2B6BC96}" type="presParOf" srcId="{88139801-4916-4646-878E-734F7EFB8F17}" destId="{0ABA82EE-4C35-458D-B7DC-CC0C57032DCB}" srcOrd="0" destOrd="0" presId="urn:microsoft.com/office/officeart/2005/8/layout/process5"/>
    <dgm:cxn modelId="{FA47FE95-A676-419B-B021-884A5E0E6926}" type="presParOf" srcId="{AB4AEEB0-740E-4659-B399-DBD5BCAF7627}" destId="{802DC49B-AE09-4392-AD6F-0880ADD11EF7}" srcOrd="2" destOrd="0" presId="urn:microsoft.com/office/officeart/2005/8/layout/process5"/>
    <dgm:cxn modelId="{83F9AEEF-1122-432B-B227-0C3624595090}" type="presParOf" srcId="{AB4AEEB0-740E-4659-B399-DBD5BCAF7627}" destId="{8014BB1B-766A-4297-B83C-A01A082C925F}" srcOrd="3" destOrd="0" presId="urn:microsoft.com/office/officeart/2005/8/layout/process5"/>
    <dgm:cxn modelId="{09E413EE-A38C-4BDB-879C-54BD382FF75F}" type="presParOf" srcId="{8014BB1B-766A-4297-B83C-A01A082C925F}" destId="{5DAD4089-0E12-410D-B341-CB011CC8824F}" srcOrd="0" destOrd="0" presId="urn:microsoft.com/office/officeart/2005/8/layout/process5"/>
    <dgm:cxn modelId="{D27FF500-1E4F-4824-BA6C-8E58E7F5513B}" type="presParOf" srcId="{AB4AEEB0-740E-4659-B399-DBD5BCAF7627}" destId="{D5A45D11-81FB-4D58-9244-315B04F4A8BD}" srcOrd="4" destOrd="0" presId="urn:microsoft.com/office/officeart/2005/8/layout/process5"/>
    <dgm:cxn modelId="{1FF133B9-FC55-42C1-B20D-CC676E99040F}" type="presParOf" srcId="{AB4AEEB0-740E-4659-B399-DBD5BCAF7627}" destId="{356E6CFB-745F-4A8D-808E-703602156D00}" srcOrd="5" destOrd="0" presId="urn:microsoft.com/office/officeart/2005/8/layout/process5"/>
    <dgm:cxn modelId="{0CC7E17A-D587-479E-9175-00C33F8EEFF8}" type="presParOf" srcId="{356E6CFB-745F-4A8D-808E-703602156D00}" destId="{738285D2-AB05-4CD4-AE4D-7FEC15ED73F6}" srcOrd="0" destOrd="0" presId="urn:microsoft.com/office/officeart/2005/8/layout/process5"/>
    <dgm:cxn modelId="{5C7D9CFF-871D-48CE-A3C3-E5DB7E944C83}" type="presParOf" srcId="{AB4AEEB0-740E-4659-B399-DBD5BCAF7627}" destId="{25F96CD3-82EC-4C26-9CAA-FD6869EAD44D}" srcOrd="6" destOrd="0" presId="urn:microsoft.com/office/officeart/2005/8/layout/process5"/>
    <dgm:cxn modelId="{D1969FA9-546B-4551-9DF0-440080CF3D40}" type="presParOf" srcId="{AB4AEEB0-740E-4659-B399-DBD5BCAF7627}" destId="{15222695-7448-4BFF-B7C3-2D83D1260F19}" srcOrd="7" destOrd="0" presId="urn:microsoft.com/office/officeart/2005/8/layout/process5"/>
    <dgm:cxn modelId="{ACE26F8F-0534-4B18-BE75-C28D2DF9A3E3}" type="presParOf" srcId="{15222695-7448-4BFF-B7C3-2D83D1260F19}" destId="{5CAD1630-31D1-434E-90F8-88AC1A59C01A}" srcOrd="0" destOrd="0" presId="urn:microsoft.com/office/officeart/2005/8/layout/process5"/>
    <dgm:cxn modelId="{52A5A00D-6895-4142-97EA-050FB2D2E9BE}" type="presParOf" srcId="{AB4AEEB0-740E-4659-B399-DBD5BCAF7627}" destId="{3AC4CEB6-C3AE-4A2C-A7AB-30602893B926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8A82B-94C2-410A-87E2-833A6C31C216}">
      <dsp:nvSpPr>
        <dsp:cNvPr id="0" name=""/>
        <dsp:cNvSpPr/>
      </dsp:nvSpPr>
      <dsp:spPr>
        <a:xfrm>
          <a:off x="8191" y="242514"/>
          <a:ext cx="2448495" cy="146909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 smtClean="0">
              <a:solidFill>
                <a:schemeClr val="tx1"/>
              </a:solidFill>
            </a:rPr>
            <a:t>10.02.2022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>
              <a:solidFill>
                <a:schemeClr val="tx1"/>
              </a:solidFill>
            </a:rPr>
            <a:t>SP SPP schválený vládou SR (uznesenie č. 94/2022</a:t>
          </a:r>
          <a:r>
            <a:rPr lang="sk-SK" sz="1300" kern="1200" dirty="0" smtClean="0">
              <a:solidFill>
                <a:schemeClr val="tx1"/>
              </a:solidFill>
            </a:rPr>
            <a:t>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300" kern="1200" dirty="0"/>
        </a:p>
      </dsp:txBody>
      <dsp:txXfrm>
        <a:off x="51219" y="285542"/>
        <a:ext cx="2362439" cy="1383041"/>
      </dsp:txXfrm>
    </dsp:sp>
    <dsp:sp modelId="{88139801-4916-4646-878E-734F7EFB8F17}">
      <dsp:nvSpPr>
        <dsp:cNvPr id="0" name=""/>
        <dsp:cNvSpPr/>
      </dsp:nvSpPr>
      <dsp:spPr>
        <a:xfrm rot="4877">
          <a:off x="2672154" y="675860"/>
          <a:ext cx="519081" cy="607226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2100" kern="1200" dirty="0"/>
        </a:p>
      </dsp:txBody>
      <dsp:txXfrm>
        <a:off x="2672154" y="797195"/>
        <a:ext cx="363357" cy="364336"/>
      </dsp:txXfrm>
    </dsp:sp>
    <dsp:sp modelId="{802DC49B-AE09-4392-AD6F-0880ADD11EF7}">
      <dsp:nvSpPr>
        <dsp:cNvPr id="0" name=""/>
        <dsp:cNvSpPr/>
      </dsp:nvSpPr>
      <dsp:spPr>
        <a:xfrm>
          <a:off x="3436085" y="247377"/>
          <a:ext cx="2448495" cy="1469097"/>
        </a:xfrm>
        <a:prstGeom prst="roundRect">
          <a:avLst>
            <a:gd name="adj" fmla="val 10000"/>
          </a:avLst>
        </a:prstGeom>
        <a:solidFill>
          <a:srgbClr val="FFDE7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 smtClean="0">
              <a:solidFill>
                <a:schemeClr val="tx1"/>
              </a:solidFill>
            </a:rPr>
            <a:t>16.02.2022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chemeClr val="tx1"/>
              </a:solidFill>
            </a:rPr>
            <a:t>odoslanie SP SPP cez SFC na EK</a:t>
          </a:r>
          <a:endParaRPr lang="sk-SK" sz="1600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300" kern="1200" dirty="0"/>
        </a:p>
      </dsp:txBody>
      <dsp:txXfrm>
        <a:off x="3479113" y="290405"/>
        <a:ext cx="2362439" cy="1383041"/>
      </dsp:txXfrm>
    </dsp:sp>
    <dsp:sp modelId="{8014BB1B-766A-4297-B83C-A01A082C925F}">
      <dsp:nvSpPr>
        <dsp:cNvPr id="0" name=""/>
        <dsp:cNvSpPr/>
      </dsp:nvSpPr>
      <dsp:spPr>
        <a:xfrm rot="21572440">
          <a:off x="6083261" y="664986"/>
          <a:ext cx="478672" cy="607226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2100" kern="1200" dirty="0"/>
        </a:p>
      </dsp:txBody>
      <dsp:txXfrm>
        <a:off x="6083263" y="787007"/>
        <a:ext cx="335070" cy="364336"/>
      </dsp:txXfrm>
    </dsp:sp>
    <dsp:sp modelId="{D5A45D11-81FB-4D58-9244-315B04F4A8BD}">
      <dsp:nvSpPr>
        <dsp:cNvPr id="0" name=""/>
        <dsp:cNvSpPr/>
      </dsp:nvSpPr>
      <dsp:spPr>
        <a:xfrm>
          <a:off x="6787708" y="220507"/>
          <a:ext cx="2448495" cy="1469097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 smtClean="0">
              <a:solidFill>
                <a:schemeClr val="tx1"/>
              </a:solidFill>
            </a:rPr>
            <a:t>11.05.2022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>
              <a:solidFill>
                <a:schemeClr val="tx1"/>
              </a:solidFill>
            </a:rPr>
            <a:t>Doručený list EK s </a:t>
          </a:r>
          <a:r>
            <a:rPr lang="sk-SK" sz="1600" kern="1200" dirty="0" smtClean="0">
              <a:solidFill>
                <a:schemeClr val="tx1"/>
              </a:solidFill>
            </a:rPr>
            <a:t>pripomienkami</a:t>
          </a:r>
          <a:endParaRPr lang="sk-SK" sz="1600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>
              <a:solidFill>
                <a:schemeClr val="tx1"/>
              </a:solidFill>
            </a:rPr>
            <a:t>315 pripomienok  </a:t>
          </a:r>
          <a:endParaRPr lang="sk-SK" sz="1600" kern="1200" dirty="0">
            <a:solidFill>
              <a:schemeClr val="tx1"/>
            </a:solidFill>
          </a:endParaRPr>
        </a:p>
      </dsp:txBody>
      <dsp:txXfrm>
        <a:off x="6830736" y="263535"/>
        <a:ext cx="2362439" cy="1383041"/>
      </dsp:txXfrm>
    </dsp:sp>
    <dsp:sp modelId="{356E6CFB-745F-4A8D-808E-703602156D00}">
      <dsp:nvSpPr>
        <dsp:cNvPr id="0" name=""/>
        <dsp:cNvSpPr/>
      </dsp:nvSpPr>
      <dsp:spPr>
        <a:xfrm rot="5306106">
          <a:off x="7698902" y="2027502"/>
          <a:ext cx="701294" cy="607226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2100" kern="1200" dirty="0"/>
        </a:p>
      </dsp:txBody>
      <dsp:txXfrm rot="-5400000">
        <a:off x="7864894" y="1980502"/>
        <a:ext cx="364336" cy="519126"/>
      </dsp:txXfrm>
    </dsp:sp>
    <dsp:sp modelId="{25F96CD3-82EC-4C26-9CAA-FD6869EAD44D}">
      <dsp:nvSpPr>
        <dsp:cNvPr id="0" name=""/>
        <dsp:cNvSpPr/>
      </dsp:nvSpPr>
      <dsp:spPr>
        <a:xfrm>
          <a:off x="6863979" y="3012309"/>
          <a:ext cx="2448495" cy="1469097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 smtClean="0">
              <a:solidFill>
                <a:schemeClr val="tx1"/>
              </a:solidFill>
            </a:rPr>
            <a:t>20.10.2022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>
              <a:solidFill>
                <a:schemeClr val="tx1"/>
              </a:solidFill>
            </a:rPr>
            <a:t>odoslanie upravenej verzie SP </a:t>
          </a:r>
          <a:r>
            <a:rPr lang="sk-SK" sz="1600" kern="1200" dirty="0" smtClean="0">
              <a:solidFill>
                <a:schemeClr val="tx1"/>
              </a:solidFill>
            </a:rPr>
            <a:t>na </a:t>
          </a:r>
          <a:r>
            <a:rPr lang="sk-SK" sz="1600" kern="1200" dirty="0" smtClean="0">
              <a:solidFill>
                <a:schemeClr val="tx1"/>
              </a:solidFill>
            </a:rPr>
            <a:t>formálny schvaľovací proces EK</a:t>
          </a:r>
          <a:endParaRPr lang="sk-SK" sz="1600" kern="1200" dirty="0">
            <a:solidFill>
              <a:schemeClr val="tx1"/>
            </a:solidFill>
          </a:endParaRPr>
        </a:p>
      </dsp:txBody>
      <dsp:txXfrm>
        <a:off x="6907007" y="3055337"/>
        <a:ext cx="2362439" cy="1383041"/>
      </dsp:txXfrm>
    </dsp:sp>
    <dsp:sp modelId="{15222695-7448-4BFF-B7C3-2D83D1260F19}">
      <dsp:nvSpPr>
        <dsp:cNvPr id="0" name=""/>
        <dsp:cNvSpPr/>
      </dsp:nvSpPr>
      <dsp:spPr>
        <a:xfrm rot="10909687">
          <a:off x="6268043" y="3391871"/>
          <a:ext cx="421267" cy="607226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2100" kern="1200" dirty="0"/>
        </a:p>
      </dsp:txBody>
      <dsp:txXfrm rot="10800000">
        <a:off x="6394391" y="3515332"/>
        <a:ext cx="294887" cy="364336"/>
      </dsp:txXfrm>
    </dsp:sp>
    <dsp:sp modelId="{3AC4CEB6-C3AE-4A2C-A7AB-30602893B926}">
      <dsp:nvSpPr>
        <dsp:cNvPr id="0" name=""/>
        <dsp:cNvSpPr/>
      </dsp:nvSpPr>
      <dsp:spPr>
        <a:xfrm>
          <a:off x="549676" y="2543351"/>
          <a:ext cx="5519863" cy="2101969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600" b="1" u="sng" kern="1200" dirty="0" smtClean="0">
              <a:solidFill>
                <a:schemeClr val="tx1"/>
              </a:solidFill>
            </a:rPr>
            <a:t>✓ 24.11.2022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600" b="1" kern="1200" dirty="0" smtClean="0">
              <a:solidFill>
                <a:schemeClr val="tx1"/>
              </a:solidFill>
            </a:rPr>
            <a:t>Schválený SP SPP Európskou komisiou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600" b="1" kern="1200" dirty="0" smtClean="0">
              <a:solidFill>
                <a:schemeClr val="tx1"/>
              </a:solidFill>
            </a:rPr>
            <a:t>Rozhodnutie č. C (2022) 8337</a:t>
          </a:r>
          <a:endParaRPr lang="sk-SK" sz="2600" b="1" kern="1200" dirty="0">
            <a:solidFill>
              <a:schemeClr val="tx1"/>
            </a:solidFill>
          </a:endParaRPr>
        </a:p>
      </dsp:txBody>
      <dsp:txXfrm>
        <a:off x="611241" y="2604916"/>
        <a:ext cx="5396733" cy="19788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0EFBC-F728-4980-84FF-5A8D02A6B8BF}" type="datetimeFigureOut">
              <a:rPr lang="sk-SK" smtClean="0"/>
              <a:t>20. 2. 2023</a:t>
            </a:fld>
            <a:endParaRPr lang="sk-SK" dirty="0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C0E65-81F2-45E0-96F4-EC48021AA013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08585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35EA23-4D41-46F1-BB35-EDC60FF7E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862017A-F1A7-4A55-8ED1-8F209A04B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606B9D6-74D6-46A6-8D35-61EEA4056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4F7E-4CE2-40C3-A1EC-0B84F900C60D}" type="datetimeFigureOut">
              <a:rPr lang="sk-SK" smtClean="0"/>
              <a:t>20. 2. 2023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D370BCB-9C5D-46B9-9DB1-68AA90A3C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B8121BF-9579-43CD-A53F-A45A84163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7B374-5CC3-4906-8AB1-3FF3C72BB01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20858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CE7514-0724-43D6-8464-DC51A283F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FF3BEDC9-ECC6-4DFC-A134-1A5B33218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E626E94-5F77-4663-8662-D67543006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4F7E-4CE2-40C3-A1EC-0B84F900C60D}" type="datetimeFigureOut">
              <a:rPr lang="sk-SK" smtClean="0"/>
              <a:t>20. 2. 2023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422DBAB-D2C2-4321-A936-00B938E17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242CA2A-AB41-480B-AA23-D69C6DAD9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7B374-5CC3-4906-8AB1-3FF3C72BB01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3200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F33B6542-4569-4B88-A8BF-06D54766D7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A3669531-0C9B-4553-9038-F8014BB88D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621B8AF-3743-4F69-8AA5-0583D8DD8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4F7E-4CE2-40C3-A1EC-0B84F900C60D}" type="datetimeFigureOut">
              <a:rPr lang="sk-SK" smtClean="0"/>
              <a:t>20. 2. 2023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1989A2A-A14F-4CC7-801D-839BCFEAD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1DA99F5-20D4-42DE-81FF-D32FFB606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7B374-5CC3-4906-8AB1-3FF3C72BB01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9440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B1BAEB-A59B-467D-BC8D-5930BE869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06D5389-875F-40D3-8061-2A4345272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BB7E0F4-C311-49B7-8F61-9CB1DB877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4F7E-4CE2-40C3-A1EC-0B84F900C60D}" type="datetimeFigureOut">
              <a:rPr lang="sk-SK" smtClean="0"/>
              <a:t>20. 2. 2023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BD44F99-906A-4420-8B7D-C92DE99F8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5F1D86A-0378-473C-934F-4AB48D35C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7B374-5CC3-4906-8AB1-3FF3C72BB01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88544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A5AF16-6B0F-4E6B-BD9A-23564B673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78BD2F0-8619-4644-A2FF-735849111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D2825E8-BA1D-4A8C-9E59-599157E33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4F7E-4CE2-40C3-A1EC-0B84F900C60D}" type="datetimeFigureOut">
              <a:rPr lang="sk-SK" smtClean="0"/>
              <a:t>20. 2. 2023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3A857D3-8FA4-47AE-9FD8-CA63B10FF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25FF47C-1347-4F29-A8D9-72FA83F28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7B374-5CC3-4906-8AB1-3FF3C72BB01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76672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5F209-7EE8-4B49-B9FC-733B849C9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6CCB7F9-4633-425F-B8C0-8FC2F57B5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F31923E-8B73-40EE-9223-BDB882BBE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D28DF5A-6B4A-4126-B988-7D882D4A7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4F7E-4CE2-40C3-A1EC-0B84F900C60D}" type="datetimeFigureOut">
              <a:rPr lang="sk-SK" smtClean="0"/>
              <a:t>20. 2. 2023</a:t>
            </a:fld>
            <a:endParaRPr lang="sk-SK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419B038-B1BB-4CB5-89E7-F4B66D47A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373B128-F9DE-48A2-A13C-72DB5353D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7B374-5CC3-4906-8AB1-3FF3C72BB01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92651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219BDD-F3F4-41DD-93A3-91C9EC54C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FDBD0E2-2947-4F7A-ACED-3DEE15599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94D462F4-50AC-4186-89C5-B54F82FCC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4369CCD-A1B3-4DFD-8797-9F77C834BF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98CCD696-6577-4FDC-81D4-F7A1C6CB78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D6A03358-9870-4F76-A997-467ABF063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4F7E-4CE2-40C3-A1EC-0B84F900C60D}" type="datetimeFigureOut">
              <a:rPr lang="sk-SK" smtClean="0"/>
              <a:t>20. 2. 2023</a:t>
            </a:fld>
            <a:endParaRPr lang="sk-SK" dirty="0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C0065FDD-5DD7-4D90-9377-12598BFFD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131913E7-D1F0-4C3B-9750-E2B7540D3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7B374-5CC3-4906-8AB1-3FF3C72BB01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90402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3C58EB-992C-4966-9604-8465C21E7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E229B0C1-31CB-4316-88A8-E8E09EF8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4F7E-4CE2-40C3-A1EC-0B84F900C60D}" type="datetimeFigureOut">
              <a:rPr lang="sk-SK" smtClean="0"/>
              <a:t>20. 2. 2023</a:t>
            </a:fld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EA52361D-B651-47E3-BB32-A93A84D84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375252C-4B61-44E2-BE18-195B1035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7B374-5CC3-4906-8AB1-3FF3C72BB01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3451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ED7234DB-12DB-4FA6-BDE5-E4B4AAB4A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4F7E-4CE2-40C3-A1EC-0B84F900C60D}" type="datetimeFigureOut">
              <a:rPr lang="sk-SK" smtClean="0"/>
              <a:t>20. 2. 2023</a:t>
            </a:fld>
            <a:endParaRPr lang="sk-SK" dirty="0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DACF3E33-F15D-4F8E-BCC5-0F9F54E30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4B8B5BA-F74F-48A4-948C-195B8008B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7B374-5CC3-4906-8AB1-3FF3C72BB01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05150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78482F-F86E-41D7-9DB1-77A362580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FD873EF-AF68-4835-B571-CFD746485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1268854-6FBD-4D00-B100-BC060FC6A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F6C0F20-04E4-41D9-B9D8-6A2072500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4F7E-4CE2-40C3-A1EC-0B84F900C60D}" type="datetimeFigureOut">
              <a:rPr lang="sk-SK" smtClean="0"/>
              <a:t>20. 2. 2023</a:t>
            </a:fld>
            <a:endParaRPr lang="sk-SK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5038BC5-499F-4319-AF9D-09816E976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2293819-90A9-4BC4-A5EB-81310083C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7B374-5CC3-4906-8AB1-3FF3C72BB01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7882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10141A-A523-4616-8CA2-F3DDBCBC0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36ED662A-CDD5-46A8-AAC2-7999D288B2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D8312C9-BFC5-49EC-9AD4-1294F3009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D99F9FFC-7EBF-4489-A5BB-FAB03766A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4F7E-4CE2-40C3-A1EC-0B84F900C60D}" type="datetimeFigureOut">
              <a:rPr lang="sk-SK" smtClean="0"/>
              <a:t>20. 2. 2023</a:t>
            </a:fld>
            <a:endParaRPr lang="sk-SK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7C0F08F-E53D-4893-A16A-EEA7BCEAD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AD2D793-B4BD-458F-9A86-8A818B5F8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7B374-5CC3-4906-8AB1-3FF3C72BB01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40214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8819DF5C-B8B9-4294-929C-0329CC319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84DFDB-3DE3-4E3D-AB2B-DDD0B6D81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F311128-1492-4D2F-92C9-F31A37FF8A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14F7E-4CE2-40C3-A1EC-0B84F900C60D}" type="datetimeFigureOut">
              <a:rPr lang="sk-SK" smtClean="0"/>
              <a:t>20. 2. 2023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82757A7-481B-4C8C-BC98-017D78F546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5096888-39CE-4AC3-A5E4-23F526FDE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7B374-5CC3-4906-8AB1-3FF3C72BB01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8618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06B5D048-9944-49FF-825C-145F83A29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4508"/>
            <a:ext cx="12192000" cy="8583168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67527692-7335-4416-9584-1D7CA729A84C}"/>
              </a:ext>
            </a:extLst>
          </p:cNvPr>
          <p:cNvSpPr txBox="1"/>
          <p:nvPr/>
        </p:nvSpPr>
        <p:spPr>
          <a:xfrm>
            <a:off x="38260" y="4864996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accent6"/>
                </a:solidFill>
              </a:rPr>
              <a:t>PROGRAM ROZVOJA VIDIEKA SR 2014 – 2022</a:t>
            </a:r>
            <a:endParaRPr lang="sk-SK" sz="4000" b="1" dirty="0">
              <a:solidFill>
                <a:schemeClr val="accent6"/>
              </a:solidFill>
            </a:endParaRP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4AE65290-F7EC-A28D-7697-D14E3CE32F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25" y="-761571"/>
            <a:ext cx="1735494" cy="62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5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BBF668AB-B779-3BF6-829F-6A5CC1C11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01275" cy="2152650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6F96DA2C-B720-0CAB-564F-4DC19F8BE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004" y="5533052"/>
            <a:ext cx="2408995" cy="1324947"/>
          </a:xfrm>
          <a:prstGeom prst="rect">
            <a:avLst/>
          </a:prstGeom>
        </p:spPr>
      </p:pic>
      <p:graphicFrame>
        <p:nvGraphicFramePr>
          <p:cNvPr id="8" name="Tabuľ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50400"/>
              </p:ext>
            </p:extLst>
          </p:nvPr>
        </p:nvGraphicFramePr>
        <p:xfrm>
          <a:off x="389045" y="1948571"/>
          <a:ext cx="9686608" cy="405577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6233839">
                  <a:extLst>
                    <a:ext uri="{9D8B030D-6E8A-4147-A177-3AD203B41FA5}">
                      <a16:colId xmlns:a16="http://schemas.microsoft.com/office/drawing/2014/main" val="2735114465"/>
                    </a:ext>
                  </a:extLst>
                </a:gridCol>
                <a:gridCol w="3452769">
                  <a:extLst>
                    <a:ext uri="{9D8B030D-6E8A-4147-A177-3AD203B41FA5}">
                      <a16:colId xmlns:a16="http://schemas.microsoft.com/office/drawing/2014/main" val="3650178150"/>
                    </a:ext>
                  </a:extLst>
                </a:gridCol>
              </a:tblGrid>
              <a:tr h="275614">
                <a:tc>
                  <a:txBody>
                    <a:bodyPr/>
                    <a:lstStyle/>
                    <a:p>
                      <a:pPr algn="ctr"/>
                      <a:r>
                        <a:rPr lang="sk-SK" sz="1300" dirty="0" smtClean="0"/>
                        <a:t>Intervencia</a:t>
                      </a:r>
                      <a:endParaRPr lang="sk-SK" sz="13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300" dirty="0" smtClean="0"/>
                        <a:t>Podpora</a:t>
                      </a:r>
                      <a:endParaRPr lang="sk-SK" sz="13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129467"/>
                  </a:ext>
                </a:extLst>
              </a:tr>
              <a:tr h="37715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000" b="1" u="sng" dirty="0" smtClean="0"/>
                        <a:t>Podpora investícií na farmách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597877"/>
                  </a:ext>
                </a:extLst>
              </a:tr>
              <a:tr h="46419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dirty="0" smtClean="0"/>
                        <a:t>73.04  Produktívne investície v poľnohospodárskych podnikoch </a:t>
                      </a:r>
                      <a:endParaRPr lang="sk-SK" sz="1200" b="1" dirty="0" smtClean="0"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dirty="0" smtClean="0"/>
                        <a:t>finančné </a:t>
                      </a:r>
                      <a:r>
                        <a:rPr lang="sk-SK" sz="1200" dirty="0" smtClean="0"/>
                        <a:t>nástroje v kombinácii s grantmi </a:t>
                      </a:r>
                      <a:endParaRPr lang="sk-SK" sz="120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706790"/>
                  </a:ext>
                </a:extLst>
              </a:tr>
              <a:tr h="65277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dirty="0" smtClean="0"/>
                        <a:t>73.05 Produktívne investície v poľnohospodárskych podnikoch – mladý poľnohospodár </a:t>
                      </a:r>
                      <a:endParaRPr lang="sk-SK" sz="1200" b="1" dirty="0" smtClean="0"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dirty="0" smtClean="0"/>
                        <a:t>prvovýroba (dôraz na živočíšnu výrobu a špeciálnu rastlinnú výrobu), OZE, vlastné spracovanie, skladovanie, odbyt.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452117"/>
                  </a:ext>
                </a:extLst>
              </a:tr>
              <a:tr h="65277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dirty="0" smtClean="0"/>
                        <a:t>73.08 Investície v poľnohospodárskych podnikoch na zníženie emisií skleníkových plynov a amoniaku</a:t>
                      </a:r>
                      <a:endParaRPr lang="sk-SK" sz="1200" b="1" dirty="0" smtClean="0"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dirty="0" smtClean="0"/>
                        <a:t>zariadenia na skladovanie, manipulovanie a aplikáciu organických hnojív, filtračné systémy v ustajnení hospodárskych zvierat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794281"/>
                  </a:ext>
                </a:extLst>
              </a:tr>
              <a:tr h="37715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000" b="1" u="sng" dirty="0" smtClean="0"/>
                        <a:t>Podpora investícií na farmách - závlahy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363912"/>
                  </a:ext>
                </a:extLst>
              </a:tr>
              <a:tr h="275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dirty="0" smtClean="0"/>
                        <a:t>73.09 - Produktívne investície do rozširovania a budovania nových závlah na farmách</a:t>
                      </a:r>
                      <a:endParaRPr lang="sk-SK" sz="1200" b="1" dirty="0" smtClean="0"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dirty="0" smtClean="0"/>
                        <a:t>závlahové detaily, nové zdroje vody na farmách</a:t>
                      </a:r>
                      <a:endParaRPr lang="sk-SK" sz="1200" dirty="0" smtClean="0"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875538"/>
                  </a:ext>
                </a:extLst>
              </a:tr>
              <a:tr h="4641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dirty="0" smtClean="0"/>
                        <a:t>73.10 - Produktívne investície do rozširovania a budovania novej infraštruktúry závlah mimo fariem</a:t>
                      </a:r>
                      <a:endParaRPr lang="sk-SK" sz="1200" b="1" dirty="0" smtClean="0"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dirty="0" smtClean="0"/>
                        <a:t>nové hlavné závlahové zariadenia a rozšírenie existujúcich</a:t>
                      </a:r>
                      <a:endParaRPr lang="sk-SK" sz="1200" dirty="0" smtClean="0"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383074"/>
                  </a:ext>
                </a:extLst>
              </a:tr>
              <a:tr h="4641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dirty="0" smtClean="0"/>
                        <a:t>73.11 - Produktívne investície do rekonštrukcie a modernizácie existujúcej infraštruktúry závlah</a:t>
                      </a:r>
                      <a:endParaRPr lang="sk-SK" sz="1200" b="1" dirty="0" smtClean="0"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dirty="0" smtClean="0"/>
                        <a:t>rekonštrukcia existujúcich hlavných závlahových zariadení</a:t>
                      </a:r>
                      <a:endParaRPr lang="sk-SK" sz="1200" dirty="0" smtClean="0"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686844"/>
                  </a:ext>
                </a:extLst>
              </a:tr>
            </a:tbl>
          </a:graphicData>
        </a:graphic>
      </p:graphicFrame>
      <p:sp>
        <p:nvSpPr>
          <p:cNvPr id="9" name="BlokTextu 8">
            <a:extLst>
              <a:ext uri="{FF2B5EF4-FFF2-40B4-BE49-F238E27FC236}">
                <a16:creationId xmlns:a16="http://schemas.microsoft.com/office/drawing/2014/main" id="{50D59F2F-3D4B-A94C-0397-E2D33D3382DF}"/>
              </a:ext>
            </a:extLst>
          </p:cNvPr>
          <p:cNvSpPr txBox="1"/>
          <p:nvPr/>
        </p:nvSpPr>
        <p:spPr>
          <a:xfrm>
            <a:off x="559293" y="-28151"/>
            <a:ext cx="922371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4400" b="1" dirty="0" smtClean="0">
                <a:solidFill>
                  <a:schemeClr val="bg1"/>
                </a:solidFill>
              </a:rPr>
              <a:t>Projektové intervencie na rozvoj vidieka </a:t>
            </a:r>
            <a:r>
              <a:rPr lang="sk-SK" sz="4400" b="1" dirty="0">
                <a:solidFill>
                  <a:schemeClr val="bg1"/>
                </a:solidFill>
              </a:rPr>
              <a:t> </a:t>
            </a:r>
            <a:r>
              <a:rPr lang="sk-SK" sz="4400" b="1" dirty="0" smtClean="0">
                <a:solidFill>
                  <a:schemeClr val="bg1"/>
                </a:solidFill>
              </a:rPr>
              <a:t>- INVESTIČNÉ</a:t>
            </a:r>
            <a:endParaRPr lang="sk-SK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5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BBF668AB-B779-3BF6-829F-6A5CC1C11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01275" cy="2152650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6F96DA2C-B720-0CAB-564F-4DC19F8BE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004" y="5533052"/>
            <a:ext cx="2408995" cy="1324947"/>
          </a:xfrm>
          <a:prstGeom prst="rect">
            <a:avLst/>
          </a:prstGeom>
        </p:spPr>
      </p:pic>
      <p:graphicFrame>
        <p:nvGraphicFramePr>
          <p:cNvPr id="8" name="Tabuľ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007242"/>
              </p:ext>
            </p:extLst>
          </p:nvPr>
        </p:nvGraphicFramePr>
        <p:xfrm>
          <a:off x="389045" y="1948571"/>
          <a:ext cx="9686608" cy="4954892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6233839">
                  <a:extLst>
                    <a:ext uri="{9D8B030D-6E8A-4147-A177-3AD203B41FA5}">
                      <a16:colId xmlns:a16="http://schemas.microsoft.com/office/drawing/2014/main" val="2735114465"/>
                    </a:ext>
                  </a:extLst>
                </a:gridCol>
                <a:gridCol w="3452769">
                  <a:extLst>
                    <a:ext uri="{9D8B030D-6E8A-4147-A177-3AD203B41FA5}">
                      <a16:colId xmlns:a16="http://schemas.microsoft.com/office/drawing/2014/main" val="3650178150"/>
                    </a:ext>
                  </a:extLst>
                </a:gridCol>
              </a:tblGrid>
              <a:tr h="275614">
                <a:tc>
                  <a:txBody>
                    <a:bodyPr/>
                    <a:lstStyle/>
                    <a:p>
                      <a:pPr algn="ctr"/>
                      <a:r>
                        <a:rPr lang="sk-SK" sz="1300" dirty="0" smtClean="0"/>
                        <a:t>Intervencia</a:t>
                      </a:r>
                      <a:endParaRPr lang="sk-SK" sz="13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300" dirty="0" smtClean="0"/>
                        <a:t>Podpora</a:t>
                      </a:r>
                      <a:endParaRPr lang="sk-SK" sz="13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129467"/>
                  </a:ext>
                </a:extLst>
              </a:tr>
              <a:tr h="37715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000" b="1" u="sng" dirty="0" smtClean="0"/>
                        <a:t>Podpora investícií pre spracovateľov poľnohospodárskych produktov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597877"/>
                  </a:ext>
                </a:extLst>
              </a:tr>
              <a:tr h="464192">
                <a:tc>
                  <a:txBody>
                    <a:bodyPr/>
                    <a:lstStyle/>
                    <a:p>
                      <a:pPr algn="just"/>
                      <a:r>
                        <a:rPr lang="sk-SK" sz="1200" b="1" dirty="0" smtClean="0"/>
                        <a:t>73.06 - Investície na zlepšenie vertikálnej spolupráce prvovýrobcov a spracovateľov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sk-SK" sz="1200" dirty="0" smtClean="0"/>
                        <a:t>spracovanie, skladovanie, odbyt, vrátane využívania OZE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706790"/>
                  </a:ext>
                </a:extLst>
              </a:tr>
              <a:tr h="652770">
                <a:tc>
                  <a:txBody>
                    <a:bodyPr/>
                    <a:lstStyle/>
                    <a:p>
                      <a:pPr algn="just"/>
                      <a:r>
                        <a:rPr lang="sk-SK" sz="1200" b="1" dirty="0" smtClean="0"/>
                        <a:t>73.07 - Investície do rozšírenia kapacít v spracovateľských podnikoch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dirty="0" smtClean="0"/>
                        <a:t>spracovanie, skladovanie, odbyt, vrátane využívania OZE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452117"/>
                  </a:ext>
                </a:extLst>
              </a:tr>
              <a:tr h="652770">
                <a:tc>
                  <a:txBody>
                    <a:bodyPr/>
                    <a:lstStyle/>
                    <a:p>
                      <a:pPr algn="just"/>
                      <a:r>
                        <a:rPr lang="sk-SK" sz="1200" b="1" dirty="0" smtClean="0"/>
                        <a:t>73.19 - Investície do biohospodárstva 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sk-SK" sz="1200" dirty="0" smtClean="0"/>
                        <a:t>ekologizácia výroby, znižovanie množstva odpadov, obehové hospodárstvo, energetická efektívnosť......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794281"/>
                  </a:ext>
                </a:extLst>
              </a:tr>
              <a:tr h="37715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000" b="1" u="sng" dirty="0" smtClean="0"/>
                        <a:t>Podpora investícií pre obhospodarovateľov lesov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363912"/>
                  </a:ext>
                </a:extLst>
              </a:tr>
              <a:tr h="275614">
                <a:tc>
                  <a:txBody>
                    <a:bodyPr/>
                    <a:lstStyle/>
                    <a:p>
                      <a:pPr algn="just"/>
                      <a:r>
                        <a:rPr lang="sk-SK" sz="1200" b="1" dirty="0" smtClean="0"/>
                        <a:t>73.13 - Investície do zvyšovania vodozádržnej funkcie lesa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sk-SK" sz="1200" dirty="0" smtClean="0"/>
                        <a:t>vodozádržné zariadenia v lese a na drobných vodných tokoch; revitalizácia nepoužívaných lesných ciest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875538"/>
                  </a:ext>
                </a:extLst>
              </a:tr>
              <a:tr h="464192">
                <a:tc>
                  <a:txBody>
                    <a:bodyPr/>
                    <a:lstStyle/>
                    <a:p>
                      <a:pPr algn="just"/>
                      <a:r>
                        <a:rPr lang="sk-SK" sz="1200" b="1" dirty="0" smtClean="0"/>
                        <a:t>73.14 a 73.15 - Integrované projekty správnej praxe prírode blízkeho hospodárenia v lesoch </a:t>
                      </a:r>
                      <a:endParaRPr lang="sk-S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200" dirty="0" smtClean="0"/>
                        <a:t>prebudova lesov na „prírode blízke hospodárenie“, nová lesná technika pre šetrné obhospodarovanie lesov vrátane nákupu koní na sústreďovanie dreva v lese.......</a:t>
                      </a:r>
                      <a:endParaRPr lang="sk-S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383074"/>
                  </a:ext>
                </a:extLst>
              </a:tr>
              <a:tr h="464192">
                <a:tc>
                  <a:txBody>
                    <a:bodyPr/>
                    <a:lstStyle/>
                    <a:p>
                      <a:pPr algn="just"/>
                      <a:r>
                        <a:rPr lang="sk-SK" sz="1200" b="1" dirty="0" smtClean="0"/>
                        <a:t>73.16 - Projekty ozdravných opatrení v lesoch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dirty="0" smtClean="0"/>
                        <a:t>projekty obnovy lesov po kalamitách a požiaroch s cieľom zvýšenia ekologickej stability lesov a ich adaptácie na zmeny klímy</a:t>
                      </a:r>
                      <a:endParaRPr lang="en-GB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686844"/>
                  </a:ext>
                </a:extLst>
              </a:tr>
            </a:tbl>
          </a:graphicData>
        </a:graphic>
      </p:graphicFrame>
      <p:sp>
        <p:nvSpPr>
          <p:cNvPr id="9" name="BlokTextu 8">
            <a:extLst>
              <a:ext uri="{FF2B5EF4-FFF2-40B4-BE49-F238E27FC236}">
                <a16:creationId xmlns:a16="http://schemas.microsoft.com/office/drawing/2014/main" id="{50D59F2F-3D4B-A94C-0397-E2D33D3382DF}"/>
              </a:ext>
            </a:extLst>
          </p:cNvPr>
          <p:cNvSpPr txBox="1"/>
          <p:nvPr/>
        </p:nvSpPr>
        <p:spPr>
          <a:xfrm>
            <a:off x="559293" y="-28151"/>
            <a:ext cx="922371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4400" b="1" dirty="0" smtClean="0">
                <a:solidFill>
                  <a:schemeClr val="bg1"/>
                </a:solidFill>
              </a:rPr>
              <a:t>Projektové intervencie na rozvoj vidieka </a:t>
            </a:r>
            <a:r>
              <a:rPr lang="sk-SK" sz="4400" b="1" dirty="0">
                <a:solidFill>
                  <a:schemeClr val="bg1"/>
                </a:solidFill>
              </a:rPr>
              <a:t> </a:t>
            </a:r>
            <a:r>
              <a:rPr lang="sk-SK" sz="4400" b="1" dirty="0" smtClean="0">
                <a:solidFill>
                  <a:schemeClr val="bg1"/>
                </a:solidFill>
              </a:rPr>
              <a:t>- INVESTIČNÉ</a:t>
            </a:r>
            <a:endParaRPr lang="sk-SK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81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BBF668AB-B779-3BF6-829F-6A5CC1C11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01275" cy="2152650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6F96DA2C-B720-0CAB-564F-4DC19F8BE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004" y="5533052"/>
            <a:ext cx="2408995" cy="1324947"/>
          </a:xfrm>
          <a:prstGeom prst="rect">
            <a:avLst/>
          </a:prstGeom>
        </p:spPr>
      </p:pic>
      <p:graphicFrame>
        <p:nvGraphicFramePr>
          <p:cNvPr id="8" name="Tabuľ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079222"/>
              </p:ext>
            </p:extLst>
          </p:nvPr>
        </p:nvGraphicFramePr>
        <p:xfrm>
          <a:off x="389045" y="1775029"/>
          <a:ext cx="9686608" cy="50139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6233839">
                  <a:extLst>
                    <a:ext uri="{9D8B030D-6E8A-4147-A177-3AD203B41FA5}">
                      <a16:colId xmlns:a16="http://schemas.microsoft.com/office/drawing/2014/main" val="2735114465"/>
                    </a:ext>
                  </a:extLst>
                </a:gridCol>
                <a:gridCol w="3452769">
                  <a:extLst>
                    <a:ext uri="{9D8B030D-6E8A-4147-A177-3AD203B41FA5}">
                      <a16:colId xmlns:a16="http://schemas.microsoft.com/office/drawing/2014/main" val="3650178150"/>
                    </a:ext>
                  </a:extLst>
                </a:gridCol>
              </a:tblGrid>
              <a:tr h="275614">
                <a:tc>
                  <a:txBody>
                    <a:bodyPr/>
                    <a:lstStyle/>
                    <a:p>
                      <a:pPr algn="ctr"/>
                      <a:r>
                        <a:rPr lang="sk-SK" sz="1300" dirty="0" smtClean="0"/>
                        <a:t>Intervencia</a:t>
                      </a:r>
                      <a:endParaRPr lang="sk-SK" sz="13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300" dirty="0" smtClean="0"/>
                        <a:t>Podpora</a:t>
                      </a:r>
                      <a:endParaRPr lang="sk-SK" sz="13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129467"/>
                  </a:ext>
                </a:extLst>
              </a:tr>
              <a:tr h="377156">
                <a:tc gridSpan="2">
                  <a:txBody>
                    <a:bodyPr/>
                    <a:lstStyle/>
                    <a:p>
                      <a:pPr algn="ctr"/>
                      <a:r>
                        <a:rPr lang="sk-SK" sz="2000" b="1" u="sng" dirty="0" smtClean="0"/>
                        <a:t>Podpora investícií pre obhospodarovateľov lesov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597877"/>
                  </a:ext>
                </a:extLst>
              </a:tr>
              <a:tr h="46419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dirty="0" smtClean="0"/>
                        <a:t>73.20 a 73.21 Zlepšenie postupov obhospodarovania lesov do 500ha </a:t>
                      </a:r>
                      <a:r>
                        <a:rPr lang="sk-SK" sz="1200" dirty="0" smtClean="0"/>
                        <a:t> </a:t>
                      </a:r>
                      <a:r>
                        <a:rPr lang="sk-SK" sz="1200" b="1" dirty="0" smtClean="0"/>
                        <a:t>a podpora podnikania v lesníctve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sk-SK" sz="1200" dirty="0" smtClean="0"/>
                        <a:t>lesná dopravná sieť, lesnícka technika, pestovanie a ochrana lesa s cieľom zvýšenia ekologickej stability lesov, občianska a poznávacia infraštruktúra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706790"/>
                  </a:ext>
                </a:extLst>
              </a:tr>
              <a:tr h="65277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dirty="0" smtClean="0"/>
                        <a:t>73.19 Investície do biohospodárstva </a:t>
                      </a:r>
                      <a:endParaRPr lang="sk-SK" sz="1200" dirty="0" smtClean="0"/>
                    </a:p>
                    <a:p>
                      <a:pPr algn="just"/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dirty="0" smtClean="0"/>
                        <a:t>kaskádové využitie drevnej biomasy, opätovné využitie výrobkov z dreva, recyklácia a repasácia, výroba recyklovateľných kompozitných materiálov z dreva a plastu, diverzifikácia spracovania dreva v kontexte Industry 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452117"/>
                  </a:ext>
                </a:extLst>
              </a:tr>
              <a:tr h="27445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000" b="1" u="sng" dirty="0" smtClean="0"/>
                        <a:t>Podpora infraštruktúry v pôdohospodárstve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sk-SK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794281"/>
                  </a:ext>
                </a:extLst>
              </a:tr>
              <a:tr h="3771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dirty="0" smtClean="0"/>
                        <a:t>73.17 Projekty pozemkových úprav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dirty="0" smtClean="0"/>
                        <a:t>vysporiadanie vlastníctva, nové usporiadanie pozemkov v katastroch, zlepšenie prístupu k pozemkom a uľahčenie vzniku nájomných vzťahov k pôde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363912"/>
                  </a:ext>
                </a:extLst>
              </a:tr>
              <a:tr h="27561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dirty="0" smtClean="0"/>
                        <a:t>73.18 Budovanie spoločných zariadení a opatrení – prvky zelenej a modrej infraštruktúry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sk-SK" sz="1200" dirty="0" smtClean="0"/>
                        <a:t>krajinné prvky zvyšujúce biodiverzitu, vodozádržnú kapacitu krajiny a ochranu pôdy pred eróziou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875538"/>
                  </a:ext>
                </a:extLst>
              </a:tr>
              <a:tr h="83229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dirty="0" smtClean="0"/>
                        <a:t>73.12</a:t>
                      </a:r>
                      <a:r>
                        <a:rPr lang="sk-SK" sz="1200" dirty="0" smtClean="0"/>
                        <a:t> </a:t>
                      </a:r>
                      <a:r>
                        <a:rPr lang="pt-BR" sz="1200" b="1" dirty="0" smtClean="0"/>
                        <a:t>Investície do vodozádržných opatrení mimo fariem</a:t>
                      </a:r>
                      <a:endParaRPr lang="sk-SK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dirty="0" smtClean="0"/>
                        <a:t>adaptívna obnova odvodňovacích kanálov na doplnenie funkcie umožňujúcej retenciu drenážnych, resp. vnútorných vôd v koryte odvodňovacieho kanála a súbežne v pôdnom profile pozemkov jeho zberného územia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383074"/>
                  </a:ext>
                </a:extLst>
              </a:tr>
            </a:tbl>
          </a:graphicData>
        </a:graphic>
      </p:graphicFrame>
      <p:sp>
        <p:nvSpPr>
          <p:cNvPr id="9" name="BlokTextu 8">
            <a:extLst>
              <a:ext uri="{FF2B5EF4-FFF2-40B4-BE49-F238E27FC236}">
                <a16:creationId xmlns:a16="http://schemas.microsoft.com/office/drawing/2014/main" id="{50D59F2F-3D4B-A94C-0397-E2D33D3382DF}"/>
              </a:ext>
            </a:extLst>
          </p:cNvPr>
          <p:cNvSpPr txBox="1"/>
          <p:nvPr/>
        </p:nvSpPr>
        <p:spPr>
          <a:xfrm>
            <a:off x="559293" y="-28151"/>
            <a:ext cx="922371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4400" b="1" dirty="0" smtClean="0">
                <a:solidFill>
                  <a:schemeClr val="bg1"/>
                </a:solidFill>
              </a:rPr>
              <a:t>Projektové intervencie na rozvoj vidieka </a:t>
            </a:r>
            <a:r>
              <a:rPr lang="sk-SK" sz="4400" b="1" dirty="0">
                <a:solidFill>
                  <a:schemeClr val="bg1"/>
                </a:solidFill>
              </a:rPr>
              <a:t> </a:t>
            </a:r>
            <a:r>
              <a:rPr lang="sk-SK" sz="4400" b="1" dirty="0" smtClean="0">
                <a:solidFill>
                  <a:schemeClr val="bg1"/>
                </a:solidFill>
              </a:rPr>
              <a:t>- INVESTIČNÉ</a:t>
            </a:r>
            <a:endParaRPr lang="sk-SK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88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BBF668AB-B779-3BF6-829F-6A5CC1C11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01275" cy="2152650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6F96DA2C-B720-0CAB-564F-4DC19F8BE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004" y="5533052"/>
            <a:ext cx="2408995" cy="1324947"/>
          </a:xfrm>
          <a:prstGeom prst="rect">
            <a:avLst/>
          </a:prstGeom>
        </p:spPr>
      </p:pic>
      <p:graphicFrame>
        <p:nvGraphicFramePr>
          <p:cNvPr id="8" name="Tabuľ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483560"/>
              </p:ext>
            </p:extLst>
          </p:nvPr>
        </p:nvGraphicFramePr>
        <p:xfrm>
          <a:off x="389045" y="1775031"/>
          <a:ext cx="9686608" cy="4917727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6233839">
                  <a:extLst>
                    <a:ext uri="{9D8B030D-6E8A-4147-A177-3AD203B41FA5}">
                      <a16:colId xmlns:a16="http://schemas.microsoft.com/office/drawing/2014/main" val="2735114465"/>
                    </a:ext>
                  </a:extLst>
                </a:gridCol>
                <a:gridCol w="3452769">
                  <a:extLst>
                    <a:ext uri="{9D8B030D-6E8A-4147-A177-3AD203B41FA5}">
                      <a16:colId xmlns:a16="http://schemas.microsoft.com/office/drawing/2014/main" val="3650178150"/>
                    </a:ext>
                  </a:extLst>
                </a:gridCol>
              </a:tblGrid>
              <a:tr h="267759">
                <a:tc>
                  <a:txBody>
                    <a:bodyPr/>
                    <a:lstStyle/>
                    <a:p>
                      <a:pPr algn="ctr"/>
                      <a:r>
                        <a:rPr lang="sk-SK" sz="1300" dirty="0" smtClean="0"/>
                        <a:t>Intervencia</a:t>
                      </a:r>
                      <a:endParaRPr lang="sk-SK" sz="13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300" dirty="0" smtClean="0"/>
                        <a:t>Podpora</a:t>
                      </a:r>
                      <a:endParaRPr lang="sk-SK" sz="13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129467"/>
                  </a:ext>
                </a:extLst>
              </a:tr>
              <a:tr h="366407">
                <a:tc gridSpan="2">
                  <a:txBody>
                    <a:bodyPr/>
                    <a:lstStyle/>
                    <a:p>
                      <a:pPr algn="ctr"/>
                      <a:r>
                        <a:rPr lang="sk-SK" sz="2000" b="1" u="sng" dirty="0" smtClean="0"/>
                        <a:t>Podpora generačnej obnovy v poľnohospodárstve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597877"/>
                  </a:ext>
                </a:extLst>
              </a:tr>
              <a:tr h="760999">
                <a:tc>
                  <a:txBody>
                    <a:bodyPr/>
                    <a:lstStyle/>
                    <a:p>
                      <a:r>
                        <a:rPr lang="sk-SK" sz="1200" b="1" dirty="0" smtClean="0"/>
                        <a:t>75.1 - Získavanie a udržanie mladých poľnohospodárov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sk-SK" sz="1200" dirty="0" smtClean="0"/>
                        <a:t>podpora na implementáciu podnikateľského plánu začínajúcich mladých farmárov s podnikateľskou históriou max. 5 rokov ku dňu podania žiadosti o podporu</a:t>
                      </a:r>
                      <a:endParaRPr lang="sk-SK" sz="1200" b="1" u="sng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706790"/>
                  </a:ext>
                </a:extLst>
              </a:tr>
              <a:tr h="366407">
                <a:tc gridSpan="2">
                  <a:txBody>
                    <a:bodyPr/>
                    <a:lstStyle/>
                    <a:p>
                      <a:pPr algn="ctr"/>
                      <a:r>
                        <a:rPr lang="sk-SK" sz="2000" b="1" u="sng" dirty="0" smtClean="0"/>
                        <a:t>Podpora na riadenie rizík fariem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sk-SK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794281"/>
                  </a:ext>
                </a:extLst>
              </a:tr>
              <a:tr h="591888">
                <a:tc>
                  <a:txBody>
                    <a:bodyPr/>
                    <a:lstStyle/>
                    <a:p>
                      <a:pPr algn="just"/>
                      <a:r>
                        <a:rPr lang="sk-SK" sz="1200" b="1" dirty="0" smtClean="0"/>
                        <a:t>76.1 - Finančné príspevky na komerčné poistné pre poistné schémy v poľnohospodárstve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sk-SK" sz="1200" dirty="0" smtClean="0"/>
                        <a:t>poistenie rizík poľnohospodárskej produkcie: poistenie poľných plodín, hospodárskych zvierat, špeciálnych plodín, ovocia, zeleniny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363912"/>
                  </a:ext>
                </a:extLst>
              </a:tr>
              <a:tr h="36640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000" b="1" u="sng" dirty="0" smtClean="0"/>
                        <a:t>Podpora znalostného pôdohospodárstva a inovácií - AKIS</a:t>
                      </a:r>
                      <a:endParaRPr lang="sk-SK" sz="2000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sk-SK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875538"/>
                  </a:ext>
                </a:extLst>
              </a:tr>
              <a:tr h="760999">
                <a:tc>
                  <a:txBody>
                    <a:bodyPr/>
                    <a:lstStyle/>
                    <a:p>
                      <a:pPr algn="just" defTabSz="179388"/>
                      <a:r>
                        <a:rPr lang="sk-SK" sz="1200" b="1" dirty="0" smtClean="0"/>
                        <a:t>77.2 Operačné skupiny Európskeho inovačného partnerstva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 defTabSz="625475">
                        <a:buFont typeface="Wingdings" panose="05000000000000000000" pitchFamily="2" charset="2"/>
                        <a:buNone/>
                      </a:pPr>
                      <a:r>
                        <a:rPr lang="sk-SK" sz="1200" dirty="0" smtClean="0"/>
                        <a:t>podpora na inovatívne projekty v sektore pôdohospodárstva, prenos inovácií do praxe, šírenie výsledkov medzi odbornou verejnosťou, spolupráca s odborníkmi v zahraničí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383074"/>
                  </a:ext>
                </a:extLst>
              </a:tr>
              <a:tr h="422777">
                <a:tc>
                  <a:txBody>
                    <a:bodyPr/>
                    <a:lstStyle/>
                    <a:p>
                      <a:pPr marL="0" marR="0" lvl="0" indent="0" algn="just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dirty="0" smtClean="0"/>
                        <a:t>78.1 </a:t>
                      </a:r>
                      <a:r>
                        <a:rPr lang="pt-BR" sz="1200" b="1" dirty="0" smtClean="0"/>
                        <a:t>Prenos inovácií a poznatkov formou vzdelávania</a:t>
                      </a:r>
                      <a:endParaRPr lang="sk-SK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6254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sk-SK" sz="1200" dirty="0" smtClean="0"/>
                        <a:t>podpora vzdelávacích a informačných aktivít, demonštračných aktivít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813330"/>
                  </a:ext>
                </a:extLst>
              </a:tr>
              <a:tr h="696247">
                <a:tc>
                  <a:txBody>
                    <a:bodyPr/>
                    <a:lstStyle/>
                    <a:p>
                      <a:pPr marL="0" marR="0" lvl="0" indent="0" algn="just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dirty="0" smtClean="0"/>
                        <a:t>78.2 Prenos inovácií a poznatkov formou poradenstva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6254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sk-SK" sz="1200" dirty="0" smtClean="0"/>
                        <a:t>podpora odborného poradenstva, podpora ad hoc poradenstva a kreovania operačných skupín EIP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78841"/>
                  </a:ext>
                </a:extLst>
              </a:tr>
            </a:tbl>
          </a:graphicData>
        </a:graphic>
      </p:graphicFrame>
      <p:sp>
        <p:nvSpPr>
          <p:cNvPr id="9" name="BlokTextu 8">
            <a:extLst>
              <a:ext uri="{FF2B5EF4-FFF2-40B4-BE49-F238E27FC236}">
                <a16:creationId xmlns:a16="http://schemas.microsoft.com/office/drawing/2014/main" id="{50D59F2F-3D4B-A94C-0397-E2D33D3382DF}"/>
              </a:ext>
            </a:extLst>
          </p:cNvPr>
          <p:cNvSpPr txBox="1"/>
          <p:nvPr/>
        </p:nvSpPr>
        <p:spPr>
          <a:xfrm>
            <a:off x="559293" y="-28151"/>
            <a:ext cx="922371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4400" b="1" dirty="0" smtClean="0">
                <a:solidFill>
                  <a:schemeClr val="bg1"/>
                </a:solidFill>
              </a:rPr>
              <a:t>Projektové intervencie na rozvoj vidieka </a:t>
            </a:r>
            <a:r>
              <a:rPr lang="sk-SK" sz="44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194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BBF668AB-B779-3BF6-829F-6A5CC1C11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01275" cy="2152650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50D59F2F-3D4B-A94C-0397-E2D33D3382DF}"/>
              </a:ext>
            </a:extLst>
          </p:cNvPr>
          <p:cNvSpPr txBox="1"/>
          <p:nvPr/>
        </p:nvSpPr>
        <p:spPr>
          <a:xfrm>
            <a:off x="559293" y="152995"/>
            <a:ext cx="9783002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sk-SK" sz="4000" b="1" dirty="0" smtClean="0">
                <a:solidFill>
                  <a:prstClr val="white"/>
                </a:solidFill>
              </a:rPr>
              <a:t>Projektové </a:t>
            </a:r>
            <a:r>
              <a:rPr lang="sk-SK" sz="4000" b="1" dirty="0">
                <a:solidFill>
                  <a:prstClr val="white"/>
                </a:solidFill>
              </a:rPr>
              <a:t>intervencie na rozvoj vidieka –</a:t>
            </a:r>
          </a:p>
          <a:p>
            <a:pPr lvl="0"/>
            <a:r>
              <a:rPr lang="sk-SK" sz="5400" b="1" dirty="0">
                <a:solidFill>
                  <a:prstClr val="white"/>
                </a:solidFill>
              </a:rPr>
              <a:t>					</a:t>
            </a:r>
            <a:r>
              <a:rPr lang="sk-SK" sz="5400" b="1" dirty="0" smtClean="0">
                <a:solidFill>
                  <a:prstClr val="white"/>
                </a:solidFill>
              </a:rPr>
              <a:t>miestny rozvoj</a:t>
            </a:r>
            <a:endParaRPr lang="sk-SK" sz="5400" b="1" dirty="0">
              <a:solidFill>
                <a:prstClr val="white"/>
              </a:solidFill>
            </a:endParaRPr>
          </a:p>
          <a:p>
            <a:endParaRPr lang="sk-SK" sz="5400" b="1" dirty="0" smtClean="0">
              <a:solidFill>
                <a:schemeClr val="bg1"/>
              </a:solidFill>
            </a:endParaRPr>
          </a:p>
          <a:p>
            <a:r>
              <a:rPr lang="sk-SK" sz="5400" b="1" dirty="0">
                <a:solidFill>
                  <a:schemeClr val="bg1"/>
                </a:solidFill>
              </a:rPr>
              <a:t>	</a:t>
            </a:r>
            <a:r>
              <a:rPr lang="sk-SK" sz="5400" b="1" dirty="0" smtClean="0">
                <a:solidFill>
                  <a:schemeClr val="bg1"/>
                </a:solidFill>
              </a:rPr>
              <a:t>					</a:t>
            </a:r>
            <a:r>
              <a:rPr lang="sk-SK" sz="4500" b="1" dirty="0" smtClean="0">
                <a:solidFill>
                  <a:schemeClr val="bg1"/>
                </a:solidFill>
              </a:rPr>
              <a:t>miestny rozvoj</a:t>
            </a: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6F96DA2C-B720-0CAB-564F-4DC19F8BE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004" y="5533052"/>
            <a:ext cx="2408995" cy="1324947"/>
          </a:xfrm>
          <a:prstGeom prst="rect">
            <a:avLst/>
          </a:prstGeom>
        </p:spPr>
      </p:pic>
      <p:sp>
        <p:nvSpPr>
          <p:cNvPr id="2" name="BlokTextu 1"/>
          <p:cNvSpPr txBox="1"/>
          <p:nvPr/>
        </p:nvSpPr>
        <p:spPr>
          <a:xfrm>
            <a:off x="121644" y="1753433"/>
            <a:ext cx="995798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8525"/>
            <a:endParaRPr lang="sk-SK" dirty="0" smtClean="0"/>
          </a:p>
          <a:p>
            <a:pPr algn="just" defTabSz="179388"/>
            <a:r>
              <a:rPr lang="sk-SK" sz="2200" b="1" u="sng" dirty="0" smtClean="0"/>
              <a:t>Podpora miestneho rozvoja vedeného komunitou</a:t>
            </a:r>
            <a:endParaRPr lang="sk-SK" sz="2200" b="1" dirty="0" smtClean="0"/>
          </a:p>
          <a:p>
            <a:pPr algn="just" defTabSz="179388"/>
            <a:endParaRPr lang="sk-SK" sz="2200" b="1" dirty="0" smtClean="0"/>
          </a:p>
          <a:p>
            <a:pPr algn="just" defTabSz="179388"/>
            <a:r>
              <a:rPr lang="sk-SK" sz="2200" b="1" dirty="0" smtClean="0"/>
              <a:t>77.1 LEADER</a:t>
            </a:r>
          </a:p>
          <a:p>
            <a:pPr marL="285750" indent="-285750" algn="just" defTabSz="898525">
              <a:buFont typeface="Wingdings" panose="05000000000000000000" pitchFamily="2" charset="2"/>
              <a:buChar char="ü"/>
            </a:pPr>
            <a:r>
              <a:rPr lang="sk-SK" sz="2200" dirty="0" smtClean="0"/>
              <a:t>alokácia: 166,7 mil.€</a:t>
            </a:r>
          </a:p>
          <a:p>
            <a:pPr marL="285750" indent="-285750" algn="just" defTabSz="898525">
              <a:buFont typeface="Wingdings" panose="05000000000000000000" pitchFamily="2" charset="2"/>
              <a:buChar char="ü"/>
            </a:pPr>
            <a:r>
              <a:rPr lang="sk-SK" sz="2200" dirty="0" smtClean="0"/>
              <a:t>Implementácia Integrovaných stratégií miestneho rozvoja a projektov spolupráce</a:t>
            </a:r>
          </a:p>
          <a:p>
            <a:pPr algn="just" defTabSz="898525"/>
            <a:endParaRPr lang="sk-SK" sz="2200" dirty="0" smtClean="0"/>
          </a:p>
          <a:p>
            <a:pPr marL="630238" indent="-268288" algn="just">
              <a:buFont typeface="Arial" panose="020B0604020202020204" pitchFamily="34" charset="0"/>
              <a:buChar char="•"/>
            </a:pPr>
            <a:r>
              <a:rPr lang="sk-SK" sz="1600" b="1" dirty="0"/>
              <a:t>Priorita 1: Podpora horizontálnej a vertikálnej spolupráce medzi poľnohospodárskymi </a:t>
            </a:r>
            <a:r>
              <a:rPr lang="sk-SK" sz="1600" b="1" dirty="0" smtClean="0"/>
              <a:t>a spracovateľskými </a:t>
            </a:r>
            <a:r>
              <a:rPr lang="sk-SK" sz="1600" b="1" dirty="0"/>
              <a:t>subjektmi v miestnom kontexte</a:t>
            </a:r>
          </a:p>
          <a:p>
            <a:pPr marL="630238" indent="-268288" algn="just">
              <a:buFont typeface="Arial" panose="020B0604020202020204" pitchFamily="34" charset="0"/>
              <a:buChar char="•"/>
            </a:pPr>
            <a:r>
              <a:rPr lang="sk-SK" sz="1600" b="1" dirty="0"/>
              <a:t>Priorita 2: Podpora podnikateľských aktivít s cieľom rozvoja vidieckeho hospodárstva</a:t>
            </a:r>
          </a:p>
          <a:p>
            <a:pPr marL="630238" indent="-268288" algn="just">
              <a:buFont typeface="Arial" panose="020B0604020202020204" pitchFamily="34" charset="0"/>
              <a:buChar char="•"/>
            </a:pPr>
            <a:r>
              <a:rPr lang="sk-SK" sz="1600" b="1" dirty="0"/>
              <a:t>Priorita 3: Rozvoj obcí, miestnej infraštruktúry, základných služieb a spoločenského a </a:t>
            </a:r>
            <a:r>
              <a:rPr lang="sk-SK" sz="1600" b="1" dirty="0" smtClean="0"/>
              <a:t>komunitného života</a:t>
            </a:r>
            <a:endParaRPr lang="sk-SK" sz="1600" b="1" dirty="0"/>
          </a:p>
          <a:p>
            <a:pPr marL="630238" indent="-268288" algn="just">
              <a:buFont typeface="Arial" panose="020B0604020202020204" pitchFamily="34" charset="0"/>
              <a:buChar char="•"/>
            </a:pPr>
            <a:r>
              <a:rPr lang="pt-BR" sz="1600" b="1" dirty="0"/>
              <a:t>Priorita 4: Podpora sociálno – ekonomického zdieľania vertikálnych služieb na území MAS</a:t>
            </a:r>
            <a:endParaRPr lang="sk-SK" sz="1600" b="1" dirty="0"/>
          </a:p>
          <a:p>
            <a:pPr algn="just" defTabSz="898525"/>
            <a:endParaRPr lang="sk-SK" sz="2200" dirty="0" smtClean="0"/>
          </a:p>
          <a:p>
            <a:pPr marL="285750" indent="-285750" algn="just" defTabSz="898525">
              <a:buFont typeface="Wingdings" panose="05000000000000000000" pitchFamily="2" charset="2"/>
              <a:buChar char="ü"/>
            </a:pPr>
            <a:r>
              <a:rPr lang="sk-SK" sz="2200" dirty="0" smtClean="0"/>
              <a:t>Podpora budovania miestnych kapacít a chodu miestnych akčných skupín</a:t>
            </a:r>
          </a:p>
        </p:txBody>
      </p:sp>
    </p:spTree>
    <p:extLst>
      <p:ext uri="{BB962C8B-B14F-4D97-AF65-F5344CB8AC3E}">
        <p14:creationId xmlns:p14="http://schemas.microsoft.com/office/powerpoint/2010/main" val="310009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BBF668AB-B779-3BF6-829F-6A5CC1C11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01275" cy="2152650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6F96DA2C-B720-0CAB-564F-4DC19F8BE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004" y="5533052"/>
            <a:ext cx="2408995" cy="1324947"/>
          </a:xfrm>
          <a:prstGeom prst="rect">
            <a:avLst/>
          </a:prstGeom>
        </p:spPr>
      </p:pic>
      <p:graphicFrame>
        <p:nvGraphicFramePr>
          <p:cNvPr id="8" name="Tabuľ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033156"/>
              </p:ext>
            </p:extLst>
          </p:nvPr>
        </p:nvGraphicFramePr>
        <p:xfrm>
          <a:off x="389045" y="1775031"/>
          <a:ext cx="9855184" cy="46786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622902">
                  <a:extLst>
                    <a:ext uri="{9D8B030D-6E8A-4147-A177-3AD203B41FA5}">
                      <a16:colId xmlns:a16="http://schemas.microsoft.com/office/drawing/2014/main" val="2735114465"/>
                    </a:ext>
                  </a:extLst>
                </a:gridCol>
                <a:gridCol w="1779513">
                  <a:extLst>
                    <a:ext uri="{9D8B030D-6E8A-4147-A177-3AD203B41FA5}">
                      <a16:colId xmlns:a16="http://schemas.microsoft.com/office/drawing/2014/main" val="1536716368"/>
                    </a:ext>
                  </a:extLst>
                </a:gridCol>
                <a:gridCol w="3452769">
                  <a:extLst>
                    <a:ext uri="{9D8B030D-6E8A-4147-A177-3AD203B41FA5}">
                      <a16:colId xmlns:a16="http://schemas.microsoft.com/office/drawing/2014/main" val="3650178150"/>
                    </a:ext>
                  </a:extLst>
                </a:gridCol>
              </a:tblGrid>
              <a:tr h="267759">
                <a:tc gridSpan="2">
                  <a:txBody>
                    <a:bodyPr/>
                    <a:lstStyle/>
                    <a:p>
                      <a:pPr algn="ctr"/>
                      <a:r>
                        <a:rPr lang="sk-SK" sz="1300" dirty="0" smtClean="0"/>
                        <a:t>LEADER - AKTIVITA</a:t>
                      </a:r>
                      <a:endParaRPr lang="sk-SK" sz="13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300" dirty="0" smtClean="0"/>
                        <a:t>Podpora</a:t>
                      </a:r>
                      <a:endParaRPr lang="sk-SK" sz="13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129467"/>
                  </a:ext>
                </a:extLst>
              </a:tr>
              <a:tr h="366407">
                <a:tc>
                  <a:txBody>
                    <a:bodyPr/>
                    <a:lstStyle/>
                    <a:p>
                      <a:pPr algn="just"/>
                      <a:r>
                        <a:rPr lang="sk-SK" sz="1200" b="1" dirty="0" smtClean="0"/>
                        <a:t>Priorita 1: Podpora horizontálnej a vertikálnej spolupráce medzi poľnohospodárskymi a</a:t>
                      </a:r>
                      <a:r>
                        <a:rPr lang="sk-SK" sz="1200" b="1" baseline="0" dirty="0" smtClean="0"/>
                        <a:t> </a:t>
                      </a:r>
                      <a:r>
                        <a:rPr lang="sk-SK" sz="1200" b="1" dirty="0" smtClean="0"/>
                        <a:t>spracovateľskými subjektmi v miestnom kontexte</a:t>
                      </a:r>
                      <a:endParaRPr lang="sk-SK" sz="12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180975" indent="-180975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200" dirty="0" smtClean="0"/>
                        <a:t>miestnych mikro a malých poľnohospodárskych a spracovateľských podnikov  - investície, nové technológie, inovácie a digitalizácia</a:t>
                      </a:r>
                    </a:p>
                    <a:p>
                      <a:pPr marL="180975" indent="-180975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200" dirty="0" smtClean="0"/>
                        <a:t>spolupráca v miestnom kontexte - prepojenia produkčnej funkcie poľnohospodárstva so sociálnou funkciou miestneho územia</a:t>
                      </a:r>
                    </a:p>
                    <a:p>
                      <a:pPr marL="180975" indent="-180975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200" dirty="0" smtClean="0"/>
                        <a:t>sociálna integrácia ľudí</a:t>
                      </a:r>
                      <a:r>
                        <a:rPr lang="sk-SK" sz="1200" baseline="0" dirty="0" smtClean="0"/>
                        <a:t> </a:t>
                      </a:r>
                      <a:r>
                        <a:rPr lang="sk-SK" sz="1200" dirty="0" smtClean="0"/>
                        <a:t>– znevýhodnené a zraniteľné skupiny obyvateľstva, napr. podpora sociálneho poľnohospodárstva</a:t>
                      </a:r>
                      <a:endParaRPr lang="sk-SK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597877"/>
                  </a:ext>
                </a:extLst>
              </a:tr>
              <a:tr h="36640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dirty="0" smtClean="0"/>
                        <a:t>Priorita 2: Podpora podnikateľských aktivít s cieľom rozvoja vidieckeho hospodárstva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180975" indent="-180975" algn="just">
                        <a:buFont typeface="Wingdings" panose="05000000000000000000" pitchFamily="2" charset="2"/>
                        <a:buChar char="ü"/>
                      </a:pPr>
                      <a:r>
                        <a:rPr lang="sk-SK" sz="1200" dirty="0" smtClean="0"/>
                        <a:t>diverzifikácia, zakladanie nových a rozvoj existujúcich podnikov </a:t>
                      </a:r>
                    </a:p>
                    <a:p>
                      <a:pPr marL="180975" indent="-180975" algn="just">
                        <a:buFont typeface="Wingdings" panose="05000000000000000000" pitchFamily="2" charset="2"/>
                        <a:buChar char="ü"/>
                      </a:pPr>
                      <a:r>
                        <a:rPr lang="sk-SK" sz="1200" dirty="0" smtClean="0"/>
                        <a:t>sieťovanie a spolupráca medzi malými hospodárskymi subjektmi v odvetví poľnohospodárstva, v sektore lesného hospodárstva, cestovného ruchu a pri rozvoji služieb a marketingu v oblasti cestovného ruchu a pod. </a:t>
                      </a:r>
                    </a:p>
                    <a:p>
                      <a:pPr marL="180975" indent="-180975" algn="just">
                        <a:buFont typeface="Wingdings" panose="05000000000000000000" pitchFamily="2" charset="2"/>
                        <a:buChar char="ü"/>
                      </a:pPr>
                      <a:r>
                        <a:rPr lang="sk-SK" sz="1200" dirty="0" smtClean="0"/>
                        <a:t>podpora podnikov v zmysle podmienok o sociálnej ekonomike a sociálnych podnikoch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sk-SK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794281"/>
                  </a:ext>
                </a:extLst>
              </a:tr>
              <a:tr h="59188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dirty="0" smtClean="0"/>
                        <a:t>Priorita 3: Rozvoj obcí, miestnej infraštruktúry, základných služieb a spoločenského a komunitného života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80975" indent="-180975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 smtClean="0"/>
                        <a:t>rozvoj miestnej verejnej infraštruktúry napr.: cesty III. triedy, miestne </a:t>
                      </a:r>
                      <a:r>
                        <a:rPr lang="sk-SK" sz="1200" dirty="0" smtClean="0"/>
                        <a:t>komunikácie a miestnych základných služieb (služieb v oblasti voľného času a kultúry, občianska a technická vybavenosť, smart riešenia.........</a:t>
                      </a:r>
                    </a:p>
                    <a:p>
                      <a:pPr marL="180975" indent="-180975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200" dirty="0" smtClean="0"/>
                        <a:t>sociálne inovácie na vidieku, integrácia do spoločnosti, vzdelávanie a voľnočasové aktivity na vidieku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sk-SK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363912"/>
                  </a:ext>
                </a:extLst>
              </a:tr>
              <a:tr h="36640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/>
                        <a:t>Priorita 4: Podpora sociálno – ekonomického zdieľania vertikálnych služieb na území MAS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80975" indent="-180975">
                        <a:buFont typeface="Wingdings" panose="05000000000000000000" pitchFamily="2" charset="2"/>
                        <a:buChar char="ü"/>
                      </a:pPr>
                      <a:r>
                        <a:rPr lang="sk-SK" sz="1200" dirty="0" smtClean="0"/>
                        <a:t>integrácie aktivít prostredníctvom spoločného zdieľania strojov a zariadení</a:t>
                      </a:r>
                    </a:p>
                    <a:p>
                      <a:pPr marL="180975" indent="-180975">
                        <a:buFont typeface="Wingdings" panose="05000000000000000000" pitchFamily="2" charset="2"/>
                        <a:buChar char="ü"/>
                      </a:pPr>
                      <a:r>
                        <a:rPr lang="sk-SK" sz="1200" dirty="0" smtClean="0"/>
                        <a:t>zdieľanie strojov a zariadení, ktoré súvisia s poskytovaním služieb verejno – </a:t>
                      </a:r>
                      <a:r>
                        <a:rPr lang="pl-PL" sz="1200" dirty="0" smtClean="0"/>
                        <a:t>prospešného charakteru, ako napr.: zariadenia na komunálnu techniku, zariadenia na údržbu zelene a zimnú údržbu ciest/miestnych komunikácií a chodníkov, a pod.</a:t>
                      </a:r>
                      <a:endParaRPr lang="sk-SK" sz="12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sk-SK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875538"/>
                  </a:ext>
                </a:extLst>
              </a:tr>
            </a:tbl>
          </a:graphicData>
        </a:graphic>
      </p:graphicFrame>
      <p:sp>
        <p:nvSpPr>
          <p:cNvPr id="9" name="BlokTextu 8">
            <a:extLst>
              <a:ext uri="{FF2B5EF4-FFF2-40B4-BE49-F238E27FC236}">
                <a16:creationId xmlns:a16="http://schemas.microsoft.com/office/drawing/2014/main" id="{50D59F2F-3D4B-A94C-0397-E2D33D3382DF}"/>
              </a:ext>
            </a:extLst>
          </p:cNvPr>
          <p:cNvSpPr txBox="1"/>
          <p:nvPr/>
        </p:nvSpPr>
        <p:spPr>
          <a:xfrm>
            <a:off x="559293" y="-28151"/>
            <a:ext cx="922371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4400" b="1" dirty="0" smtClean="0">
                <a:solidFill>
                  <a:schemeClr val="bg1"/>
                </a:solidFill>
              </a:rPr>
              <a:t>Projektové intervencie na rozvoj vidieka </a:t>
            </a:r>
            <a:r>
              <a:rPr lang="sk-SK" sz="44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640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7349BF3A-8911-3269-36C5-8FCAB8324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4900"/>
            <a:ext cx="12192000" cy="3213100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51222578-3D26-F114-D5B7-9E9F1A91FC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378" y="3043054"/>
            <a:ext cx="2802614" cy="2570397"/>
          </a:xfrm>
          <a:prstGeom prst="rect">
            <a:avLst/>
          </a:prstGeom>
        </p:spPr>
      </p:pic>
      <p:sp>
        <p:nvSpPr>
          <p:cNvPr id="4" name="Obdĺžnik 3">
            <a:extLst>
              <a:ext uri="{FF2B5EF4-FFF2-40B4-BE49-F238E27FC236}">
                <a16:creationId xmlns:a16="http://schemas.microsoft.com/office/drawing/2014/main" id="{9ADC6009-865D-02A9-38E0-C017F3D62647}"/>
              </a:ext>
            </a:extLst>
          </p:cNvPr>
          <p:cNvSpPr/>
          <p:nvPr/>
        </p:nvSpPr>
        <p:spPr>
          <a:xfrm>
            <a:off x="0" y="545198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b="1" i="0" dirty="0" smtClean="0">
                <a:solidFill>
                  <a:schemeClr val="bg1"/>
                </a:solidFill>
                <a:effectLst/>
              </a:rPr>
              <a:t>Bratislava </a:t>
            </a:r>
            <a:r>
              <a:rPr lang="sk-SK" sz="2400" b="1" i="0" dirty="0">
                <a:solidFill>
                  <a:schemeClr val="bg1"/>
                </a:solidFill>
                <a:effectLst/>
              </a:rPr>
              <a:t>2022</a:t>
            </a:r>
            <a:endParaRPr lang="pt-BR" sz="2400" b="1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38C9C0A1-18AB-D6EC-CE06-9318DFEE1C87}"/>
              </a:ext>
            </a:extLst>
          </p:cNvPr>
          <p:cNvSpPr/>
          <p:nvPr/>
        </p:nvSpPr>
        <p:spPr>
          <a:xfrm>
            <a:off x="1" y="1244549"/>
            <a:ext cx="1219199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8800" b="1" i="0" dirty="0" smtClean="0">
                <a:solidFill>
                  <a:schemeClr val="accent6"/>
                </a:solidFill>
                <a:effectLst/>
              </a:rPr>
              <a:t>Ďakujem </a:t>
            </a:r>
          </a:p>
          <a:p>
            <a:pPr algn="ctr"/>
            <a:r>
              <a:rPr lang="sk-SK" sz="8800" b="1" dirty="0">
                <a:solidFill>
                  <a:schemeClr val="accent6"/>
                </a:solidFill>
              </a:rPr>
              <a:t>z</a:t>
            </a:r>
            <a:r>
              <a:rPr lang="sk-SK" sz="8800" b="1" dirty="0" smtClean="0">
                <a:solidFill>
                  <a:schemeClr val="accent6"/>
                </a:solidFill>
              </a:rPr>
              <a:t>a pozornosť</a:t>
            </a:r>
            <a:endParaRPr lang="pt-BR" sz="8800" b="1" i="0" dirty="0">
              <a:solidFill>
                <a:schemeClr val="accent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7791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/>
          <p:nvPr/>
        </p:nvSpPr>
        <p:spPr>
          <a:xfrm>
            <a:off x="0" y="1259009"/>
            <a:ext cx="742728" cy="26988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" name="Obdĺžnik 11"/>
          <p:cNvSpPr/>
          <p:nvPr/>
        </p:nvSpPr>
        <p:spPr>
          <a:xfrm>
            <a:off x="772780" y="1259009"/>
            <a:ext cx="11419220" cy="2698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4" name="Obdĺžnik 13"/>
          <p:cNvSpPr/>
          <p:nvPr/>
        </p:nvSpPr>
        <p:spPr>
          <a:xfrm>
            <a:off x="6616613" y="740962"/>
            <a:ext cx="55365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k-SK" sz="2800" b="1" dirty="0" smtClean="0"/>
              <a:t>11. </a:t>
            </a:r>
            <a:r>
              <a:rPr lang="sk-SK" sz="2800" b="1" dirty="0" smtClean="0"/>
              <a:t>modifikácia PRV SR 2014 - 2022</a:t>
            </a:r>
            <a:endParaRPr lang="sk-SK" sz="2800" b="1" dirty="0"/>
          </a:p>
        </p:txBody>
      </p:sp>
      <p:grpSp>
        <p:nvGrpSpPr>
          <p:cNvPr id="9" name="Skupina 8"/>
          <p:cNvGrpSpPr/>
          <p:nvPr/>
        </p:nvGrpSpPr>
        <p:grpSpPr>
          <a:xfrm>
            <a:off x="101600" y="218095"/>
            <a:ext cx="6322969" cy="876300"/>
            <a:chOff x="0" y="167295"/>
            <a:chExt cx="6322969" cy="876300"/>
          </a:xfrm>
        </p:grpSpPr>
        <p:grpSp>
          <p:nvGrpSpPr>
            <p:cNvPr id="10" name="Group 52"/>
            <p:cNvGrpSpPr>
              <a:grpSpLocks/>
            </p:cNvGrpSpPr>
            <p:nvPr/>
          </p:nvGrpSpPr>
          <p:grpSpPr bwMode="auto">
            <a:xfrm>
              <a:off x="0" y="167295"/>
              <a:ext cx="4159250" cy="876300"/>
              <a:chOff x="0" y="0"/>
              <a:chExt cx="5743575" cy="1184910"/>
            </a:xfrm>
          </p:grpSpPr>
          <p:pic>
            <p:nvPicPr>
              <p:cNvPr id="16" name="Picture 53" descr="logo PRV 2014-2020_verzia 0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2750" y="38100"/>
                <a:ext cx="2790825" cy="745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5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815590" cy="1184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" name="Obrázok 2" descr="Projekty - SOŠ hotelových služieb a obchodu, Banská Bystric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1294" y="204822"/>
              <a:ext cx="1971675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742728" y="1527715"/>
            <a:ext cx="10611072" cy="4649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 smtClean="0"/>
              <a:t>1. Finančné presuny</a:t>
            </a:r>
          </a:p>
          <a:p>
            <a:pPr marL="0" indent="0">
              <a:buNone/>
            </a:pPr>
            <a:r>
              <a:rPr lang="sk-SK" sz="2000" dirty="0" smtClean="0">
                <a:solidFill>
                  <a:srgbClr val="FF0000"/>
                </a:solidFill>
              </a:rPr>
              <a:t>a) </a:t>
            </a:r>
            <a:r>
              <a:rPr lang="sk-SK" sz="2000" dirty="0">
                <a:solidFill>
                  <a:srgbClr val="FF0000"/>
                </a:solidFill>
              </a:rPr>
              <a:t>Snaha aktívne riešiť investičný </a:t>
            </a:r>
            <a:r>
              <a:rPr lang="sk-SK" sz="2000" dirty="0" smtClean="0">
                <a:solidFill>
                  <a:srgbClr val="FF0000"/>
                </a:solidFill>
              </a:rPr>
              <a:t>dlh</a:t>
            </a:r>
            <a:endParaRPr lang="sk-SK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k-SK" sz="2400" b="1" dirty="0" smtClean="0"/>
          </a:p>
          <a:p>
            <a:pPr marL="0" indent="0">
              <a:buNone/>
            </a:pPr>
            <a:endParaRPr lang="sk-SK" sz="2400" b="1" dirty="0"/>
          </a:p>
          <a:p>
            <a:pPr marL="0" indent="0">
              <a:buNone/>
            </a:pPr>
            <a:endParaRPr lang="sk-SK" sz="2400" b="1" dirty="0" smtClean="0"/>
          </a:p>
          <a:p>
            <a:pPr marL="0" indent="0">
              <a:buNone/>
            </a:pPr>
            <a:endParaRPr lang="sk-SK" sz="2400" b="1" dirty="0" smtClean="0"/>
          </a:p>
          <a:p>
            <a:pPr marL="0" indent="0">
              <a:buNone/>
            </a:pPr>
            <a:endParaRPr lang="sk-SK" sz="2400" b="1" dirty="0" smtClean="0"/>
          </a:p>
          <a:p>
            <a:pPr marL="0" indent="0">
              <a:buNone/>
            </a:pPr>
            <a:r>
              <a:rPr lang="pl-PL" sz="2000" dirty="0">
                <a:solidFill>
                  <a:srgbClr val="FF0000"/>
                </a:solidFill>
              </a:rPr>
              <a:t>b) ako reakcia na vysoký záujem žiadateľov pri podopatrení </a:t>
            </a:r>
            <a:r>
              <a:rPr lang="pl-PL" sz="2000" dirty="0" smtClean="0">
                <a:solidFill>
                  <a:srgbClr val="FF0000"/>
                </a:solidFill>
              </a:rPr>
              <a:t>16.1</a:t>
            </a:r>
            <a:endParaRPr lang="pl-PL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k-SK" sz="2400" b="1" dirty="0"/>
          </a:p>
        </p:txBody>
      </p:sp>
      <p:sp>
        <p:nvSpPr>
          <p:cNvPr id="4" name="Obdĺžnik 3"/>
          <p:cNvSpPr/>
          <p:nvPr/>
        </p:nvSpPr>
        <p:spPr>
          <a:xfrm rot="5400000">
            <a:off x="1884746" y="1834751"/>
            <a:ext cx="669600" cy="21969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3274898" y="2598432"/>
            <a:ext cx="1419021" cy="66960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9" name="Obdĺžnik 18"/>
          <p:cNvSpPr/>
          <p:nvPr/>
        </p:nvSpPr>
        <p:spPr>
          <a:xfrm rot="5400000">
            <a:off x="7959957" y="1801870"/>
            <a:ext cx="660205" cy="22542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Obdĺžnik 19"/>
          <p:cNvSpPr/>
          <p:nvPr/>
        </p:nvSpPr>
        <p:spPr>
          <a:xfrm>
            <a:off x="9356178" y="2596184"/>
            <a:ext cx="1288817" cy="66020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1052371" y="3171722"/>
            <a:ext cx="38560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>
              <a:buClr>
                <a:schemeClr val="accent6"/>
              </a:buClr>
            </a:pPr>
            <a:r>
              <a:rPr lang="sk-SK" sz="2000" b="1" dirty="0" smtClean="0"/>
              <a:t>navýšenie M4.1 </a:t>
            </a:r>
            <a:r>
              <a:rPr lang="sk-SK" sz="2000" b="1" dirty="0"/>
              <a:t>o cca </a:t>
            </a:r>
            <a:r>
              <a:rPr lang="sk-SK" sz="2000" b="1" dirty="0" smtClean="0"/>
              <a:t>69 </a:t>
            </a:r>
            <a:r>
              <a:rPr lang="sk-SK" sz="2000" b="1" dirty="0" smtClean="0"/>
              <a:t>mil. </a:t>
            </a:r>
            <a:r>
              <a:rPr lang="sk-SK" sz="2000" b="1" dirty="0" smtClean="0"/>
              <a:t>€</a:t>
            </a:r>
            <a:r>
              <a:rPr lang="sk-SK" sz="2000" dirty="0" smtClean="0"/>
              <a:t> </a:t>
            </a:r>
            <a:r>
              <a:rPr lang="sk-SK" sz="2000" dirty="0"/>
              <a:t>z </a:t>
            </a:r>
            <a:r>
              <a:rPr lang="sk-SK" sz="2000" dirty="0"/>
              <a:t>podopatrení</a:t>
            </a:r>
            <a:r>
              <a:rPr lang="sk-SK" sz="2000" dirty="0"/>
              <a:t> s </a:t>
            </a:r>
            <a:r>
              <a:rPr lang="sk-SK" sz="2000" dirty="0" smtClean="0"/>
              <a:t>nižšom absorpčnou kapacitou (</a:t>
            </a:r>
            <a:r>
              <a:rPr lang="sk-SK" sz="2000" dirty="0"/>
              <a:t>M1, M2, M4.3C, M5.1, M6.1, M6.3 a M8.6</a:t>
            </a:r>
            <a:r>
              <a:rPr lang="sk-SK" sz="2000" dirty="0" smtClean="0"/>
              <a:t>)</a:t>
            </a:r>
            <a:endParaRPr lang="sk-SK" sz="2000" dirty="0"/>
          </a:p>
        </p:txBody>
      </p:sp>
      <p:sp>
        <p:nvSpPr>
          <p:cNvPr id="23" name="BlokTextu 22"/>
          <p:cNvSpPr txBox="1"/>
          <p:nvPr/>
        </p:nvSpPr>
        <p:spPr>
          <a:xfrm>
            <a:off x="1161681" y="2300369"/>
            <a:ext cx="215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Podopatrenie</a:t>
            </a:r>
            <a:r>
              <a:rPr lang="sk-SK" b="1" dirty="0" smtClean="0"/>
              <a:t> M4.1</a:t>
            </a:r>
          </a:p>
        </p:txBody>
      </p:sp>
      <p:sp>
        <p:nvSpPr>
          <p:cNvPr id="24" name="BlokTextu 23"/>
          <p:cNvSpPr txBox="1"/>
          <p:nvPr/>
        </p:nvSpPr>
        <p:spPr>
          <a:xfrm>
            <a:off x="3460791" y="2719447"/>
            <a:ext cx="1199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+ 69 mil. €</a:t>
            </a:r>
          </a:p>
        </p:txBody>
      </p:sp>
      <p:sp>
        <p:nvSpPr>
          <p:cNvPr id="25" name="BlokTextu 24"/>
          <p:cNvSpPr txBox="1"/>
          <p:nvPr/>
        </p:nvSpPr>
        <p:spPr>
          <a:xfrm>
            <a:off x="7162934" y="2259474"/>
            <a:ext cx="215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Podopatrenie</a:t>
            </a:r>
            <a:r>
              <a:rPr lang="sk-SK" b="1" dirty="0" smtClean="0"/>
              <a:t> M4.2</a:t>
            </a:r>
          </a:p>
        </p:txBody>
      </p:sp>
      <p:sp>
        <p:nvSpPr>
          <p:cNvPr id="26" name="BlokTextu 25"/>
          <p:cNvSpPr txBox="1"/>
          <p:nvPr/>
        </p:nvSpPr>
        <p:spPr>
          <a:xfrm>
            <a:off x="9417185" y="2702195"/>
            <a:ext cx="1264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+ 34 mil. €</a:t>
            </a:r>
          </a:p>
        </p:txBody>
      </p:sp>
      <p:sp>
        <p:nvSpPr>
          <p:cNvPr id="27" name="BlokTextu 26"/>
          <p:cNvSpPr txBox="1"/>
          <p:nvPr/>
        </p:nvSpPr>
        <p:spPr>
          <a:xfrm>
            <a:off x="7092899" y="3180308"/>
            <a:ext cx="3588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>
              <a:spcAft>
                <a:spcPts val="600"/>
              </a:spcAft>
              <a:buClr>
                <a:schemeClr val="accent6"/>
              </a:buClr>
            </a:pPr>
            <a:r>
              <a:rPr lang="sk-SK" sz="2000" b="1" dirty="0"/>
              <a:t>navýšenie M4.2 o cca </a:t>
            </a:r>
            <a:r>
              <a:rPr lang="sk-SK" sz="2000" b="1" dirty="0" smtClean="0"/>
              <a:t>34 mil. € </a:t>
            </a:r>
            <a:r>
              <a:rPr lang="sk-SK" sz="2000" dirty="0"/>
              <a:t>z M16 a </a:t>
            </a:r>
            <a:r>
              <a:rPr lang="sk-SK" sz="2000" dirty="0" smtClean="0"/>
              <a:t>M6.4</a:t>
            </a:r>
            <a:endParaRPr lang="sk-SK" sz="2000" dirty="0"/>
          </a:p>
        </p:txBody>
      </p:sp>
      <p:sp>
        <p:nvSpPr>
          <p:cNvPr id="28" name="BlokTextu 27"/>
          <p:cNvSpPr txBox="1"/>
          <p:nvPr/>
        </p:nvSpPr>
        <p:spPr>
          <a:xfrm>
            <a:off x="1316786" y="2719447"/>
            <a:ext cx="215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358 840 438,90 €</a:t>
            </a:r>
          </a:p>
        </p:txBody>
      </p:sp>
      <p:sp>
        <p:nvSpPr>
          <p:cNvPr id="29" name="BlokTextu 28"/>
          <p:cNvSpPr txBox="1"/>
          <p:nvPr/>
        </p:nvSpPr>
        <p:spPr>
          <a:xfrm>
            <a:off x="7260838" y="2707673"/>
            <a:ext cx="215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365 549 978,23 €</a:t>
            </a:r>
          </a:p>
        </p:txBody>
      </p:sp>
      <p:sp>
        <p:nvSpPr>
          <p:cNvPr id="30" name="Obdĺžnik 29"/>
          <p:cNvSpPr/>
          <p:nvPr/>
        </p:nvSpPr>
        <p:spPr>
          <a:xfrm rot="5400000">
            <a:off x="1878498" y="4340343"/>
            <a:ext cx="669600" cy="21969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Obdĺžnik 30"/>
          <p:cNvSpPr/>
          <p:nvPr/>
        </p:nvSpPr>
        <p:spPr>
          <a:xfrm>
            <a:off x="3289280" y="5088584"/>
            <a:ext cx="1419021" cy="66960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2" name="BlokTextu 31"/>
          <p:cNvSpPr txBox="1"/>
          <p:nvPr/>
        </p:nvSpPr>
        <p:spPr>
          <a:xfrm>
            <a:off x="1305286" y="5209596"/>
            <a:ext cx="215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6 000 000</a:t>
            </a:r>
            <a:r>
              <a:rPr lang="sk-SK" b="1" dirty="0"/>
              <a:t> </a:t>
            </a:r>
            <a:r>
              <a:rPr lang="sk-SK" b="1" dirty="0" smtClean="0"/>
              <a:t>€</a:t>
            </a:r>
          </a:p>
        </p:txBody>
      </p:sp>
      <p:sp>
        <p:nvSpPr>
          <p:cNvPr id="33" name="BlokTextu 32"/>
          <p:cNvSpPr txBox="1"/>
          <p:nvPr/>
        </p:nvSpPr>
        <p:spPr>
          <a:xfrm>
            <a:off x="3466545" y="5252730"/>
            <a:ext cx="1199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+ </a:t>
            </a:r>
            <a:r>
              <a:rPr lang="sk-SK" b="1" dirty="0"/>
              <a:t>4</a:t>
            </a:r>
            <a:r>
              <a:rPr lang="sk-SK" b="1" dirty="0" smtClean="0"/>
              <a:t> mil. €</a:t>
            </a:r>
          </a:p>
        </p:txBody>
      </p:sp>
    </p:spTree>
    <p:extLst>
      <p:ext uri="{BB962C8B-B14F-4D97-AF65-F5344CB8AC3E}">
        <p14:creationId xmlns:p14="http://schemas.microsoft.com/office/powerpoint/2010/main" val="316744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/>
          <p:nvPr/>
        </p:nvSpPr>
        <p:spPr>
          <a:xfrm>
            <a:off x="0" y="1259009"/>
            <a:ext cx="742728" cy="26988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" name="Obdĺžnik 11"/>
          <p:cNvSpPr/>
          <p:nvPr/>
        </p:nvSpPr>
        <p:spPr>
          <a:xfrm>
            <a:off x="772780" y="1259009"/>
            <a:ext cx="11419220" cy="2698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4" name="Obdĺžnik 13"/>
          <p:cNvSpPr/>
          <p:nvPr/>
        </p:nvSpPr>
        <p:spPr>
          <a:xfrm>
            <a:off x="6616613" y="740962"/>
            <a:ext cx="55365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k-SK" sz="2800" b="1" dirty="0" smtClean="0"/>
              <a:t>11. </a:t>
            </a:r>
            <a:r>
              <a:rPr lang="sk-SK" sz="2800" b="1" dirty="0" smtClean="0"/>
              <a:t>modifikácia PRV SR 2014 - 2022</a:t>
            </a:r>
            <a:endParaRPr lang="sk-SK" sz="2800" b="1" dirty="0"/>
          </a:p>
        </p:txBody>
      </p:sp>
      <p:grpSp>
        <p:nvGrpSpPr>
          <p:cNvPr id="9" name="Skupina 8"/>
          <p:cNvGrpSpPr/>
          <p:nvPr/>
        </p:nvGrpSpPr>
        <p:grpSpPr>
          <a:xfrm>
            <a:off x="101600" y="218095"/>
            <a:ext cx="6322969" cy="876300"/>
            <a:chOff x="0" y="167295"/>
            <a:chExt cx="6322969" cy="876300"/>
          </a:xfrm>
        </p:grpSpPr>
        <p:grpSp>
          <p:nvGrpSpPr>
            <p:cNvPr id="10" name="Group 52"/>
            <p:cNvGrpSpPr>
              <a:grpSpLocks/>
            </p:cNvGrpSpPr>
            <p:nvPr/>
          </p:nvGrpSpPr>
          <p:grpSpPr bwMode="auto">
            <a:xfrm>
              <a:off x="0" y="167295"/>
              <a:ext cx="4159250" cy="876300"/>
              <a:chOff x="0" y="0"/>
              <a:chExt cx="5743575" cy="1184910"/>
            </a:xfrm>
          </p:grpSpPr>
          <p:pic>
            <p:nvPicPr>
              <p:cNvPr id="16" name="Picture 53" descr="logo PRV 2014-2020_verzia 0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2750" y="38100"/>
                <a:ext cx="2790825" cy="745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5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815590" cy="1184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" name="Obrázok 2" descr="Projekty - SOŠ hotelových služieb a obchodu, Banská Bystric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1294" y="204822"/>
              <a:ext cx="1971675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742728" y="1527715"/>
            <a:ext cx="5504283" cy="5105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 smtClean="0"/>
              <a:t>Finančné presuny</a:t>
            </a:r>
          </a:p>
          <a:p>
            <a:pPr marL="0" indent="0">
              <a:buNone/>
            </a:pPr>
            <a:r>
              <a:rPr lang="sk-SK" sz="2000" dirty="0" smtClean="0">
                <a:solidFill>
                  <a:srgbClr val="FF0000"/>
                </a:solidFill>
              </a:rPr>
              <a:t>a) </a:t>
            </a:r>
            <a:r>
              <a:rPr lang="sk-SK" sz="2000" dirty="0">
                <a:solidFill>
                  <a:srgbClr val="FF0000"/>
                </a:solidFill>
              </a:rPr>
              <a:t>Snaha aktívne riešiť investičný </a:t>
            </a:r>
            <a:r>
              <a:rPr lang="sk-SK" sz="2000" dirty="0" smtClean="0">
                <a:solidFill>
                  <a:srgbClr val="FF0000"/>
                </a:solidFill>
              </a:rPr>
              <a:t>dlh</a:t>
            </a:r>
            <a:endParaRPr lang="sk-SK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k-SK" sz="2400" b="1" dirty="0" smtClean="0"/>
          </a:p>
          <a:p>
            <a:pPr marL="0" indent="0">
              <a:buNone/>
            </a:pPr>
            <a:endParaRPr lang="sk-SK" sz="2400" b="1" dirty="0"/>
          </a:p>
          <a:p>
            <a:pPr marL="0" indent="0">
              <a:buNone/>
            </a:pPr>
            <a:endParaRPr lang="sk-SK" sz="2400" b="1" dirty="0" smtClean="0"/>
          </a:p>
          <a:p>
            <a:pPr marL="0" indent="0">
              <a:buNone/>
            </a:pPr>
            <a:endParaRPr lang="sk-SK" sz="2400" b="1" dirty="0" smtClean="0"/>
          </a:p>
          <a:p>
            <a:pPr marL="0" indent="0">
              <a:buNone/>
            </a:pPr>
            <a:endParaRPr lang="sk-SK" sz="2400" b="1" dirty="0" smtClean="0"/>
          </a:p>
          <a:p>
            <a:pPr marL="0" indent="0">
              <a:buNone/>
            </a:pPr>
            <a:endParaRPr lang="sk-SK" sz="2400" b="1" dirty="0" smtClean="0"/>
          </a:p>
          <a:p>
            <a:pPr marL="0" indent="0">
              <a:buNone/>
            </a:pPr>
            <a:endParaRPr lang="pl-PL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sz="2000" dirty="0" smtClean="0">
                <a:solidFill>
                  <a:srgbClr val="FF0000"/>
                </a:solidFill>
              </a:rPr>
              <a:t>b</a:t>
            </a:r>
            <a:r>
              <a:rPr lang="pl-PL" sz="2000" dirty="0">
                <a:solidFill>
                  <a:srgbClr val="FF0000"/>
                </a:solidFill>
              </a:rPr>
              <a:t>) ako reakcia na vysoký záujem </a:t>
            </a:r>
            <a:r>
              <a:rPr lang="pl-PL" sz="2000" dirty="0" smtClean="0">
                <a:solidFill>
                  <a:srgbClr val="FF0000"/>
                </a:solidFill>
              </a:rPr>
              <a:t>žiadateľov M16.1</a:t>
            </a:r>
            <a:endParaRPr lang="pl-PL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k-SK" sz="2400" b="1" dirty="0"/>
          </a:p>
        </p:txBody>
      </p:sp>
      <p:sp>
        <p:nvSpPr>
          <p:cNvPr id="4" name="Obdĺžnik 3"/>
          <p:cNvSpPr/>
          <p:nvPr/>
        </p:nvSpPr>
        <p:spPr>
          <a:xfrm rot="5400000">
            <a:off x="1884746" y="1834751"/>
            <a:ext cx="669600" cy="21969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3274898" y="2598432"/>
            <a:ext cx="1419021" cy="66960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9" name="Obdĺžnik 18"/>
          <p:cNvSpPr/>
          <p:nvPr/>
        </p:nvSpPr>
        <p:spPr>
          <a:xfrm rot="5400000">
            <a:off x="1889443" y="3542655"/>
            <a:ext cx="660205" cy="22542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Obdĺžnik 19"/>
          <p:cNvSpPr/>
          <p:nvPr/>
        </p:nvSpPr>
        <p:spPr>
          <a:xfrm>
            <a:off x="3318028" y="4339678"/>
            <a:ext cx="1288817" cy="66020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1052371" y="3171722"/>
            <a:ext cx="3856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>
              <a:buClr>
                <a:schemeClr val="accent6"/>
              </a:buClr>
            </a:pPr>
            <a:r>
              <a:rPr lang="sk-SK" sz="1600" b="1" dirty="0" smtClean="0"/>
              <a:t>navýšenie M4.1 </a:t>
            </a:r>
            <a:r>
              <a:rPr lang="sk-SK" sz="1600" b="1" dirty="0"/>
              <a:t>o cca </a:t>
            </a:r>
            <a:r>
              <a:rPr lang="sk-SK" sz="1600" b="1" dirty="0" smtClean="0"/>
              <a:t>69 </a:t>
            </a:r>
            <a:r>
              <a:rPr lang="sk-SK" sz="1600" b="1" dirty="0" smtClean="0"/>
              <a:t>mil. </a:t>
            </a:r>
            <a:r>
              <a:rPr lang="sk-SK" sz="1600" b="1" dirty="0" smtClean="0"/>
              <a:t>€</a:t>
            </a:r>
            <a:r>
              <a:rPr lang="sk-SK" sz="1600" dirty="0" smtClean="0"/>
              <a:t> </a:t>
            </a:r>
            <a:r>
              <a:rPr lang="sk-SK" sz="1600" dirty="0"/>
              <a:t>z </a:t>
            </a:r>
            <a:r>
              <a:rPr lang="sk-SK" sz="1600" dirty="0"/>
              <a:t>podopatrení</a:t>
            </a:r>
            <a:r>
              <a:rPr lang="sk-SK" sz="1600" dirty="0"/>
              <a:t> s </a:t>
            </a:r>
            <a:r>
              <a:rPr lang="sk-SK" sz="1600" dirty="0" smtClean="0"/>
              <a:t>nižšom absorpčnou kapacitou (</a:t>
            </a:r>
            <a:r>
              <a:rPr lang="sk-SK" sz="1600" dirty="0"/>
              <a:t>M1, M2, M4.3C, M5.1, M6.1, M6.3 a M8.6</a:t>
            </a:r>
            <a:r>
              <a:rPr lang="sk-SK" sz="1600" dirty="0" smtClean="0"/>
              <a:t>)</a:t>
            </a:r>
            <a:endParaRPr lang="sk-SK" sz="1600" dirty="0"/>
          </a:p>
        </p:txBody>
      </p:sp>
      <p:sp>
        <p:nvSpPr>
          <p:cNvPr id="23" name="BlokTextu 22"/>
          <p:cNvSpPr txBox="1"/>
          <p:nvPr/>
        </p:nvSpPr>
        <p:spPr>
          <a:xfrm>
            <a:off x="1161681" y="2300369"/>
            <a:ext cx="215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Podopatrenie</a:t>
            </a:r>
            <a:r>
              <a:rPr lang="sk-SK" b="1" dirty="0" smtClean="0"/>
              <a:t> M4.1</a:t>
            </a:r>
          </a:p>
        </p:txBody>
      </p:sp>
      <p:sp>
        <p:nvSpPr>
          <p:cNvPr id="24" name="BlokTextu 23"/>
          <p:cNvSpPr txBox="1"/>
          <p:nvPr/>
        </p:nvSpPr>
        <p:spPr>
          <a:xfrm>
            <a:off x="3460791" y="2719447"/>
            <a:ext cx="1199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+ 69 mil. €</a:t>
            </a:r>
          </a:p>
        </p:txBody>
      </p:sp>
      <p:sp>
        <p:nvSpPr>
          <p:cNvPr id="25" name="BlokTextu 24"/>
          <p:cNvSpPr txBox="1"/>
          <p:nvPr/>
        </p:nvSpPr>
        <p:spPr>
          <a:xfrm>
            <a:off x="1052370" y="4009466"/>
            <a:ext cx="215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Podopatrenie</a:t>
            </a:r>
            <a:r>
              <a:rPr lang="sk-SK" b="1" dirty="0" smtClean="0"/>
              <a:t> M4.2</a:t>
            </a:r>
          </a:p>
        </p:txBody>
      </p:sp>
      <p:sp>
        <p:nvSpPr>
          <p:cNvPr id="26" name="BlokTextu 25"/>
          <p:cNvSpPr txBox="1"/>
          <p:nvPr/>
        </p:nvSpPr>
        <p:spPr>
          <a:xfrm>
            <a:off x="3352054" y="4476832"/>
            <a:ext cx="1264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+ 34 mil. €</a:t>
            </a:r>
          </a:p>
        </p:txBody>
      </p:sp>
      <p:sp>
        <p:nvSpPr>
          <p:cNvPr id="27" name="BlokTextu 26"/>
          <p:cNvSpPr txBox="1"/>
          <p:nvPr/>
        </p:nvSpPr>
        <p:spPr>
          <a:xfrm>
            <a:off x="1121064" y="5000598"/>
            <a:ext cx="3588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>
              <a:spcAft>
                <a:spcPts val="600"/>
              </a:spcAft>
              <a:buClr>
                <a:schemeClr val="accent6"/>
              </a:buClr>
            </a:pPr>
            <a:r>
              <a:rPr lang="sk-SK" sz="1600" b="1" dirty="0"/>
              <a:t>navýšenie M4.2 o cca </a:t>
            </a:r>
            <a:r>
              <a:rPr lang="sk-SK" sz="1600" b="1" dirty="0" smtClean="0"/>
              <a:t>34 mil. € </a:t>
            </a:r>
            <a:r>
              <a:rPr lang="sk-SK" sz="1600" dirty="0"/>
              <a:t>z M16 a </a:t>
            </a:r>
            <a:r>
              <a:rPr lang="sk-SK" sz="1600" dirty="0" smtClean="0"/>
              <a:t>M6.4</a:t>
            </a:r>
            <a:endParaRPr lang="sk-SK" sz="1600" dirty="0"/>
          </a:p>
        </p:txBody>
      </p:sp>
      <p:sp>
        <p:nvSpPr>
          <p:cNvPr id="28" name="BlokTextu 27"/>
          <p:cNvSpPr txBox="1"/>
          <p:nvPr/>
        </p:nvSpPr>
        <p:spPr>
          <a:xfrm>
            <a:off x="1316786" y="2719447"/>
            <a:ext cx="215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358 840 438,90 €</a:t>
            </a:r>
          </a:p>
        </p:txBody>
      </p:sp>
      <p:sp>
        <p:nvSpPr>
          <p:cNvPr id="29" name="BlokTextu 28"/>
          <p:cNvSpPr txBox="1"/>
          <p:nvPr/>
        </p:nvSpPr>
        <p:spPr>
          <a:xfrm>
            <a:off x="1046518" y="4485114"/>
            <a:ext cx="215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365 549 978,23 €</a:t>
            </a:r>
          </a:p>
        </p:txBody>
      </p:sp>
      <p:sp>
        <p:nvSpPr>
          <p:cNvPr id="30" name="Obdĺžnik 29"/>
          <p:cNvSpPr/>
          <p:nvPr/>
        </p:nvSpPr>
        <p:spPr>
          <a:xfrm rot="5400000">
            <a:off x="1856102" y="5115530"/>
            <a:ext cx="669600" cy="21969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Obdĺžnik 30"/>
          <p:cNvSpPr/>
          <p:nvPr/>
        </p:nvSpPr>
        <p:spPr>
          <a:xfrm>
            <a:off x="3252925" y="5882494"/>
            <a:ext cx="1419021" cy="66960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2" name="BlokTextu 31"/>
          <p:cNvSpPr txBox="1"/>
          <p:nvPr/>
        </p:nvSpPr>
        <p:spPr>
          <a:xfrm>
            <a:off x="1394921" y="6024616"/>
            <a:ext cx="155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6 000 000</a:t>
            </a:r>
            <a:r>
              <a:rPr lang="sk-SK" b="1" dirty="0"/>
              <a:t> </a:t>
            </a:r>
            <a:r>
              <a:rPr lang="sk-SK" b="1" dirty="0" smtClean="0"/>
              <a:t>€</a:t>
            </a:r>
          </a:p>
        </p:txBody>
      </p:sp>
      <p:sp>
        <p:nvSpPr>
          <p:cNvPr id="33" name="BlokTextu 32"/>
          <p:cNvSpPr txBox="1"/>
          <p:nvPr/>
        </p:nvSpPr>
        <p:spPr>
          <a:xfrm>
            <a:off x="3362470" y="6032631"/>
            <a:ext cx="1199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+ </a:t>
            </a:r>
            <a:r>
              <a:rPr lang="sk-SK" b="1" dirty="0"/>
              <a:t>4</a:t>
            </a:r>
            <a:r>
              <a:rPr lang="sk-SK" b="1" dirty="0" smtClean="0"/>
              <a:t> mil. €</a:t>
            </a:r>
          </a:p>
        </p:txBody>
      </p:sp>
      <p:sp>
        <p:nvSpPr>
          <p:cNvPr id="34" name="Zástupný objekt pre obsah 6"/>
          <p:cNvSpPr txBox="1">
            <a:spLocks/>
          </p:cNvSpPr>
          <p:nvPr/>
        </p:nvSpPr>
        <p:spPr>
          <a:xfrm>
            <a:off x="6436275" y="2019719"/>
            <a:ext cx="5496163" cy="3546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k-SK" sz="2000" dirty="0" smtClean="0">
                <a:solidFill>
                  <a:srgbClr val="FF0000"/>
                </a:solidFill>
              </a:rPr>
              <a:t>c) ako reakcia na dohodu s MIRRI v oblasti zabezpečenia internetu v obciach do 500 obyvateľov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k-SK" sz="2400" b="1" dirty="0" smtClean="0"/>
          </a:p>
          <a:p>
            <a:endParaRPr lang="sk-SK" dirty="0"/>
          </a:p>
        </p:txBody>
      </p:sp>
      <p:sp>
        <p:nvSpPr>
          <p:cNvPr id="35" name="Ovál 34"/>
          <p:cNvSpPr/>
          <p:nvPr/>
        </p:nvSpPr>
        <p:spPr>
          <a:xfrm>
            <a:off x="6723417" y="2986823"/>
            <a:ext cx="1316100" cy="119827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6" name="BlokTextu 35"/>
          <p:cNvSpPr txBox="1"/>
          <p:nvPr/>
        </p:nvSpPr>
        <p:spPr>
          <a:xfrm>
            <a:off x="7062228" y="3381821"/>
            <a:ext cx="68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M7.3</a:t>
            </a:r>
          </a:p>
        </p:txBody>
      </p:sp>
      <p:sp>
        <p:nvSpPr>
          <p:cNvPr id="37" name="Šípka doprava 36"/>
          <p:cNvSpPr/>
          <p:nvPr/>
        </p:nvSpPr>
        <p:spPr>
          <a:xfrm>
            <a:off x="8235772" y="3417554"/>
            <a:ext cx="1939765" cy="1489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9" name="BlokTextu 38"/>
          <p:cNvSpPr txBox="1"/>
          <p:nvPr/>
        </p:nvSpPr>
        <p:spPr>
          <a:xfrm>
            <a:off x="8359185" y="3048222"/>
            <a:ext cx="1733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Presun 27 mil. €</a:t>
            </a:r>
            <a:endParaRPr lang="sk-SK" b="1" dirty="0"/>
          </a:p>
        </p:txBody>
      </p:sp>
      <p:sp>
        <p:nvSpPr>
          <p:cNvPr id="41" name="BlokTextu 40"/>
          <p:cNvSpPr txBox="1"/>
          <p:nvPr/>
        </p:nvSpPr>
        <p:spPr>
          <a:xfrm>
            <a:off x="6427998" y="4277838"/>
            <a:ext cx="2244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dirty="0"/>
              <a:t>internet v obciach do 500 </a:t>
            </a:r>
            <a:r>
              <a:rPr lang="sk-SK" sz="1600" dirty="0" smtClean="0"/>
              <a:t>obyvateľov</a:t>
            </a:r>
            <a:endParaRPr lang="sk-SK" sz="1600" dirty="0"/>
          </a:p>
        </p:txBody>
      </p:sp>
      <p:sp>
        <p:nvSpPr>
          <p:cNvPr id="42" name="BlokTextu 41"/>
          <p:cNvSpPr txBox="1"/>
          <p:nvPr/>
        </p:nvSpPr>
        <p:spPr>
          <a:xfrm>
            <a:off x="9843636" y="4185100"/>
            <a:ext cx="2210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dirty="0"/>
              <a:t>vodovody a </a:t>
            </a:r>
            <a:r>
              <a:rPr lang="sk-SK" sz="1600" dirty="0" smtClean="0"/>
              <a:t>kanalizácie </a:t>
            </a:r>
            <a:r>
              <a:rPr lang="sk-SK" sz="1600" dirty="0"/>
              <a:t>v obciach do 1000</a:t>
            </a:r>
          </a:p>
        </p:txBody>
      </p:sp>
      <p:sp>
        <p:nvSpPr>
          <p:cNvPr id="2" name="Obdĺžnik 1"/>
          <p:cNvSpPr/>
          <p:nvPr/>
        </p:nvSpPr>
        <p:spPr>
          <a:xfrm>
            <a:off x="6541912" y="4959869"/>
            <a:ext cx="52762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/>
            <a:r>
              <a:rPr lang="sk-SK" sz="2000" dirty="0">
                <a:solidFill>
                  <a:srgbClr val="FF0000"/>
                </a:solidFill>
              </a:rPr>
              <a:t>d) aktívny prístup k riešeniu manažmentu vody v krajine (investície do závlah) </a:t>
            </a:r>
          </a:p>
        </p:txBody>
      </p:sp>
      <p:sp>
        <p:nvSpPr>
          <p:cNvPr id="44" name="Ovál 43"/>
          <p:cNvSpPr/>
          <p:nvPr/>
        </p:nvSpPr>
        <p:spPr>
          <a:xfrm>
            <a:off x="10291874" y="2906311"/>
            <a:ext cx="1316100" cy="119827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40" name="BlokTextu 39"/>
          <p:cNvSpPr txBox="1"/>
          <p:nvPr/>
        </p:nvSpPr>
        <p:spPr>
          <a:xfrm>
            <a:off x="10636482" y="3357124"/>
            <a:ext cx="68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M7.2</a:t>
            </a:r>
          </a:p>
        </p:txBody>
      </p:sp>
      <p:sp>
        <p:nvSpPr>
          <p:cNvPr id="45" name="Ovál 44"/>
          <p:cNvSpPr/>
          <p:nvPr/>
        </p:nvSpPr>
        <p:spPr>
          <a:xfrm>
            <a:off x="6729169" y="5632251"/>
            <a:ext cx="1316100" cy="119827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46" name="Ovál 45"/>
          <p:cNvSpPr/>
          <p:nvPr/>
        </p:nvSpPr>
        <p:spPr>
          <a:xfrm>
            <a:off x="10300489" y="5623623"/>
            <a:ext cx="1316100" cy="119827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47" name="Šípka doprava 46"/>
          <p:cNvSpPr/>
          <p:nvPr/>
        </p:nvSpPr>
        <p:spPr>
          <a:xfrm>
            <a:off x="8267405" y="6175128"/>
            <a:ext cx="1939765" cy="1489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48" name="BlokTextu 47"/>
          <p:cNvSpPr txBox="1"/>
          <p:nvPr/>
        </p:nvSpPr>
        <p:spPr>
          <a:xfrm>
            <a:off x="7066398" y="6064475"/>
            <a:ext cx="68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M5.1</a:t>
            </a:r>
          </a:p>
        </p:txBody>
      </p:sp>
      <p:sp>
        <p:nvSpPr>
          <p:cNvPr id="49" name="BlokTextu 48"/>
          <p:cNvSpPr txBox="1"/>
          <p:nvPr/>
        </p:nvSpPr>
        <p:spPr>
          <a:xfrm>
            <a:off x="10558732" y="6000455"/>
            <a:ext cx="925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M4.3 F</a:t>
            </a:r>
          </a:p>
        </p:txBody>
      </p:sp>
      <p:sp>
        <p:nvSpPr>
          <p:cNvPr id="50" name="BlokTextu 49"/>
          <p:cNvSpPr txBox="1"/>
          <p:nvPr/>
        </p:nvSpPr>
        <p:spPr>
          <a:xfrm>
            <a:off x="8373564" y="5840300"/>
            <a:ext cx="1733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Presun 15 mil. €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427273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/>
          <p:nvPr/>
        </p:nvSpPr>
        <p:spPr>
          <a:xfrm>
            <a:off x="0" y="1259009"/>
            <a:ext cx="742728" cy="26988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" name="Obdĺžnik 11"/>
          <p:cNvSpPr/>
          <p:nvPr/>
        </p:nvSpPr>
        <p:spPr>
          <a:xfrm>
            <a:off x="772780" y="1259009"/>
            <a:ext cx="11419220" cy="2698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4" name="Obdĺžnik 13"/>
          <p:cNvSpPr/>
          <p:nvPr/>
        </p:nvSpPr>
        <p:spPr>
          <a:xfrm>
            <a:off x="6823495" y="740962"/>
            <a:ext cx="5329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k-SK" sz="2800" b="1" dirty="0" smtClean="0"/>
              <a:t>Implementácia </a:t>
            </a:r>
            <a:r>
              <a:rPr lang="sk-SK" sz="2800" b="1" dirty="0" smtClean="0"/>
              <a:t>PRV SR 2014 - 2022</a:t>
            </a:r>
            <a:endParaRPr lang="sk-SK" sz="2800" b="1" dirty="0"/>
          </a:p>
        </p:txBody>
      </p:sp>
      <p:grpSp>
        <p:nvGrpSpPr>
          <p:cNvPr id="9" name="Skupina 8"/>
          <p:cNvGrpSpPr/>
          <p:nvPr/>
        </p:nvGrpSpPr>
        <p:grpSpPr>
          <a:xfrm>
            <a:off x="101600" y="218095"/>
            <a:ext cx="6322969" cy="876300"/>
            <a:chOff x="0" y="167295"/>
            <a:chExt cx="6322969" cy="876300"/>
          </a:xfrm>
        </p:grpSpPr>
        <p:grpSp>
          <p:nvGrpSpPr>
            <p:cNvPr id="10" name="Group 52"/>
            <p:cNvGrpSpPr>
              <a:grpSpLocks/>
            </p:cNvGrpSpPr>
            <p:nvPr/>
          </p:nvGrpSpPr>
          <p:grpSpPr bwMode="auto">
            <a:xfrm>
              <a:off x="0" y="167295"/>
              <a:ext cx="4159250" cy="876300"/>
              <a:chOff x="0" y="0"/>
              <a:chExt cx="5743575" cy="1184910"/>
            </a:xfrm>
          </p:grpSpPr>
          <p:pic>
            <p:nvPicPr>
              <p:cNvPr id="16" name="Picture 53" descr="logo PRV 2014-2020_verzia 0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2750" y="38100"/>
                <a:ext cx="2790825" cy="745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5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815590" cy="1184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" name="Obrázok 2" descr="Projekty - SOŠ hotelových služieb a obchodu, Banská Bystric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1294" y="204822"/>
              <a:ext cx="1971675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1" name="Tabuľk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1497"/>
              </p:ext>
            </p:extLst>
          </p:nvPr>
        </p:nvGraphicFramePr>
        <p:xfrm>
          <a:off x="742728" y="1990308"/>
          <a:ext cx="11170027" cy="450777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79275">
                  <a:extLst>
                    <a:ext uri="{9D8B030D-6E8A-4147-A177-3AD203B41FA5}">
                      <a16:colId xmlns:a16="http://schemas.microsoft.com/office/drawing/2014/main" val="2735114465"/>
                    </a:ext>
                  </a:extLst>
                </a:gridCol>
                <a:gridCol w="2053087">
                  <a:extLst>
                    <a:ext uri="{9D8B030D-6E8A-4147-A177-3AD203B41FA5}">
                      <a16:colId xmlns:a16="http://schemas.microsoft.com/office/drawing/2014/main" val="38140354"/>
                    </a:ext>
                  </a:extLst>
                </a:gridCol>
                <a:gridCol w="1252014">
                  <a:extLst>
                    <a:ext uri="{9D8B030D-6E8A-4147-A177-3AD203B41FA5}">
                      <a16:colId xmlns:a16="http://schemas.microsoft.com/office/drawing/2014/main" val="1852705920"/>
                    </a:ext>
                  </a:extLst>
                </a:gridCol>
                <a:gridCol w="5089223">
                  <a:extLst>
                    <a:ext uri="{9D8B030D-6E8A-4147-A177-3AD203B41FA5}">
                      <a16:colId xmlns:a16="http://schemas.microsoft.com/office/drawing/2014/main" val="3091137888"/>
                    </a:ext>
                  </a:extLst>
                </a:gridCol>
                <a:gridCol w="1096428">
                  <a:extLst>
                    <a:ext uri="{9D8B030D-6E8A-4147-A177-3AD203B41FA5}">
                      <a16:colId xmlns:a16="http://schemas.microsoft.com/office/drawing/2014/main" val="1220370342"/>
                    </a:ext>
                  </a:extLst>
                </a:gridCol>
              </a:tblGrid>
              <a:tr h="274137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solidFill>
                            <a:schemeClr val="tx1"/>
                          </a:solidFill>
                        </a:rPr>
                        <a:t>Opatrenie</a:t>
                      </a:r>
                      <a:endParaRPr lang="sk-SK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solidFill>
                            <a:schemeClr val="tx1"/>
                          </a:solidFill>
                        </a:rPr>
                        <a:t>Podopatrenie</a:t>
                      </a:r>
                      <a:endParaRPr lang="sk-SK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kern="1200" dirty="0" smtClean="0">
                          <a:solidFill>
                            <a:schemeClr val="tx1"/>
                          </a:solidFill>
                        </a:rPr>
                        <a:t>Forma výzvy</a:t>
                      </a:r>
                      <a:endParaRPr lang="sk-SK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kern="1200" dirty="0" smtClean="0">
                          <a:solidFill>
                            <a:schemeClr val="tx1"/>
                          </a:solidFill>
                        </a:rPr>
                        <a:t>Oprávnení</a:t>
                      </a:r>
                      <a:r>
                        <a:rPr lang="sk-SK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1200" kern="1200" dirty="0" smtClean="0">
                          <a:solidFill>
                            <a:schemeClr val="tx1"/>
                          </a:solidFill>
                        </a:rPr>
                        <a:t>žiadatelia</a:t>
                      </a:r>
                      <a:endParaRPr lang="sk-SK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solidFill>
                            <a:schemeClr val="tx1"/>
                          </a:solidFill>
                        </a:rPr>
                        <a:t>Alokácia</a:t>
                      </a:r>
                      <a:endParaRPr lang="sk-SK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129467"/>
                  </a:ext>
                </a:extLst>
              </a:tr>
              <a:tr h="252910">
                <a:tc>
                  <a:txBody>
                    <a:bodyPr/>
                    <a:lstStyle/>
                    <a:p>
                      <a:pPr algn="just"/>
                      <a:r>
                        <a:rPr lang="sk-SK" sz="1200" b="1" dirty="0" smtClean="0"/>
                        <a:t>M1</a:t>
                      </a:r>
                      <a:r>
                        <a:rPr lang="pt-BR" sz="1200" b="1" dirty="0" smtClean="0"/>
                        <a:t> </a:t>
                      </a:r>
                      <a:r>
                        <a:rPr lang="sk-SK" sz="1200" b="1" dirty="0" smtClean="0"/>
                        <a:t>Vzdelávanie</a:t>
                      </a:r>
                      <a:endParaRPr lang="pt-B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200" dirty="0" smtClean="0"/>
                        <a:t>1.1 Vzdelávacie</a:t>
                      </a:r>
                      <a:r>
                        <a:rPr lang="sk-SK" sz="1200" baseline="0" dirty="0" smtClean="0"/>
                        <a:t> aktivity</a:t>
                      </a:r>
                      <a:endParaRPr lang="sk-SK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/>
                        <a:t>Otvorená</a:t>
                      </a:r>
                      <a:endParaRPr lang="sk-SK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200" dirty="0" smtClean="0"/>
                        <a:t>poskytovateľ vzdelávania</a:t>
                      </a:r>
                      <a:endParaRPr lang="sk-SK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200" dirty="0" smtClean="0"/>
                        <a:t>2 000 000 €</a:t>
                      </a:r>
                      <a:endParaRPr lang="sk-SK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597877"/>
                  </a:ext>
                </a:extLst>
              </a:tr>
              <a:tr h="421517">
                <a:tc>
                  <a:txBody>
                    <a:bodyPr/>
                    <a:lstStyle/>
                    <a:p>
                      <a:pPr algn="just"/>
                      <a:endParaRPr lang="pt-B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6700" indent="-266700" algn="just"/>
                      <a:r>
                        <a:rPr lang="sk-SK" sz="1200" dirty="0" smtClean="0"/>
                        <a:t>1.2 Demonštračné činnosti a informačné akcie</a:t>
                      </a:r>
                      <a:endParaRPr lang="sk-SK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/>
                        <a:t>Otvorená</a:t>
                      </a:r>
                      <a:endParaRPr lang="sk-SK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dirty="0" smtClean="0"/>
                        <a:t>poskytovateľ vzdelávania</a:t>
                      </a:r>
                      <a:endParaRPr lang="sk-SK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200" dirty="0" smtClean="0"/>
                        <a:t>1 000 000 €</a:t>
                      </a:r>
                      <a:endParaRPr lang="sk-SK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706790"/>
                  </a:ext>
                </a:extLst>
              </a:tr>
              <a:tr h="423684">
                <a:tc>
                  <a:txBody>
                    <a:bodyPr/>
                    <a:lstStyle/>
                    <a:p>
                      <a:pPr algn="just"/>
                      <a:r>
                        <a:rPr lang="sk-SK" sz="1200" b="1" dirty="0" smtClean="0"/>
                        <a:t>M2 Poradenstvo</a:t>
                      </a:r>
                      <a:endParaRPr lang="pt-B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dirty="0" smtClean="0"/>
                        <a:t>2.1 P</a:t>
                      </a:r>
                      <a:r>
                        <a:rPr lang="sk-SK" sz="1200" baseline="0" dirty="0" smtClean="0"/>
                        <a:t>oradenské služby</a:t>
                      </a:r>
                      <a:endParaRPr lang="sk-SK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/>
                        <a:t>Otvorená</a:t>
                      </a:r>
                      <a:endParaRPr lang="sk-SK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200" dirty="0" smtClean="0"/>
                        <a:t>certifikovaní poradcovia, organizácie združujúce certifikovaných poradcov resp. spoločnosti a organizácie zamestnávajúce certifikovaných poradcov</a:t>
                      </a:r>
                      <a:endParaRPr lang="sk-SK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200" dirty="0" smtClean="0"/>
                        <a:t>1 000 000 €</a:t>
                      </a:r>
                      <a:endParaRPr lang="sk-SK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452117"/>
                  </a:ext>
                </a:extLst>
              </a:tr>
              <a:tr h="590124">
                <a:tc>
                  <a:txBody>
                    <a:bodyPr/>
                    <a:lstStyle/>
                    <a:p>
                      <a:pPr algn="just"/>
                      <a:r>
                        <a:rPr lang="sk-SK" sz="1200" b="1" dirty="0" smtClean="0"/>
                        <a:t>M4</a:t>
                      </a:r>
                      <a:r>
                        <a:rPr lang="sk-SK" sz="1200" b="1" baseline="0" dirty="0" smtClean="0"/>
                        <a:t> </a:t>
                      </a:r>
                      <a:r>
                        <a:rPr lang="sk-SK" sz="1200" b="1" dirty="0" smtClean="0"/>
                        <a:t>Investície do hmotného majetku</a:t>
                      </a:r>
                      <a:endParaRPr lang="sk-SK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dirty="0" smtClean="0"/>
                        <a:t>4.1 </a:t>
                      </a:r>
                      <a:r>
                        <a:rPr lang="pt-BR" sz="1200" dirty="0" smtClean="0"/>
                        <a:t>Investície d</a:t>
                      </a:r>
                      <a:r>
                        <a:rPr lang="sk-SK" sz="1200" dirty="0" smtClean="0"/>
                        <a:t>o</a:t>
                      </a:r>
                      <a:r>
                        <a:rPr lang="sk-SK" sz="1200" baseline="0" dirty="0" smtClean="0"/>
                        <a:t> OZE</a:t>
                      </a:r>
                      <a:endParaRPr lang="sk-SK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/>
                        <a:t>Uzavretá</a:t>
                      </a:r>
                      <a:endParaRPr lang="sk-SK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200" dirty="0" smtClean="0"/>
                        <a:t>fyzické a právnické osoby podnikajúce v poľnohospodárskej prvovýrobe, alebo organizácie výrobcov združujúce pestovateľov plodín špecializovanej rastlinnej výroby</a:t>
                      </a:r>
                      <a:endParaRPr lang="sk-SK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200" dirty="0" smtClean="0"/>
                        <a:t>8 200 000 €</a:t>
                      </a:r>
                      <a:endParaRPr lang="sk-SK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794281"/>
                  </a:ext>
                </a:extLst>
              </a:tr>
              <a:tr h="758731">
                <a:tc>
                  <a:txBody>
                    <a:bodyPr/>
                    <a:lstStyle/>
                    <a:p>
                      <a:pPr algn="just"/>
                      <a:r>
                        <a:rPr lang="sk-SK" sz="1200" b="1" dirty="0" smtClean="0"/>
                        <a:t>M7 Základné služby a obnova dedín vo vidieckych oblastiach</a:t>
                      </a:r>
                      <a:endParaRPr lang="pt-B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200" dirty="0" smtClean="0"/>
                        <a:t>7.4 Vytvorenia podmienok pre dlhodobé poskytovanie pomoci ľuďom v núdzi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/>
                        <a:t>Otvorená</a:t>
                      </a:r>
                      <a:endParaRPr lang="sk-SK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200" dirty="0" smtClean="0"/>
                        <a:t>Neziskové organizácie poskytujúce pomoc ľuďom v núdzi</a:t>
                      </a:r>
                      <a:endParaRPr lang="sk-SK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200" dirty="0" smtClean="0"/>
                        <a:t>5 000 000 €</a:t>
                      </a:r>
                      <a:endParaRPr lang="sk-SK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363912"/>
                  </a:ext>
                </a:extLst>
              </a:tr>
              <a:tr h="590124">
                <a:tc>
                  <a:txBody>
                    <a:bodyPr/>
                    <a:lstStyle/>
                    <a:p>
                      <a:endParaRPr lang="sk-SK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200" dirty="0" smtClean="0"/>
                        <a:t>7.2 I</a:t>
                      </a:r>
                      <a:r>
                        <a:rPr lang="pt-BR" sz="1200" dirty="0" smtClean="0"/>
                        <a:t>nvestície do kanalizácií, vodovodov a ČOV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/>
                        <a:t>Uzavretá</a:t>
                      </a:r>
                      <a:endParaRPr lang="sk-SK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200" dirty="0" smtClean="0"/>
                        <a:t>Obce do 1000 obyvateľov s výnimkou obcí, ktoré sú súčasťou aglomerácie nad 2000EO a aglomerácie pod 2000EO, ktorá zasahuje do chránených vodohospodárskych oblastí</a:t>
                      </a:r>
                      <a:endParaRPr lang="sk-SK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200" dirty="0" smtClean="0"/>
                        <a:t>40 000 000 €</a:t>
                      </a:r>
                      <a:endParaRPr lang="sk-SK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875538"/>
                  </a:ext>
                </a:extLst>
              </a:tr>
              <a:tr h="590124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solidFill>
                            <a:schemeClr val="tx1"/>
                          </a:solidFill>
                        </a:rPr>
                        <a:t>M8  Investície do rozvoja lesných oblastí a zlepšenia životaschopnosti lesov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200" dirty="0" smtClean="0"/>
                        <a:t>8.6 Investície do lesníckej techniky a technológií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solidFill>
                            <a:schemeClr val="tx1"/>
                          </a:solidFill>
                        </a:rPr>
                        <a:t>Uzavretá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200" b="0" dirty="0" smtClean="0"/>
                        <a:t>1. FO a PO (MSP) obhospodarujúce lesy vo vlastníctve: </a:t>
                      </a:r>
                      <a:r>
                        <a:rPr lang="sk-SK" sz="1200" b="0" baseline="0" dirty="0" smtClean="0"/>
                        <a:t> </a:t>
                      </a:r>
                      <a:r>
                        <a:rPr lang="sk-SK" sz="1200" b="0" dirty="0" smtClean="0"/>
                        <a:t>súkromných vlastníkov a ich združení;</a:t>
                      </a:r>
                      <a:r>
                        <a:rPr lang="sk-SK" sz="1200" b="0" baseline="0" dirty="0" smtClean="0"/>
                        <a:t> </a:t>
                      </a:r>
                      <a:r>
                        <a:rPr lang="sk-SK" sz="1200" b="0" dirty="0" smtClean="0"/>
                        <a:t>obcí a ich združení;</a:t>
                      </a:r>
                      <a:r>
                        <a:rPr lang="sk-SK" sz="1200" b="0" baseline="0" dirty="0" smtClean="0"/>
                        <a:t> c</a:t>
                      </a:r>
                      <a:r>
                        <a:rPr lang="sk-SK" sz="1200" b="0" dirty="0" smtClean="0"/>
                        <a:t>irkvi</a:t>
                      </a:r>
                    </a:p>
                    <a:p>
                      <a:pPr algn="l"/>
                      <a:r>
                        <a:rPr lang="sk-SK" sz="1200" b="0" dirty="0" smtClean="0"/>
                        <a:t>2. Obce a podniky zriadené alebo založené obcou, ak obhospodarujú neštátne lesy</a:t>
                      </a:r>
                    </a:p>
                    <a:p>
                      <a:pPr algn="l"/>
                      <a:r>
                        <a:rPr lang="sk-SK" sz="1200" b="0" dirty="0" smtClean="0"/>
                        <a:t>3. FO </a:t>
                      </a:r>
                      <a:r>
                        <a:rPr lang="sk-SK" sz="1200" dirty="0" smtClean="0"/>
                        <a:t>a PO (MSP) poskytujúce služby v lesníctve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200" dirty="0" smtClean="0">
                          <a:solidFill>
                            <a:schemeClr val="tx1"/>
                          </a:solidFill>
                        </a:rPr>
                        <a:t>40 000 000 €</a:t>
                      </a:r>
                      <a:endParaRPr lang="sk-SK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383074"/>
                  </a:ext>
                </a:extLst>
              </a:tr>
            </a:tbl>
          </a:graphicData>
        </a:graphic>
      </p:graphicFrame>
      <p:sp>
        <p:nvSpPr>
          <p:cNvPr id="22" name="BlokTextu 21"/>
          <p:cNvSpPr txBox="1"/>
          <p:nvPr/>
        </p:nvSpPr>
        <p:spPr>
          <a:xfrm>
            <a:off x="753035" y="1489841"/>
            <a:ext cx="10875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sk-SK" sz="2800" b="1" dirty="0"/>
              <a:t>Indikatívny harmonogram výziev </a:t>
            </a:r>
            <a:r>
              <a:rPr lang="sk-SK" sz="2800" b="1" dirty="0" smtClean="0"/>
              <a:t>pre </a:t>
            </a:r>
            <a:r>
              <a:rPr lang="sk-SK" sz="2800" b="1" dirty="0"/>
              <a:t>rok </a:t>
            </a:r>
            <a:r>
              <a:rPr lang="sk-SK" sz="2800" b="1" dirty="0" smtClean="0"/>
              <a:t>2023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354112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/>
          <p:nvPr/>
        </p:nvSpPr>
        <p:spPr>
          <a:xfrm>
            <a:off x="0" y="1259009"/>
            <a:ext cx="742728" cy="26988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" name="Obdĺžnik 11"/>
          <p:cNvSpPr/>
          <p:nvPr/>
        </p:nvSpPr>
        <p:spPr>
          <a:xfrm>
            <a:off x="772780" y="1259009"/>
            <a:ext cx="11419220" cy="2698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4" name="Obdĺžnik 13"/>
          <p:cNvSpPr/>
          <p:nvPr/>
        </p:nvSpPr>
        <p:spPr>
          <a:xfrm>
            <a:off x="6616613" y="740962"/>
            <a:ext cx="55365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k-SK" sz="2800" b="1" dirty="0" smtClean="0"/>
              <a:t>Implementácia </a:t>
            </a:r>
            <a:r>
              <a:rPr lang="sk-SK" sz="2800" b="1" dirty="0" smtClean="0"/>
              <a:t>PRV SR 2014 - 2022</a:t>
            </a:r>
            <a:endParaRPr lang="sk-SK" sz="2800" b="1" dirty="0"/>
          </a:p>
        </p:txBody>
      </p:sp>
      <p:grpSp>
        <p:nvGrpSpPr>
          <p:cNvPr id="9" name="Skupina 8"/>
          <p:cNvGrpSpPr/>
          <p:nvPr/>
        </p:nvGrpSpPr>
        <p:grpSpPr>
          <a:xfrm>
            <a:off x="101600" y="218095"/>
            <a:ext cx="6322969" cy="876300"/>
            <a:chOff x="0" y="167295"/>
            <a:chExt cx="6322969" cy="876300"/>
          </a:xfrm>
        </p:grpSpPr>
        <p:grpSp>
          <p:nvGrpSpPr>
            <p:cNvPr id="10" name="Group 52"/>
            <p:cNvGrpSpPr>
              <a:grpSpLocks/>
            </p:cNvGrpSpPr>
            <p:nvPr/>
          </p:nvGrpSpPr>
          <p:grpSpPr bwMode="auto">
            <a:xfrm>
              <a:off x="0" y="167295"/>
              <a:ext cx="4159250" cy="876300"/>
              <a:chOff x="0" y="0"/>
              <a:chExt cx="5743575" cy="1184910"/>
            </a:xfrm>
          </p:grpSpPr>
          <p:pic>
            <p:nvPicPr>
              <p:cNvPr id="16" name="Picture 53" descr="logo PRV 2014-2020_verzia 0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2750" y="38100"/>
                <a:ext cx="2790825" cy="745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5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815590" cy="1184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" name="Obrázok 2" descr="Projekty - SOŠ hotelových služieb a obchodu, Banská Bystric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1294" y="204822"/>
              <a:ext cx="1971675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BlokTextu 21"/>
          <p:cNvSpPr txBox="1"/>
          <p:nvPr/>
        </p:nvSpPr>
        <p:spPr>
          <a:xfrm>
            <a:off x="753035" y="1489841"/>
            <a:ext cx="10875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sk-SK" sz="2800" b="1" dirty="0"/>
              <a:t>Indikatívny harmonogram výziev </a:t>
            </a:r>
            <a:r>
              <a:rPr lang="sk-SK" sz="2800" b="1" dirty="0" smtClean="0"/>
              <a:t>pre </a:t>
            </a:r>
            <a:r>
              <a:rPr lang="sk-SK" sz="2800" b="1" dirty="0"/>
              <a:t>rok </a:t>
            </a:r>
            <a:r>
              <a:rPr lang="sk-SK" sz="2800" b="1" dirty="0" smtClean="0"/>
              <a:t>2023</a:t>
            </a:r>
            <a:endParaRPr lang="sk-SK" sz="2800" b="1" dirty="0"/>
          </a:p>
        </p:txBody>
      </p:sp>
      <p:graphicFrame>
        <p:nvGraphicFramePr>
          <p:cNvPr id="13" name="Tabuľ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605442"/>
              </p:ext>
            </p:extLst>
          </p:nvPr>
        </p:nvGraphicFramePr>
        <p:xfrm>
          <a:off x="826106" y="2017406"/>
          <a:ext cx="11104229" cy="4392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70249">
                  <a:extLst>
                    <a:ext uri="{9D8B030D-6E8A-4147-A177-3AD203B41FA5}">
                      <a16:colId xmlns:a16="http://schemas.microsoft.com/office/drawing/2014/main" val="2202272481"/>
                    </a:ext>
                  </a:extLst>
                </a:gridCol>
                <a:gridCol w="621102">
                  <a:extLst>
                    <a:ext uri="{9D8B030D-6E8A-4147-A177-3AD203B41FA5}">
                      <a16:colId xmlns:a16="http://schemas.microsoft.com/office/drawing/2014/main" val="173780040"/>
                    </a:ext>
                  </a:extLst>
                </a:gridCol>
                <a:gridCol w="517585">
                  <a:extLst>
                    <a:ext uri="{9D8B030D-6E8A-4147-A177-3AD203B41FA5}">
                      <a16:colId xmlns:a16="http://schemas.microsoft.com/office/drawing/2014/main" val="3307911905"/>
                    </a:ext>
                  </a:extLst>
                </a:gridCol>
                <a:gridCol w="534837">
                  <a:extLst>
                    <a:ext uri="{9D8B030D-6E8A-4147-A177-3AD203B41FA5}">
                      <a16:colId xmlns:a16="http://schemas.microsoft.com/office/drawing/2014/main" val="2958305145"/>
                    </a:ext>
                  </a:extLst>
                </a:gridCol>
                <a:gridCol w="586596">
                  <a:extLst>
                    <a:ext uri="{9D8B030D-6E8A-4147-A177-3AD203B41FA5}">
                      <a16:colId xmlns:a16="http://schemas.microsoft.com/office/drawing/2014/main" val="3900768011"/>
                    </a:ext>
                  </a:extLst>
                </a:gridCol>
                <a:gridCol w="595223">
                  <a:extLst>
                    <a:ext uri="{9D8B030D-6E8A-4147-A177-3AD203B41FA5}">
                      <a16:colId xmlns:a16="http://schemas.microsoft.com/office/drawing/2014/main" val="1281495755"/>
                    </a:ext>
                  </a:extLst>
                </a:gridCol>
                <a:gridCol w="534352">
                  <a:extLst>
                    <a:ext uri="{9D8B030D-6E8A-4147-A177-3AD203B41FA5}">
                      <a16:colId xmlns:a16="http://schemas.microsoft.com/office/drawing/2014/main" val="585217252"/>
                    </a:ext>
                  </a:extLst>
                </a:gridCol>
                <a:gridCol w="500818">
                  <a:extLst>
                    <a:ext uri="{9D8B030D-6E8A-4147-A177-3AD203B41FA5}">
                      <a16:colId xmlns:a16="http://schemas.microsoft.com/office/drawing/2014/main" val="4176649549"/>
                    </a:ext>
                  </a:extLst>
                </a:gridCol>
                <a:gridCol w="543467">
                  <a:extLst>
                    <a:ext uri="{9D8B030D-6E8A-4147-A177-3AD203B41FA5}">
                      <a16:colId xmlns:a16="http://schemas.microsoft.com/office/drawing/2014/main" val="1129005817"/>
                    </a:ext>
                  </a:extLst>
                </a:gridCol>
              </a:tblGrid>
              <a:tr h="4581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k-SK" sz="1200" b="0" u="none" strike="noStrike" dirty="0">
                          <a:effectLst/>
                        </a:rPr>
                        <a:t>Podopatrenie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EAA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sk-SK" sz="1200" b="0" u="none" strike="noStrike" dirty="0">
                          <a:effectLst/>
                        </a:rPr>
                        <a:t>Dátum vyhlasovania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EA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sk-SK" sz="1200" b="0" u="none" strike="noStrike" dirty="0">
                          <a:effectLst/>
                        </a:rPr>
                        <a:t>Dátum uzavretia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EA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017989"/>
                  </a:ext>
                </a:extLst>
              </a:tr>
              <a:tr h="481021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b="1" u="none" strike="noStrike" dirty="0">
                          <a:effectLst/>
                          <a:latin typeface="+mn-lt"/>
                        </a:rPr>
                        <a:t>1Q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b="1" u="none" strike="noStrike" dirty="0">
                          <a:effectLst/>
                          <a:latin typeface="+mn-lt"/>
                        </a:rPr>
                        <a:t>2Q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b="1" u="none" strike="noStrike" dirty="0">
                          <a:effectLst/>
                          <a:latin typeface="+mn-lt"/>
                        </a:rPr>
                        <a:t>3Q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b="1" u="none" strike="noStrike" dirty="0">
                          <a:effectLst/>
                          <a:latin typeface="+mn-lt"/>
                        </a:rPr>
                        <a:t>4Q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b="1" u="none" strike="noStrike" dirty="0">
                          <a:effectLst/>
                          <a:latin typeface="+mn-lt"/>
                        </a:rPr>
                        <a:t>1Q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b="1" u="none" strike="noStrike" dirty="0">
                          <a:effectLst/>
                          <a:latin typeface="+mn-lt"/>
                        </a:rPr>
                        <a:t>2Q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b="1" u="none" strike="noStrike" dirty="0">
                          <a:effectLst/>
                          <a:latin typeface="+mn-lt"/>
                        </a:rPr>
                        <a:t>3Q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b="1" u="none" strike="noStrike" dirty="0">
                          <a:effectLst/>
                          <a:latin typeface="+mn-lt"/>
                        </a:rPr>
                        <a:t>4Q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299319"/>
                  </a:ext>
                </a:extLst>
              </a:tr>
              <a:tr h="458115">
                <a:tc>
                  <a:txBody>
                    <a:bodyPr/>
                    <a:lstStyle/>
                    <a:p>
                      <a:r>
                        <a:rPr lang="sk-SK" sz="1300" b="1" dirty="0" smtClean="0"/>
                        <a:t>  1.1 Vzdelávanie</a:t>
                      </a:r>
                      <a:r>
                        <a:rPr lang="sk-SK" sz="1300" b="1" baseline="0" dirty="0" smtClean="0"/>
                        <a:t> – vzdelávacie aktivity</a:t>
                      </a:r>
                      <a:endParaRPr lang="sk-SK" sz="1300" b="1" dirty="0"/>
                    </a:p>
                  </a:txBody>
                  <a:tcPr marL="9525" marR="9525" marT="9525" marB="0" anchor="ctr">
                    <a:solidFill>
                      <a:srgbClr val="FFEA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u="none" strike="noStrike" dirty="0">
                          <a:effectLst/>
                          <a:latin typeface="+mn-lt"/>
                        </a:rPr>
                        <a:t>x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sk-SK" sz="1300" u="none" strike="noStrike" dirty="0">
                          <a:effectLst/>
                          <a:latin typeface="+mn-lt"/>
                        </a:rPr>
                        <a:t>do vyčerpania alokácie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309126"/>
                  </a:ext>
                </a:extLst>
              </a:tr>
              <a:tr h="5444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300" b="1" dirty="0" smtClean="0"/>
                        <a:t>  1.2</a:t>
                      </a:r>
                      <a:r>
                        <a:rPr lang="sk-SK" sz="1300" b="1" baseline="0" dirty="0" smtClean="0"/>
                        <a:t> Vzdelávanie - demonštračné činnosti a informačné akcie</a:t>
                      </a:r>
                      <a:endParaRPr lang="sk-SK" sz="1300" b="1" dirty="0" smtClean="0"/>
                    </a:p>
                  </a:txBody>
                  <a:tcPr marL="9525" marR="9525" marT="9525" marB="0" anchor="ctr">
                    <a:solidFill>
                      <a:srgbClr val="FFEA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u="none" strike="noStrike" dirty="0">
                          <a:effectLst/>
                          <a:latin typeface="+mn-lt"/>
                        </a:rPr>
                        <a:t>x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sk-SK" sz="1300" u="none" strike="noStrike" dirty="0">
                          <a:effectLst/>
                          <a:latin typeface="+mn-lt"/>
                        </a:rPr>
                        <a:t>do vyčerpania alokácie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976436"/>
                  </a:ext>
                </a:extLst>
              </a:tr>
              <a:tr h="458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300" b="1" dirty="0" smtClean="0"/>
                        <a:t>  2.1 Poradenstvo</a:t>
                      </a:r>
                      <a:r>
                        <a:rPr lang="sk-SK" sz="1300" b="1" baseline="0" dirty="0" smtClean="0"/>
                        <a:t>  - poradenské služby</a:t>
                      </a:r>
                      <a:endParaRPr lang="sk-SK" sz="1300" b="1" dirty="0" smtClean="0"/>
                    </a:p>
                  </a:txBody>
                  <a:tcPr marL="9525" marR="9525" marT="9525" marB="0" anchor="ctr">
                    <a:solidFill>
                      <a:srgbClr val="FFEA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sk-SK" sz="1300" u="none" strike="noStrike" dirty="0">
                          <a:effectLst/>
                          <a:latin typeface="+mn-lt"/>
                        </a:rPr>
                        <a:t>do vyčerpania alokácie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171860"/>
                  </a:ext>
                </a:extLst>
              </a:tr>
              <a:tr h="458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300" b="1" dirty="0" smtClean="0"/>
                        <a:t>  4.1 Investície do OZE</a:t>
                      </a:r>
                    </a:p>
                  </a:txBody>
                  <a:tcPr marL="9525" marR="9525" marT="9525" marB="0" anchor="ctr">
                    <a:solidFill>
                      <a:srgbClr val="FFEA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869909"/>
                  </a:ext>
                </a:extLst>
              </a:tr>
              <a:tr h="445111">
                <a:tc>
                  <a:txBody>
                    <a:bodyPr/>
                    <a:lstStyle/>
                    <a:p>
                      <a:r>
                        <a:rPr lang="sk-SK" sz="1300" b="1" dirty="0" smtClean="0"/>
                        <a:t>  7.4 Vytvorenia podmienok pre dlhodobé poskytovanie pomoci ľuďom v núdzi</a:t>
                      </a:r>
                      <a:endParaRPr lang="sk-SK" sz="1300" b="1" dirty="0"/>
                    </a:p>
                  </a:txBody>
                  <a:tcPr marL="9525" marR="9525" marT="9525" marB="0" anchor="ctr">
                    <a:solidFill>
                      <a:srgbClr val="FFEA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u="none" strike="noStrike" dirty="0" smtClean="0">
                          <a:effectLst/>
                          <a:latin typeface="+mn-lt"/>
                        </a:rPr>
                        <a:t>x</a:t>
                      </a:r>
                      <a:r>
                        <a:rPr lang="sk-SK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k-SK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k-SK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 vyčerpania alokácie</a:t>
                      </a:r>
                      <a:endParaRPr kumimoji="0" lang="sk-SK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k-SK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236138"/>
                  </a:ext>
                </a:extLst>
              </a:tr>
              <a:tr h="544476">
                <a:tc>
                  <a:txBody>
                    <a:bodyPr/>
                    <a:lstStyle/>
                    <a:p>
                      <a:r>
                        <a:rPr lang="sk-SK" sz="1300" b="1" dirty="0" smtClean="0"/>
                        <a:t>  7.2 Obce – investície do kanalizácií,</a:t>
                      </a:r>
                      <a:r>
                        <a:rPr lang="sk-SK" sz="1300" b="1" baseline="0" dirty="0" smtClean="0"/>
                        <a:t> vodovodov a ČOV</a:t>
                      </a:r>
                      <a:endParaRPr lang="sk-SK" sz="1300" b="1" dirty="0"/>
                    </a:p>
                  </a:txBody>
                  <a:tcPr marL="9525" marR="9525" marT="9525" marB="0" anchor="ctr">
                    <a:solidFill>
                      <a:srgbClr val="FFEA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478408"/>
                  </a:ext>
                </a:extLst>
              </a:tr>
              <a:tr h="544476">
                <a:tc>
                  <a:txBody>
                    <a:bodyPr/>
                    <a:lstStyle/>
                    <a:p>
                      <a:r>
                        <a:rPr lang="sk-SK" sz="1300" b="1" dirty="0" smtClean="0"/>
                        <a:t>  8.6 Investície</a:t>
                      </a:r>
                      <a:r>
                        <a:rPr lang="sk-SK" sz="1300" b="1" baseline="0" dirty="0" smtClean="0"/>
                        <a:t> do lesníckej techniky a technológií</a:t>
                      </a:r>
                      <a:endParaRPr lang="sk-SK" sz="1300" b="1" dirty="0"/>
                    </a:p>
                  </a:txBody>
                  <a:tcPr marL="9525" marR="9525" marT="9525" marB="0" anchor="ctr">
                    <a:solidFill>
                      <a:srgbClr val="FFEA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u="none" strike="noStrike" dirty="0" smtClean="0">
                          <a:effectLst/>
                          <a:latin typeface="+mn-lt"/>
                        </a:rPr>
                        <a:t>x</a:t>
                      </a:r>
                      <a:r>
                        <a:rPr lang="sk-SK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u="none" strike="noStrike" dirty="0" smtClean="0">
                          <a:effectLst/>
                          <a:latin typeface="+mn-lt"/>
                        </a:rPr>
                        <a:t>x</a:t>
                      </a:r>
                      <a:r>
                        <a:rPr lang="sk-SK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237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673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06B5D048-9944-49FF-825C-145F83A29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4508"/>
            <a:ext cx="12192000" cy="8583168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67527692-7335-4416-9584-1D7CA729A84C}"/>
              </a:ext>
            </a:extLst>
          </p:cNvPr>
          <p:cNvSpPr txBox="1"/>
          <p:nvPr/>
        </p:nvSpPr>
        <p:spPr>
          <a:xfrm>
            <a:off x="38260" y="4864996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accent6"/>
                </a:solidFill>
              </a:rPr>
              <a:t>STRATEGICKY PLÁN SPP 2023-2027</a:t>
            </a:r>
            <a:endParaRPr lang="sk-SK" sz="4000" b="1" dirty="0">
              <a:solidFill>
                <a:schemeClr val="accent6"/>
              </a:solidFill>
            </a:endParaRP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4AE65290-F7EC-A28D-7697-D14E3CE32F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25" y="-761571"/>
            <a:ext cx="1735494" cy="62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BBF668AB-B779-3BF6-829F-6A5CC1C11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01275" cy="2152650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50D59F2F-3D4B-A94C-0397-E2D33D3382DF}"/>
              </a:ext>
            </a:extLst>
          </p:cNvPr>
          <p:cNvSpPr txBox="1"/>
          <p:nvPr/>
        </p:nvSpPr>
        <p:spPr>
          <a:xfrm>
            <a:off x="559293" y="282389"/>
            <a:ext cx="917063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4400" b="1" dirty="0" smtClean="0">
                <a:solidFill>
                  <a:schemeClr val="bg1"/>
                </a:solidFill>
              </a:rPr>
              <a:t>Strategický plán SPP                    </a:t>
            </a:r>
            <a:endParaRPr lang="sk-SK" sz="4400" b="1" dirty="0">
              <a:solidFill>
                <a:schemeClr val="bg1"/>
              </a:solidFill>
            </a:endParaRPr>
          </a:p>
          <a:p>
            <a:r>
              <a:rPr lang="sk-SK" sz="5400" b="1" dirty="0">
                <a:solidFill>
                  <a:schemeClr val="bg1"/>
                </a:solidFill>
              </a:rPr>
              <a:t>                                        </a:t>
            </a: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6F96DA2C-B720-0CAB-564F-4DC19F8BE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004" y="5533052"/>
            <a:ext cx="2408995" cy="1324947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59574652"/>
              </p:ext>
            </p:extLst>
          </p:nvPr>
        </p:nvGraphicFramePr>
        <p:xfrm>
          <a:off x="409259" y="1812779"/>
          <a:ext cx="9320667" cy="5045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1451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BBF668AB-B779-3BF6-829F-6A5CC1C11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01275" cy="2152650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50D59F2F-3D4B-A94C-0397-E2D33D3382DF}"/>
              </a:ext>
            </a:extLst>
          </p:cNvPr>
          <p:cNvSpPr txBox="1"/>
          <p:nvPr/>
        </p:nvSpPr>
        <p:spPr>
          <a:xfrm>
            <a:off x="559293" y="351399"/>
            <a:ext cx="91706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4400" b="1" dirty="0">
                <a:solidFill>
                  <a:schemeClr val="bg1"/>
                </a:solidFill>
              </a:rPr>
              <a:t>Hlavné výzvy, na ktoré </a:t>
            </a:r>
            <a:r>
              <a:rPr lang="sk-SK" sz="4400" b="1" dirty="0" smtClean="0">
                <a:solidFill>
                  <a:schemeClr val="bg1"/>
                </a:solidFill>
              </a:rPr>
              <a:t>SP SPP reaguje       </a:t>
            </a:r>
            <a:endParaRPr lang="sk-SK" sz="4400" b="1" dirty="0">
              <a:solidFill>
                <a:schemeClr val="bg1"/>
              </a:solidFill>
            </a:endParaRPr>
          </a:p>
        </p:txBody>
      </p:sp>
      <p:sp>
        <p:nvSpPr>
          <p:cNvPr id="9" name="Zástupný objekt pre obsah 6">
            <a:extLst>
              <a:ext uri="{FF2B5EF4-FFF2-40B4-BE49-F238E27FC236}">
                <a16:creationId xmlns:a16="http://schemas.microsoft.com/office/drawing/2014/main" id="{B69C59DD-D4A3-490D-2E3D-3E37777B5B70}"/>
              </a:ext>
            </a:extLst>
          </p:cNvPr>
          <p:cNvSpPr txBox="1">
            <a:spLocks/>
          </p:cNvSpPr>
          <p:nvPr/>
        </p:nvSpPr>
        <p:spPr>
          <a:xfrm>
            <a:off x="139959" y="2060316"/>
            <a:ext cx="120520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sk-SK" sz="3600" b="1" dirty="0"/>
              <a:t> </a:t>
            </a:r>
            <a:r>
              <a:rPr lang="sk-SK" sz="3200" b="1" dirty="0"/>
              <a:t>zabezpečenie zdravých a kvalitných potravín za primerané ceny</a:t>
            </a:r>
          </a:p>
          <a:p>
            <a:pPr algn="l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sk-SK" sz="3200" b="1" dirty="0"/>
              <a:t> vytvorenie podmienok pre rozvoj životaschopných fariem </a:t>
            </a:r>
          </a:p>
          <a:p>
            <a:pPr algn="l">
              <a:buClr>
                <a:schemeClr val="accent6"/>
              </a:buClr>
            </a:pPr>
            <a:r>
              <a:rPr lang="sk-SK" sz="3200" b="1" dirty="0"/>
              <a:t>     vrátane  malých a stredných</a:t>
            </a:r>
          </a:p>
          <a:p>
            <a:pPr algn="l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sk-SK" sz="3200" b="1" dirty="0"/>
              <a:t> klimatická zmena a environmentálne výzvy</a:t>
            </a:r>
          </a:p>
          <a:p>
            <a:pPr algn="l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sk-SK" sz="3200" b="1" dirty="0"/>
              <a:t> spolupráca fariem</a:t>
            </a:r>
          </a:p>
          <a:p>
            <a:pPr algn="l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sk-SK" sz="3200" b="1" dirty="0"/>
              <a:t> využívanie inovácií a nových technológií</a:t>
            </a:r>
          </a:p>
          <a:p>
            <a:pPr algn="l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sk-SK" sz="3200" b="1" dirty="0"/>
              <a:t> zastavenie vyľudňovania vidieka a podpora jeho rozvoja</a:t>
            </a:r>
          </a:p>
          <a:p>
            <a:pPr algn="l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sk-SK" sz="3600" b="1" dirty="0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6F96DA2C-B720-0CAB-564F-4DC19F8BE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004" y="5533052"/>
            <a:ext cx="2408995" cy="132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4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>
            <a:extLst>
              <a:ext uri="{FF2B5EF4-FFF2-40B4-BE49-F238E27FC236}">
                <a16:creationId xmlns:a16="http://schemas.microsoft.com/office/drawing/2014/main" id="{C109334E-8475-2F26-7395-8D95C1B5C5A7}"/>
              </a:ext>
            </a:extLst>
          </p:cNvPr>
          <p:cNvSpPr/>
          <p:nvPr/>
        </p:nvSpPr>
        <p:spPr>
          <a:xfrm>
            <a:off x="521969" y="5350923"/>
            <a:ext cx="3405673" cy="858416"/>
          </a:xfrm>
          <a:prstGeom prst="rect">
            <a:avLst/>
          </a:prstGeom>
          <a:solidFill>
            <a:srgbClr val="8FB7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BBF668AB-B779-3BF6-829F-6A5CC1C11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01275" cy="2152650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50D59F2F-3D4B-A94C-0397-E2D33D3382DF}"/>
              </a:ext>
            </a:extLst>
          </p:cNvPr>
          <p:cNvSpPr txBox="1"/>
          <p:nvPr/>
        </p:nvSpPr>
        <p:spPr>
          <a:xfrm>
            <a:off x="559293" y="334151"/>
            <a:ext cx="91706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4400" b="1" dirty="0">
                <a:solidFill>
                  <a:schemeClr val="bg1"/>
                </a:solidFill>
              </a:rPr>
              <a:t>Rozpočet novej politiky</a:t>
            </a: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6F96DA2C-B720-0CAB-564F-4DC19F8BE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004" y="5533052"/>
            <a:ext cx="2408995" cy="1324947"/>
          </a:xfrm>
          <a:prstGeom prst="rect">
            <a:avLst/>
          </a:prstGeom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5B691C38-A278-1712-3A54-674A49A9A374}"/>
              </a:ext>
            </a:extLst>
          </p:cNvPr>
          <p:cNvSpPr txBox="1"/>
          <p:nvPr/>
        </p:nvSpPr>
        <p:spPr>
          <a:xfrm>
            <a:off x="623594" y="2031932"/>
            <a:ext cx="1094481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fontAlgn="base">
              <a:lnSpc>
                <a:spcPct val="100000"/>
              </a:lnSpc>
              <a:spcAft>
                <a:spcPts val="0"/>
              </a:spcAft>
              <a:buNone/>
            </a:pPr>
            <a:r>
              <a:rPr lang="sk-SK" sz="3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Podporu </a:t>
            </a:r>
            <a:r>
              <a:rPr lang="sk-SK" sz="3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pôdohospodárov a vidieka na Slovensku zabezpečia:</a:t>
            </a:r>
          </a:p>
          <a:p>
            <a:pPr marL="0" lvl="0" indent="0" fontAlgn="base">
              <a:lnSpc>
                <a:spcPct val="100000"/>
              </a:lnSpc>
              <a:spcAft>
                <a:spcPts val="0"/>
              </a:spcAft>
              <a:buNone/>
            </a:pPr>
            <a:endParaRPr lang="sk-SK" sz="32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fontAlgn="base">
              <a:lnSpc>
                <a:spcPct val="100000"/>
              </a:lnSpc>
              <a:spcAft>
                <a:spcPts val="0"/>
              </a:spcAft>
              <a:buAutoNum type="arabicPeriod"/>
            </a:pPr>
            <a:r>
              <a:rPr lang="sk-SK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Finančné prostriedky EÚ</a:t>
            </a:r>
          </a:p>
          <a:p>
            <a:pPr marL="457200" lvl="0" indent="-457200" fontAlgn="base">
              <a:lnSpc>
                <a:spcPct val="100000"/>
              </a:lnSpc>
              <a:spcAft>
                <a:spcPts val="0"/>
              </a:spcAft>
              <a:buAutoNum type="arabicPeriod"/>
            </a:pPr>
            <a:r>
              <a:rPr lang="sk-SK" sz="3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Zvýšené spolufinancovanie zo ŠR </a:t>
            </a:r>
          </a:p>
          <a:p>
            <a:pPr marL="457200" lvl="0" indent="-457200" fontAlgn="base">
              <a:lnSpc>
                <a:spcPct val="100000"/>
              </a:lnSpc>
              <a:spcAft>
                <a:spcPts val="0"/>
              </a:spcAft>
              <a:buAutoNum type="arabicPeriod"/>
            </a:pPr>
            <a:endParaRPr lang="sk-SK" sz="32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0000"/>
              </a:lnSpc>
              <a:spcAft>
                <a:spcPts val="0"/>
              </a:spcAft>
            </a:pPr>
            <a:r>
              <a:rPr lang="sk-SK" sz="3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					Celkovo 	4,1 mld. EUR</a:t>
            </a:r>
          </a:p>
          <a:p>
            <a:pPr lvl="0" fontAlgn="base">
              <a:lnSpc>
                <a:spcPct val="100000"/>
              </a:lnSpc>
              <a:spcAft>
                <a:spcPts val="0"/>
              </a:spcAft>
            </a:pPr>
            <a:r>
              <a:rPr lang="sk-SK" sz="3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					Ročne  	820 mil. EUR</a:t>
            </a:r>
          </a:p>
          <a:p>
            <a:pPr lvl="0" fontAlgn="base">
              <a:lnSpc>
                <a:spcPct val="100000"/>
              </a:lnSpc>
              <a:spcAft>
                <a:spcPts val="0"/>
              </a:spcAft>
            </a:pPr>
            <a:r>
              <a:rPr lang="sk-SK" sz="36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+ štátna pomoc</a:t>
            </a:r>
            <a:endParaRPr lang="sk-SK" sz="2800" b="1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Šípka: nahor 3">
            <a:extLst>
              <a:ext uri="{FF2B5EF4-FFF2-40B4-BE49-F238E27FC236}">
                <a16:creationId xmlns:a16="http://schemas.microsoft.com/office/drawing/2014/main" id="{41E749A6-0653-8B3D-E74F-CE08BE3A8E1B}"/>
              </a:ext>
            </a:extLst>
          </p:cNvPr>
          <p:cNvSpPr/>
          <p:nvPr/>
        </p:nvSpPr>
        <p:spPr>
          <a:xfrm rot="10800000">
            <a:off x="7379041" y="3108257"/>
            <a:ext cx="1299410" cy="1270906"/>
          </a:xfrm>
          <a:prstGeom prst="upArrow">
            <a:avLst/>
          </a:prstGeom>
          <a:solidFill>
            <a:srgbClr val="8FB7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3920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1713</Words>
  <Application>Microsoft Office PowerPoint</Application>
  <PresentationFormat>Širokouhlá</PresentationFormat>
  <Paragraphs>290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Michal Psota</dc:creator>
  <cp:lastModifiedBy>Kocianová Ingrid</cp:lastModifiedBy>
  <cp:revision>331</cp:revision>
  <cp:lastPrinted>2022-04-05T08:08:51Z</cp:lastPrinted>
  <dcterms:created xsi:type="dcterms:W3CDTF">2022-03-25T13:33:03Z</dcterms:created>
  <dcterms:modified xsi:type="dcterms:W3CDTF">2023-02-20T05:23:38Z</dcterms:modified>
</cp:coreProperties>
</file>