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53" r:id="rId3"/>
    <p:sldMasterId id="2147483816" r:id="rId4"/>
    <p:sldMasterId id="2147483870" r:id="rId5"/>
    <p:sldMasterId id="2147483930" r:id="rId6"/>
    <p:sldMasterId id="2147483948" r:id="rId7"/>
  </p:sldMasterIdLst>
  <p:notesMasterIdLst>
    <p:notesMasterId r:id="rId20"/>
  </p:notesMasterIdLst>
  <p:sldIdLst>
    <p:sldId id="258" r:id="rId8"/>
    <p:sldId id="263" r:id="rId9"/>
    <p:sldId id="266" r:id="rId10"/>
    <p:sldId id="272" r:id="rId11"/>
    <p:sldId id="281" r:id="rId12"/>
    <p:sldId id="282" r:id="rId13"/>
    <p:sldId id="279" r:id="rId14"/>
    <p:sldId id="271" r:id="rId15"/>
    <p:sldId id="269" r:id="rId16"/>
    <p:sldId id="285" r:id="rId17"/>
    <p:sldId id="284" r:id="rId18"/>
    <p:sldId id="259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29505-5D40-4077-9F9B-BBF41486B401}" type="datetimeFigureOut">
              <a:rPr lang="sk-SK" smtClean="0"/>
              <a:t>20.02.2023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4A1CE-0445-4A12-BB25-6A4CFAC698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804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  <a:p>
            <a:pPr lvl="0"/>
            <a:r>
              <a:rPr lang="sk-SK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+ 3. SLIDE</a:t>
            </a:r>
          </a:p>
          <a:p>
            <a:pPr lvl="0"/>
            <a:r>
              <a:rPr lang="sk-SK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Fakticky, priority nášho RRP, nadchádzajúce reformy, čo riešime z implementácie teraz, stručne v bodoch</a:t>
            </a:r>
          </a:p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96939-E828-4287-8B76-ADAA981FD9AB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6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10792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270421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50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5601704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01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370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170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6712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5586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20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49739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1464409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0426146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615188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3516400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0636252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5737710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277193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42731293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56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023014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6482747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56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6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5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F03E9-54CC-524F-B1C7-D7C612DC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354264-C56A-8145-B6D1-2F70FE22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D3EB17-6DE6-1D47-B272-80523B56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67FE2E1-9EE5-694E-8A82-EED0176F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C18EC0-4026-1D4E-9850-81173F0D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A5A67-F36F-1B48-BCD3-9194DA5C704E}" type="slidenum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188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7" b="1" i="0">
                <a:solidFill>
                  <a:srgbClr val="2D23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62" y="1577340"/>
            <a:ext cx="5306669" cy="200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609" y="1577340"/>
            <a:ext cx="5306669" cy="200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04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Zvislý nadpis a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 rot="5400000">
            <a:off x="7947555" y="2496609"/>
            <a:ext cx="4524375" cy="274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 rot="5400000">
            <a:off x="2360614" y="-146049"/>
            <a:ext cx="452437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2683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196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8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29140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41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24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83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1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95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516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480476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684759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680345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790916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717069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109764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05346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69758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50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11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627748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4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8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33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31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11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05716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21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96190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921894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4037163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21061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778654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337180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458138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93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239069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6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4414003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4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F03E9-54CC-524F-B1C7-D7C612DC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354264-C56A-8145-B6D1-2F70FE22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AD3EB17-6DE6-1D47-B272-80523B56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67FE2E1-9EE5-694E-8A82-EED0176F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C18EC0-4026-1D4E-9850-81173F0D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A5A67-F36F-1B48-BCD3-9194DA5C704E}" type="slidenum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19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7" b="1" i="0">
                <a:solidFill>
                  <a:srgbClr val="2D237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62" y="1577340"/>
            <a:ext cx="5306669" cy="200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609" y="1577340"/>
            <a:ext cx="5306669" cy="200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54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Zvislý nadpis a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 rot="5400000">
            <a:off x="7947555" y="2496609"/>
            <a:ext cx="4524375" cy="274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 rot="5400000">
            <a:off x="2360614" y="-146049"/>
            <a:ext cx="452437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2683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151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672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80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02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86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86535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684025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316327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174417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1125310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559184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376666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786120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733592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120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220782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278285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99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18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835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29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319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84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8242633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1888670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3584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20527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7867701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7308988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984415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435583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553851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25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8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30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51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9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0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1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3790808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EF90094-E07B-E94B-B598-0819F089C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C80869-D566-1546-8006-999EB348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96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2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9" name="Obrázok 8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2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1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4012367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znak&#10;&#10;Automaticky generovaný popis">
            <a:extLst>
              <a:ext uri="{FF2B5EF4-FFF2-40B4-BE49-F238E27FC236}">
                <a16:creationId xmlns:a16="http://schemas.microsoft.com/office/drawing/2014/main" id="{5C2FC013-59C1-D60B-999F-3F22CB65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C4D5ECE5-1F66-1889-2869-CD3E18C9D7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446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542B8C63-71DA-C4E8-AFB4-17415638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8422"/>
            <a:ext cx="1735821" cy="241897"/>
          </a:xfrm>
          <a:prstGeom prst="rect">
            <a:avLst/>
          </a:prstGeom>
        </p:spPr>
      </p:pic>
      <p:cxnSp>
        <p:nvCxnSpPr>
          <p:cNvPr id="13" name="Priama spojnica 6">
            <a:extLst>
              <a:ext uri="{FF2B5EF4-FFF2-40B4-BE49-F238E27FC236}">
                <a16:creationId xmlns:a16="http://schemas.microsoft.com/office/drawing/2014/main" id="{A2487DFE-1B74-3C94-8306-9E3A81E931E3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590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8">
            <a:extLst>
              <a:ext uri="{FF2B5EF4-FFF2-40B4-BE49-F238E27FC236}">
                <a16:creationId xmlns:a16="http://schemas.microsoft.com/office/drawing/2014/main" id="{E893A93E-4EF7-7C37-26CA-679FA46514E7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6939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437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5EC65C6-A845-5E9B-238C-B0AF9B417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4411EF92-BAA6-3706-06B5-E849C4D34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66" y="2295151"/>
            <a:ext cx="1759135" cy="421748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93A3A6DA-1E2C-9EAB-DF77-BB607AAC4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6067" y="3609363"/>
            <a:ext cx="1735821" cy="242070"/>
          </a:xfrm>
          <a:prstGeom prst="rect">
            <a:avLst/>
          </a:prstGeom>
        </p:spPr>
      </p:pic>
      <p:cxnSp>
        <p:nvCxnSpPr>
          <p:cNvPr id="13" name="Priama spojnica 5">
            <a:extLst>
              <a:ext uri="{FF2B5EF4-FFF2-40B4-BE49-F238E27FC236}">
                <a16:creationId xmlns:a16="http://schemas.microsoft.com/office/drawing/2014/main" id="{ACC46FE3-95D5-43F7-31FB-CD3374AA4714}"/>
              </a:ext>
            </a:extLst>
          </p:cNvPr>
          <p:cNvCxnSpPr>
            <a:cxnSpLocks/>
          </p:cNvCxnSpPr>
          <p:nvPr userDrawn="1"/>
        </p:nvCxnSpPr>
        <p:spPr>
          <a:xfrm>
            <a:off x="393700" y="3166533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iama spojnica 6">
            <a:extLst>
              <a:ext uri="{FF2B5EF4-FFF2-40B4-BE49-F238E27FC236}">
                <a16:creationId xmlns:a16="http://schemas.microsoft.com/office/drawing/2014/main" id="{76150340-C617-FA0A-4725-6E1D20853D75}"/>
              </a:ext>
            </a:extLst>
          </p:cNvPr>
          <p:cNvCxnSpPr>
            <a:cxnSpLocks/>
          </p:cNvCxnSpPr>
          <p:nvPr userDrawn="1"/>
        </p:nvCxnSpPr>
        <p:spPr>
          <a:xfrm>
            <a:off x="393700" y="4288367"/>
            <a:ext cx="19473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63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2DB86BD-252C-68EC-B44A-307AAE7BAE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5853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E4DC73B-A457-3996-DDE8-06E09DFA0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2" name="Obrázok 11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65671116-BFFA-5431-F1DC-11243B504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FB8E8807-7F94-3060-A3EF-9F4D909082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53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7274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6DBB1F9-13B3-D247-8A2C-03A113894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4301408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B2BB9FB-DCEB-F346-A3B4-E1F759E03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695793"/>
            <a:ext cx="12206271" cy="41831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41157206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863166"/>
            <a:ext cx="12192000" cy="2411177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2004513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84900" y="168721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1210" y="2535237"/>
            <a:ext cx="5157787" cy="3684588"/>
          </a:xfrm>
        </p:spPr>
        <p:txBody>
          <a:bodyPr/>
          <a:lstStyle>
            <a:lvl1pPr>
              <a:defRPr sz="2400">
                <a:solidFill>
                  <a:srgbClr val="292674"/>
                </a:solidFill>
              </a:defRPr>
            </a:lvl1pPr>
            <a:lvl2pPr>
              <a:defRPr sz="2000">
                <a:solidFill>
                  <a:srgbClr val="292674"/>
                </a:solidFill>
              </a:defRPr>
            </a:lvl2pPr>
            <a:lvl3pPr>
              <a:defRPr sz="1800">
                <a:solidFill>
                  <a:srgbClr val="292674"/>
                </a:solidFill>
              </a:defRPr>
            </a:lvl3pPr>
            <a:lvl4pPr>
              <a:defRPr sz="1600">
                <a:solidFill>
                  <a:srgbClr val="292674"/>
                </a:solidFill>
              </a:defRPr>
            </a:lvl4pPr>
            <a:lvl5pPr>
              <a:defRPr sz="14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</p:spTree>
    <p:extLst>
      <p:ext uri="{BB962C8B-B14F-4D97-AF65-F5344CB8AC3E}">
        <p14:creationId xmlns:p14="http://schemas.microsoft.com/office/powerpoint/2010/main" val="29298171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92674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56435" y="1700213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6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56435" y="2505075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7" name="Zástupný objekt pre obsah 3">
            <a:extLst>
              <a:ext uri="{FF2B5EF4-FFF2-40B4-BE49-F238E27FC236}">
                <a16:creationId xmlns:a16="http://schemas.microsoft.com/office/drawing/2014/main" id="{3EBC47DD-C589-B34F-BE8E-38AFFB1B2DE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0376" y="2533650"/>
            <a:ext cx="3279131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92674"/>
                </a:solidFill>
              </a:defRPr>
            </a:lvl1pPr>
            <a:lvl2pPr>
              <a:defRPr sz="1800">
                <a:solidFill>
                  <a:srgbClr val="292674"/>
                </a:solidFill>
              </a:defRPr>
            </a:lvl2pPr>
            <a:lvl3pPr>
              <a:defRPr sz="1600">
                <a:solidFill>
                  <a:srgbClr val="292674"/>
                </a:solidFill>
              </a:defRPr>
            </a:lvl3pPr>
            <a:lvl4pPr>
              <a:defRPr sz="1400">
                <a:solidFill>
                  <a:srgbClr val="292674"/>
                </a:solidFill>
              </a:defRPr>
            </a:lvl4pPr>
            <a:lvl5pPr>
              <a:defRPr sz="1200">
                <a:solidFill>
                  <a:srgbClr val="292674"/>
                </a:solidFill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0BB435EE-E56E-4448-A1D6-54618436BB2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80376" y="1717075"/>
            <a:ext cx="327913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923008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A445E57-2840-2043-84EA-16951F043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38949670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E81EEF4-5E5C-B44B-9DBC-E5D21F711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87C4C7D-C7B1-4F4D-8794-F5932C2C0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6271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24DF36D-3F4F-4946-B874-89A7A70B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87D217-3FB7-624A-9486-68A24CCF7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1863166"/>
            <a:ext cx="12206270" cy="2411177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2055813"/>
            <a:ext cx="9144000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</p:spTree>
    <p:extLst>
      <p:ext uri="{BB962C8B-B14F-4D97-AF65-F5344CB8AC3E}">
        <p14:creationId xmlns:p14="http://schemas.microsoft.com/office/powerpoint/2010/main" val="84363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42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20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9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8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4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9B24C67-3690-B741-88FC-ACABD240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2B635-7C1B-5648-BADC-71CC8D4A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11" name="Obrázok 10" descr="Obrázok, na ktorom je text, znak&#10;&#10;Automaticky generovaný popis">
            <a:extLst>
              <a:ext uri="{FF2B5EF4-FFF2-40B4-BE49-F238E27FC236}">
                <a16:creationId xmlns:a16="http://schemas.microsoft.com/office/drawing/2014/main" id="{7E83E0E2-E77C-C2D3-B7D0-F06383884DE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20820F3-AFEC-3C4E-A61C-8679B18E1661}"/>
              </a:ext>
            </a:extLst>
          </p:cNvPr>
          <p:cNvSpPr txBox="1">
            <a:spLocks/>
          </p:cNvSpPr>
          <p:nvPr userDrawn="1"/>
        </p:nvSpPr>
        <p:spPr>
          <a:xfrm>
            <a:off x="285853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Kliknutím upravte štýl predlohy nadpisu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3A0B8E9A-4E9A-F045-97D2-155F7939D53D}"/>
              </a:ext>
            </a:extLst>
          </p:cNvPr>
          <p:cNvSpPr txBox="1">
            <a:spLocks/>
          </p:cNvSpPr>
          <p:nvPr userDrawn="1"/>
        </p:nvSpPr>
        <p:spPr>
          <a:xfrm>
            <a:off x="285853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Kliknutím upravte štýl predlohy podnadpisu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D21A300-8E6A-3991-11E3-3C2A4C9AE4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37001" y="1128953"/>
            <a:ext cx="1866900" cy="2628900"/>
          </a:xfrm>
          <a:prstGeom prst="rect">
            <a:avLst/>
          </a:prstGeom>
        </p:spPr>
      </p:pic>
      <p:pic>
        <p:nvPicPr>
          <p:cNvPr id="13" name="Obrázok 12" descr="Obrázok, na ktorom je text, ClipArt, koleso&#10;&#10;Automaticky generovaný popis">
            <a:extLst>
              <a:ext uri="{FF2B5EF4-FFF2-40B4-BE49-F238E27FC236}">
                <a16:creationId xmlns:a16="http://schemas.microsoft.com/office/drawing/2014/main" id="{F07283BA-E706-802C-D135-25BD1A4E62B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86136" y="4325697"/>
            <a:ext cx="1577100" cy="219935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B0C72650-B03E-196B-27C0-56FC1278008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94601" y="5309987"/>
            <a:ext cx="1577100" cy="378106"/>
          </a:xfrm>
          <a:prstGeom prst="rect">
            <a:avLst/>
          </a:prstGeom>
        </p:spPr>
      </p:pic>
      <p:sp>
        <p:nvSpPr>
          <p:cNvPr id="15" name="Zástupný objekt pre dátum 6">
            <a:extLst>
              <a:ext uri="{FF2B5EF4-FFF2-40B4-BE49-F238E27FC236}">
                <a16:creationId xmlns:a16="http://schemas.microsoft.com/office/drawing/2014/main" id="{D971F390-E9FB-DA46-9D2E-1308854E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930" y="548754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399E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7E3E-4496-5944-B473-67190F814481}" type="datetimeFigureOut">
              <a:rPr kumimoji="0" lang="sk-SK" sz="1800" b="0" i="0" u="none" strike="noStrike" kern="1200" cap="none" spc="0" normalizeH="0" baseline="0" noProof="0" smtClean="0">
                <a:ln>
                  <a:noFill/>
                </a:ln>
                <a:solidFill>
                  <a:srgbClr val="9399E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20.02.2023</a:t>
            </a:fld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srgbClr val="9399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6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6000" b="0" dirty="0">
                <a:solidFill>
                  <a:srgbClr val="002060"/>
                </a:solidFill>
              </a:rPr>
              <a:t/>
            </a:r>
            <a:br>
              <a:rPr lang="sk-SK" sz="6000" b="0" dirty="0">
                <a:solidFill>
                  <a:srgbClr val="002060"/>
                </a:solidFill>
              </a:rPr>
            </a:br>
            <a:r>
              <a:rPr lang="sk-SK" sz="6000" b="0" dirty="0">
                <a:solidFill>
                  <a:srgbClr val="002060"/>
                </a:solidFill>
              </a:rPr>
              <a:t> </a:t>
            </a:r>
            <a:r>
              <a:rPr lang="sk-SK" sz="4800" u="sng" dirty="0" smtClean="0"/>
              <a:t>PLÁN OBNOVY A ODOLNOSTI </a:t>
            </a:r>
            <a:r>
              <a:rPr lang="sk-SK" sz="4800" u="sng" dirty="0"/>
              <a:t>SR</a:t>
            </a:r>
            <a:endParaRPr lang="sk-SK" sz="4800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sk-SK" sz="3000" dirty="0" smtClean="0"/>
          </a:p>
          <a:p>
            <a:r>
              <a:rPr lang="sk-SK" sz="3000" dirty="0" smtClean="0"/>
              <a:t>Sekcia Plánu obnovy na Úrade vlády SR</a:t>
            </a:r>
          </a:p>
          <a:p>
            <a:r>
              <a:rPr lang="sk-SK" sz="3000" dirty="0" smtClean="0"/>
              <a:t>Národná implementačná a koordinačná autorita</a:t>
            </a:r>
          </a:p>
          <a:p>
            <a:endParaRPr lang="sk-SK" dirty="0"/>
          </a:p>
          <a:p>
            <a:r>
              <a:rPr lang="sk-SK" dirty="0" smtClean="0"/>
              <a:t>Mgr</a:t>
            </a:r>
            <a:r>
              <a:rPr lang="sk-SK" dirty="0"/>
              <a:t>. Andrej Funiak, Ing. Zuzana Voľanská, PhD.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495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spc="600" dirty="0" smtClean="0"/>
              <a:t>Príklad dobrej praxe z </a:t>
            </a:r>
            <a:r>
              <a:rPr lang="sk-SK" u="sng" spc="600" dirty="0"/>
              <a:t>Plánu</a:t>
            </a:r>
            <a:r>
              <a:rPr lang="sk-SK" u="sng" dirty="0"/>
              <a:t> </a:t>
            </a:r>
            <a:r>
              <a:rPr lang="sk-SK" u="sng" spc="600" dirty="0"/>
              <a:t>obnovy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0354685" cy="3964997"/>
          </a:xfrm>
        </p:spPr>
        <p:txBody>
          <a:bodyPr>
            <a:normAutofit fontScale="92500" lnSpcReduction="20000"/>
          </a:bodyPr>
          <a:lstStyle/>
          <a:p>
            <a:r>
              <a:rPr lang="sk-SK" sz="2600" dirty="0"/>
              <a:t>Komponent </a:t>
            </a:r>
            <a:r>
              <a:rPr lang="sk-SK" sz="2600" dirty="0" smtClean="0"/>
              <a:t>5 Adaptácia na zmenu klímy</a:t>
            </a:r>
            <a:endParaRPr lang="sk-SK" sz="2600" dirty="0"/>
          </a:p>
          <a:p>
            <a:r>
              <a:rPr lang="sk-SK" sz="2600" dirty="0" smtClean="0">
                <a:solidFill>
                  <a:srgbClr val="FF0000"/>
                </a:solidFill>
              </a:rPr>
              <a:t>Investícia 1 : Adaptácia </a:t>
            </a:r>
            <a:r>
              <a:rPr lang="sk-SK" sz="2600" dirty="0">
                <a:solidFill>
                  <a:srgbClr val="FF0000"/>
                </a:solidFill>
              </a:rPr>
              <a:t>regiónov na klimatickú zmenu s dôrazom na zadržiavanie vody, ochranu prírody a rozvoj biodiverzity</a:t>
            </a:r>
          </a:p>
          <a:p>
            <a:endParaRPr lang="sk-S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Výzva </a:t>
            </a:r>
            <a:r>
              <a:rPr lang="sk-SK" dirty="0"/>
              <a:t>pre žiadateľov rozvojových projektov transformácie regiónu Národného parku Muránska Planina a Národného parku </a:t>
            </a:r>
            <a:r>
              <a:rPr lang="sk-SK" dirty="0" smtClean="0"/>
              <a:t>Poloniny </a:t>
            </a:r>
            <a:r>
              <a:rPr lang="sk-SK" dirty="0">
                <a:solidFill>
                  <a:srgbClr val="FF0000"/>
                </a:solidFill>
              </a:rPr>
              <a:t>UZATVORENÁ! </a:t>
            </a:r>
            <a:endParaRPr lang="sk-SK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 smtClean="0"/>
              <a:t>Oprávnení </a:t>
            </a:r>
            <a:r>
              <a:rPr lang="sk-SK" sz="2600" b="0" dirty="0"/>
              <a:t>žiadatelia: </a:t>
            </a:r>
            <a:r>
              <a:rPr lang="sk-SK" dirty="0"/>
              <a:t>obce, mestá, organizácie štátnej a verejnej správy, mimovládne organizácie a iné právnické osoby</a:t>
            </a:r>
            <a:endParaRPr lang="sk-SK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Dátum vyhlásenia: </a:t>
            </a:r>
            <a:r>
              <a:rPr lang="sk-SK" sz="2600" dirty="0"/>
              <a:t>14.4.2022</a:t>
            </a:r>
            <a:endParaRPr lang="sk-SK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Dátum uzávierky: </a:t>
            </a:r>
            <a:r>
              <a:rPr lang="sk-SK" sz="2600" dirty="0" smtClean="0"/>
              <a:t>8.7.2022</a:t>
            </a:r>
            <a:endParaRPr lang="sk-SK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FF0000"/>
                </a:solidFill>
              </a:rPr>
              <a:t>Ministerstvo životného prostredia SR </a:t>
            </a:r>
            <a:r>
              <a:rPr lang="sk-SK" dirty="0" smtClean="0">
                <a:solidFill>
                  <a:srgbClr val="FF0000"/>
                </a:solidFill>
              </a:rPr>
              <a:t>v</a:t>
            </a:r>
            <a:r>
              <a:rPr lang="sk-SK" dirty="0">
                <a:solidFill>
                  <a:srgbClr val="FF0000"/>
                </a:solidFill>
              </a:rPr>
              <a:t> tejto súvislosti podporilo v rámci vyhlásených výziev celkovo 28 projektov za vyše 17 miliónov </a:t>
            </a:r>
            <a:r>
              <a:rPr lang="sk-SK" dirty="0" smtClean="0">
                <a:solidFill>
                  <a:srgbClr val="FF0000"/>
                </a:solidFill>
              </a:rPr>
              <a:t>eur</a:t>
            </a:r>
            <a:endParaRPr lang="sk-S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5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mapa">
            <a:extLst>
              <a:ext uri="{FF2B5EF4-FFF2-40B4-BE49-F238E27FC236}">
                <a16:creationId xmlns:a16="http://schemas.microsoft.com/office/drawing/2014/main" id="{90A430CF-E186-155C-A18D-2C39DE4E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076325"/>
            <a:ext cx="102679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0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36875" y="16176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73BF6C6-8205-D441-AAA0-0B236214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FEA7744-AFBA-1444-A184-10A9FAD2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323"/>
            <a:ext cx="12192000" cy="6956323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39BE6B88-2D4B-634C-A6AE-5164B598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30" y="4718556"/>
            <a:ext cx="1421367" cy="68225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12CFBE5-0670-B64A-B0E9-79556F1BD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21" y="1262526"/>
            <a:ext cx="1421367" cy="76412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5370F53-DF81-4B4F-8A36-0D15B312C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69" y="215487"/>
            <a:ext cx="1421367" cy="73814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B440CC2-0CA9-964E-B4D7-880C68E86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94" y="3527052"/>
            <a:ext cx="1290620" cy="73814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4E42F30-3EB0-B04A-95EF-33ED717B7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362" y="2335548"/>
            <a:ext cx="1195090" cy="738144"/>
          </a:xfrm>
          <a:prstGeom prst="rect">
            <a:avLst/>
          </a:prstGeom>
        </p:spPr>
      </p:pic>
      <p:sp>
        <p:nvSpPr>
          <p:cNvPr id="16" name="object 32"/>
          <p:cNvSpPr txBox="1"/>
          <p:nvPr/>
        </p:nvSpPr>
        <p:spPr>
          <a:xfrm>
            <a:off x="3242682" y="953631"/>
            <a:ext cx="8949318" cy="395364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sk-SK" sz="3200" b="1" u="sng" dirty="0" smtClean="0">
                <a:solidFill>
                  <a:srgbClr val="002060"/>
                </a:solidFill>
              </a:rPr>
              <a:t>ČO JE PLÁN OBNOVY A JEHO HLAVNÉ PRIORITY</a:t>
            </a:r>
          </a:p>
          <a:p>
            <a:endParaRPr lang="sk-SK" sz="3200" b="0" dirty="0" smtClean="0">
              <a:solidFill>
                <a:srgbClr val="002060"/>
              </a:solidFill>
            </a:endParaRPr>
          </a:p>
          <a:p>
            <a:r>
              <a:rPr lang="sk-SK" sz="3200" dirty="0" smtClean="0">
                <a:solidFill>
                  <a:srgbClr val="002060"/>
                </a:solidFill>
              </a:rPr>
              <a:t>- </a:t>
            </a:r>
            <a:r>
              <a:rPr lang="sk-SK" sz="3200" b="0" dirty="0" smtClean="0">
                <a:solidFill>
                  <a:srgbClr val="002060"/>
                </a:solidFill>
              </a:rPr>
              <a:t>spoločná reakcia krajín EÚ na silný pokles ekonomiky </a:t>
            </a:r>
            <a:r>
              <a:rPr lang="sk-SK" sz="3200" b="0" dirty="0" smtClean="0">
                <a:solidFill>
                  <a:srgbClr val="FF0000"/>
                </a:solidFill>
              </a:rPr>
              <a:t>v dôsledku pandémie COVID - 19</a:t>
            </a:r>
          </a:p>
          <a:p>
            <a:r>
              <a:rPr lang="sk-SK" sz="3200" b="0" dirty="0" smtClean="0">
                <a:solidFill>
                  <a:srgbClr val="002060"/>
                </a:solidFill>
              </a:rPr>
              <a:t> </a:t>
            </a:r>
          </a:p>
          <a:p>
            <a:r>
              <a:rPr lang="sk-SK" sz="3200" dirty="0" smtClean="0">
                <a:solidFill>
                  <a:srgbClr val="002060"/>
                </a:solidFill>
              </a:rPr>
              <a:t>- </a:t>
            </a:r>
            <a:r>
              <a:rPr lang="sk-SK" sz="3200" b="0" dirty="0" smtClean="0">
                <a:solidFill>
                  <a:srgbClr val="002060"/>
                </a:solidFill>
              </a:rPr>
              <a:t>hlavným cieľom je </a:t>
            </a:r>
            <a:r>
              <a:rPr lang="sk-SK" sz="3200" b="0" dirty="0" smtClean="0">
                <a:solidFill>
                  <a:srgbClr val="FF0000"/>
                </a:solidFill>
              </a:rPr>
              <a:t>podporiť reformy a investície</a:t>
            </a:r>
            <a:r>
              <a:rPr lang="sk-SK" sz="3200" b="0" dirty="0" smtClean="0">
                <a:solidFill>
                  <a:srgbClr val="002060"/>
                </a:solidFill>
              </a:rPr>
              <a:t>, ktoré Slovensku umožnia začať opäť dobiehať životnú úroveň priemeru EÚ</a:t>
            </a:r>
            <a:endParaRPr lang="sk-SK" sz="3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4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sk-SK" u="sng" spc="600" dirty="0" smtClean="0"/>
              <a:t>Fungovanie </a:t>
            </a:r>
            <a:r>
              <a:rPr lang="sk-SK" u="sng" spc="600" dirty="0"/>
              <a:t>a kritéria </a:t>
            </a:r>
            <a:r>
              <a:rPr lang="sk-SK" u="sng" spc="600" dirty="0" smtClean="0"/>
              <a:t>Plánu </a:t>
            </a:r>
            <a:r>
              <a:rPr lang="sk-SK" u="sng" spc="600" dirty="0"/>
              <a:t>obnovy</a:t>
            </a:r>
            <a:r>
              <a:rPr lang="sk-SK" spc="600" dirty="0"/>
              <a:t/>
            </a:r>
            <a:br>
              <a:rPr lang="sk-SK" spc="600" dirty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7" y="1330036"/>
            <a:ext cx="10705668" cy="4950691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sk-SK" sz="3200" dirty="0"/>
              <a:t>Plán obnovy je </a:t>
            </a:r>
            <a:r>
              <a:rPr lang="sk-SK" sz="3200" dirty="0">
                <a:solidFill>
                  <a:srgbClr val="FF0000"/>
                </a:solidFill>
              </a:rPr>
              <a:t>výkonnostný nástroj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sk-SK" dirty="0"/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>
                <a:solidFill>
                  <a:srgbClr val="292674"/>
                </a:solidFill>
              </a:rPr>
              <a:t>obsahuje právne </a:t>
            </a:r>
            <a:r>
              <a:rPr lang="sk-SK" b="0" u="sng" dirty="0">
                <a:solidFill>
                  <a:srgbClr val="292674"/>
                </a:solidFill>
              </a:rPr>
              <a:t>záväzné míľniky a ciele</a:t>
            </a:r>
            <a:r>
              <a:rPr lang="sk-SK" b="0" dirty="0">
                <a:solidFill>
                  <a:srgbClr val="292674"/>
                </a:solidFill>
              </a:rPr>
              <a:t>  </a:t>
            </a:r>
            <a:endParaRPr lang="sk-SK" b="0" dirty="0" smtClean="0">
              <a:solidFill>
                <a:srgbClr val="292674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sk-SK" b="0" dirty="0">
              <a:solidFill>
                <a:srgbClr val="292674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>
                <a:solidFill>
                  <a:srgbClr val="292674"/>
                </a:solidFill>
              </a:rPr>
              <a:t>uspokojivé splnenie naplánovaných míľnikov a cieľov umožňuje predkladať dvakrát ročne žiadosť o </a:t>
            </a:r>
            <a:r>
              <a:rPr lang="sk-SK" b="0" dirty="0" smtClean="0">
                <a:solidFill>
                  <a:srgbClr val="292674"/>
                </a:solidFill>
              </a:rPr>
              <a:t>platbu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k-SK" b="0" dirty="0" smtClean="0">
              <a:solidFill>
                <a:srgbClr val="292674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sk-SK" sz="3200" dirty="0">
                <a:solidFill>
                  <a:srgbClr val="FF0000"/>
                </a:solidFill>
              </a:rPr>
              <a:t>Kritéria financovania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sk-SK" dirty="0">
              <a:solidFill>
                <a:srgbClr val="292674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/>
              <a:t>z Plánu obnovy nemôžu byť financované opakujúce sa náklady (napr. platy zamestnancov) a reformy alebo investície uskutočnené </a:t>
            </a:r>
            <a:r>
              <a:rPr lang="sk-SK" b="0" dirty="0">
                <a:solidFill>
                  <a:srgbClr val="FF0000"/>
                </a:solidFill>
              </a:rPr>
              <a:t>pred 1. februárom </a:t>
            </a:r>
            <a:r>
              <a:rPr lang="sk-SK" b="0" dirty="0" smtClean="0">
                <a:solidFill>
                  <a:srgbClr val="FF0000"/>
                </a:solidFill>
              </a:rPr>
              <a:t>2020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sk-SK" b="0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/>
              <a:t>100 % preplácanie oprávnených výdavkov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k-SK" b="0" dirty="0" smtClean="0"/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 smtClean="0"/>
              <a:t>aktivity</a:t>
            </a:r>
            <a:r>
              <a:rPr lang="sk-SK" b="0" dirty="0"/>
              <a:t>, ktoré sú financované z Plánu obnovy nemôžu byť financované aj z iného zdroja rozpočtu EÚ (napr. EŠIF)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sk-SK" b="0" dirty="0"/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k-SK" b="0" dirty="0"/>
              <a:t>100 % korekcia finančných prostriedkov v prípade:  podvodu, korupcie, konfliktu záujmov a dvojitého financovania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k-SK" b="0" dirty="0">
              <a:solidFill>
                <a:srgbClr val="292674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2895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spc="600" dirty="0"/>
              <a:t>Možnosti</a:t>
            </a:r>
            <a:r>
              <a:rPr lang="sk-SK" u="sng" dirty="0"/>
              <a:t> </a:t>
            </a:r>
            <a:r>
              <a:rPr lang="sk-SK" u="sng" spc="600" dirty="0"/>
              <a:t>podpory</a:t>
            </a:r>
            <a:r>
              <a:rPr lang="sk-SK" u="sng" dirty="0"/>
              <a:t> </a:t>
            </a:r>
            <a:r>
              <a:rPr lang="sk-SK" u="sng" spc="600" dirty="0"/>
              <a:t>vidieka</a:t>
            </a:r>
            <a:r>
              <a:rPr lang="sk-SK" u="sng" dirty="0"/>
              <a:t> </a:t>
            </a:r>
            <a:r>
              <a:rPr lang="sk-SK" u="sng" spc="600" dirty="0"/>
              <a:t>z Plánu</a:t>
            </a:r>
            <a:r>
              <a:rPr lang="sk-SK" u="sng" dirty="0"/>
              <a:t> </a:t>
            </a:r>
            <a:r>
              <a:rPr lang="sk-SK" u="sng" spc="600" dirty="0"/>
              <a:t>obnovy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0354685" cy="39649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dirty="0"/>
              <a:t>Komponent </a:t>
            </a:r>
            <a:r>
              <a:rPr lang="sk-SK" dirty="0" smtClean="0"/>
              <a:t>2 </a:t>
            </a:r>
          </a:p>
          <a:p>
            <a:pPr>
              <a:lnSpc>
                <a:spcPct val="80000"/>
              </a:lnSpc>
            </a:pPr>
            <a:r>
              <a:rPr lang="sk-SK" dirty="0" smtClean="0">
                <a:solidFill>
                  <a:srgbClr val="FF0000"/>
                </a:solidFill>
              </a:rPr>
              <a:t>Investícia 2: Obnova </a:t>
            </a:r>
            <a:r>
              <a:rPr lang="sk-SK" dirty="0">
                <a:solidFill>
                  <a:srgbClr val="FF0000"/>
                </a:solidFill>
              </a:rPr>
              <a:t>verejných historických a pamiatkovo chránených budov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u="sng" dirty="0"/>
              <a:t>Obnova historických a pamiatkových budov </a:t>
            </a: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 smtClean="0"/>
              <a:t>Oprávnení </a:t>
            </a:r>
            <a:r>
              <a:rPr lang="sk-SK" b="0" dirty="0"/>
              <a:t>žiadatelia: </a:t>
            </a:r>
            <a:r>
              <a:rPr lang="sk-SK" dirty="0"/>
              <a:t>š</a:t>
            </a:r>
            <a:r>
              <a:rPr lang="sk-SK" dirty="0" smtClean="0"/>
              <a:t>tát </a:t>
            </a:r>
            <a:r>
              <a:rPr lang="sk-SK" dirty="0"/>
              <a:t>(správca majetku štátu), vyšší územný celok, obec, verejnoprávna </a:t>
            </a:r>
            <a:r>
              <a:rPr lang="sk-SK" dirty="0" smtClean="0"/>
              <a:t>inštitúcia, verejné výskumné inštitúcia, Slovenský červený kríž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 smtClean="0"/>
              <a:t>Dátum </a:t>
            </a:r>
            <a:r>
              <a:rPr lang="sk-SK" b="0" dirty="0"/>
              <a:t>vyhlásenia výzvy: </a:t>
            </a:r>
            <a:r>
              <a:rPr lang="sk-SK" dirty="0" smtClean="0"/>
              <a:t>6/2022</a:t>
            </a: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/>
              <a:t>Indikatívny dátum uzavretia výzvy: </a:t>
            </a:r>
            <a:r>
              <a:rPr lang="sk-SK" dirty="0" smtClean="0"/>
              <a:t>12/2024</a:t>
            </a:r>
            <a:endParaRPr lang="sk-SK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Indikatívna výška fin. prostriedkov určených na výzvu: </a:t>
            </a:r>
            <a:r>
              <a:rPr lang="sk-SK" dirty="0" smtClean="0"/>
              <a:t>206 600 </a:t>
            </a:r>
            <a:r>
              <a:rPr lang="sk-SK" dirty="0"/>
              <a:t>000 EUR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968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u="sng" dirty="0" smtClean="0"/>
              <a:t/>
            </a:r>
            <a:br>
              <a:rPr lang="sk-SK" sz="2400" u="sng" dirty="0" smtClean="0"/>
            </a:br>
            <a:r>
              <a:rPr lang="sk-SK" sz="2400" u="sng" dirty="0" smtClean="0"/>
              <a:t/>
            </a:r>
            <a:br>
              <a:rPr lang="sk-SK" sz="2400" u="sng" dirty="0" smtClean="0"/>
            </a:br>
            <a:r>
              <a:rPr lang="sk-SK" sz="2400" u="sng" dirty="0" smtClean="0"/>
              <a:t>Aké </a:t>
            </a:r>
            <a:r>
              <a:rPr lang="sk-SK" sz="2400" u="sng" dirty="0"/>
              <a:t>sú ciele pri obnove verejných historických a pamiatkovo chránených budov?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1352212" cy="390957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zlepšenie </a:t>
            </a:r>
            <a:r>
              <a:rPr lang="sk-SK" dirty="0"/>
              <a:t>energetickej hospodárnosti </a:t>
            </a:r>
            <a:r>
              <a:rPr lang="sk-SK" dirty="0" smtClean="0"/>
              <a:t>budov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dosiahnutie </a:t>
            </a:r>
            <a:r>
              <a:rPr lang="sk-SK" dirty="0"/>
              <a:t>minimálne 30% úspor primárnej </a:t>
            </a:r>
            <a:r>
              <a:rPr lang="sk-SK" dirty="0" smtClean="0"/>
              <a:t>energie</a:t>
            </a:r>
          </a:p>
          <a:p>
            <a:endParaRPr lang="sk-SK" dirty="0" smtClean="0"/>
          </a:p>
          <a:p>
            <a:r>
              <a:rPr lang="sk-SK" u="sng" dirty="0" smtClean="0"/>
              <a:t>Na </a:t>
            </a:r>
            <a:r>
              <a:rPr lang="sk-SK" u="sng" dirty="0"/>
              <a:t>aké budovy je možné poskytnúť podporu</a:t>
            </a:r>
            <a:r>
              <a:rPr lang="sk-SK" u="sng" dirty="0" smtClean="0"/>
              <a:t>?</a:t>
            </a:r>
            <a:r>
              <a:rPr lang="sk-SK" u="sng" dirty="0"/>
              <a:t> </a:t>
            </a:r>
            <a:endParaRPr lang="sk-SK" u="sng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dirty="0" smtClean="0">
                <a:solidFill>
                  <a:srgbClr val="FF0000"/>
                </a:solidFill>
              </a:rPr>
              <a:t>verejné </a:t>
            </a:r>
            <a:r>
              <a:rPr lang="sk-SK" dirty="0">
                <a:solidFill>
                  <a:srgbClr val="FF0000"/>
                </a:solidFill>
              </a:rPr>
              <a:t>budovy </a:t>
            </a:r>
            <a:r>
              <a:rPr lang="sk-SK" dirty="0"/>
              <a:t>– </a:t>
            </a:r>
            <a:r>
              <a:rPr lang="sk-SK" b="0" dirty="0"/>
              <a:t>budovy vo vlastníctve/správe oprávneného žiadateľa, ktoré sú </a:t>
            </a:r>
            <a:r>
              <a:rPr lang="sk-SK" b="0" dirty="0" smtClean="0"/>
              <a:t>zároveň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dirty="0" smtClean="0">
                <a:solidFill>
                  <a:srgbClr val="FF0000"/>
                </a:solidFill>
              </a:rPr>
              <a:t>pamiatkovo </a:t>
            </a:r>
            <a:r>
              <a:rPr lang="sk-SK" dirty="0">
                <a:solidFill>
                  <a:srgbClr val="FF0000"/>
                </a:solidFill>
              </a:rPr>
              <a:t>chránené </a:t>
            </a:r>
            <a:r>
              <a:rPr lang="sk-SK" dirty="0" smtClean="0">
                <a:solidFill>
                  <a:srgbClr val="FF0000"/>
                </a:solidFill>
              </a:rPr>
              <a:t>alebo historické </a:t>
            </a:r>
            <a:r>
              <a:rPr lang="sk-SK" dirty="0" smtClean="0"/>
              <a:t>(budovy</a:t>
            </a:r>
            <a:r>
              <a:rPr lang="sk-SK" dirty="0"/>
              <a:t>, ktoré mali platné kolaudačné rozhodnutie, alebo bola stavba preukázateľne </a:t>
            </a:r>
            <a:r>
              <a:rPr lang="sk-SK" dirty="0" smtClean="0"/>
              <a:t>užívaná </a:t>
            </a:r>
            <a:r>
              <a:rPr lang="sk-SK" dirty="0"/>
              <a:t>alebo zapísaná do katastra nehnuteľností </a:t>
            </a:r>
            <a:r>
              <a:rPr lang="sk-SK" u="sng" dirty="0"/>
              <a:t>pred 1. 1. </a:t>
            </a:r>
            <a:r>
              <a:rPr lang="sk-SK" u="sng" dirty="0" smtClean="0"/>
              <a:t>1980</a:t>
            </a:r>
            <a:r>
              <a:rPr lang="sk-SK" dirty="0" smtClean="0"/>
              <a:t>)</a:t>
            </a: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097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u="sng" dirty="0" smtClean="0"/>
              <a:t/>
            </a:r>
            <a:br>
              <a:rPr lang="sk-SK" sz="2800" u="sng" dirty="0" smtClean="0"/>
            </a:br>
            <a:r>
              <a:rPr lang="sk-SK" sz="2800" u="sng" dirty="0"/>
              <a:t/>
            </a:r>
            <a:br>
              <a:rPr lang="sk-SK" sz="2800" u="sng" dirty="0"/>
            </a:br>
            <a:r>
              <a:rPr lang="sk-SK" sz="2400" u="sng" dirty="0" smtClean="0"/>
              <a:t>Podmienky poskytnutia prostriedkov mechanizmu:</a:t>
            </a:r>
            <a:endParaRPr lang="sk-SK" sz="2400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1352212" cy="390957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>
                <a:solidFill>
                  <a:srgbClr val="FF0000"/>
                </a:solidFill>
              </a:rPr>
              <a:t>minimálna </a:t>
            </a:r>
            <a:r>
              <a:rPr lang="sk-SK" dirty="0">
                <a:solidFill>
                  <a:srgbClr val="FF0000"/>
                </a:solidFill>
              </a:rPr>
              <a:t>výška prostriedkov </a:t>
            </a:r>
            <a:r>
              <a:rPr lang="sk-SK" dirty="0"/>
              <a:t>mechanizmu určených na jednu žiadosť o platbu 200 tis. eur bez DPH, resp. </a:t>
            </a:r>
            <a:r>
              <a:rPr lang="sk-SK" dirty="0">
                <a:solidFill>
                  <a:srgbClr val="FF0000"/>
                </a:solidFill>
              </a:rPr>
              <a:t>240 tis. eur s </a:t>
            </a:r>
            <a:r>
              <a:rPr lang="sk-SK" dirty="0" smtClean="0">
                <a:solidFill>
                  <a:srgbClr val="FF0000"/>
                </a:solidFill>
              </a:rPr>
              <a:t>DPH</a:t>
            </a:r>
            <a:endParaRPr lang="sk-SK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v</a:t>
            </a:r>
            <a:r>
              <a:rPr lang="sk-SK" dirty="0" smtClean="0"/>
              <a:t>ýška </a:t>
            </a:r>
            <a:r>
              <a:rPr lang="sk-SK" dirty="0"/>
              <a:t>prostriedkov mechanizmu na jeden Projekt sa stanoví ako </a:t>
            </a:r>
            <a:r>
              <a:rPr lang="sk-SK" u="sng" dirty="0">
                <a:solidFill>
                  <a:srgbClr val="FF0000"/>
                </a:solidFill>
              </a:rPr>
              <a:t>súčet oprávnených výdavkov</a:t>
            </a:r>
            <a:r>
              <a:rPr lang="sk-SK" u="sng" dirty="0"/>
              <a:t> </a:t>
            </a:r>
            <a:r>
              <a:rPr lang="sk-SK" dirty="0"/>
              <a:t>jednotlivých aktivít Projektu, pričom môže byť poskytnutá </a:t>
            </a:r>
            <a:r>
              <a:rPr lang="sk-SK" dirty="0">
                <a:solidFill>
                  <a:srgbClr val="FF0000"/>
                </a:solidFill>
              </a:rPr>
              <a:t>najviac</a:t>
            </a:r>
            <a:r>
              <a:rPr lang="sk-SK" dirty="0"/>
              <a:t> vo výške 5 mil. eur bez DPH, resp. </a:t>
            </a:r>
            <a:r>
              <a:rPr lang="sk-SK" dirty="0">
                <a:solidFill>
                  <a:srgbClr val="FF0000"/>
                </a:solidFill>
              </a:rPr>
              <a:t>6 mil. eur s </a:t>
            </a:r>
            <a:r>
              <a:rPr lang="sk-SK" dirty="0" smtClean="0">
                <a:solidFill>
                  <a:srgbClr val="FF0000"/>
                </a:solidFill>
              </a:rPr>
              <a:t>DPH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p</a:t>
            </a:r>
            <a:r>
              <a:rPr lang="sk-SK" dirty="0" smtClean="0"/>
              <a:t>odporované projekty sa vyberajú </a:t>
            </a:r>
            <a:r>
              <a:rPr lang="sk-SK" dirty="0" smtClean="0">
                <a:solidFill>
                  <a:srgbClr val="FF0000"/>
                </a:solidFill>
              </a:rPr>
              <a:t>v </a:t>
            </a:r>
            <a:r>
              <a:rPr lang="sk-SK" dirty="0">
                <a:solidFill>
                  <a:srgbClr val="FF0000"/>
                </a:solidFill>
              </a:rPr>
              <a:t>poradí podľa predloženej kompletnej žiadosti</a:t>
            </a:r>
            <a:r>
              <a:rPr lang="sk-SK" dirty="0"/>
              <a:t>, ktorá splní všetky podmienky </a:t>
            </a:r>
            <a:r>
              <a:rPr lang="sk-SK" dirty="0" smtClean="0"/>
              <a:t>výzvy</a:t>
            </a:r>
            <a:endParaRPr lang="sk-SK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63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u="sng" dirty="0" smtClean="0"/>
              <a:t/>
            </a:r>
            <a:br>
              <a:rPr lang="sk-SK" sz="2800" u="sng" dirty="0" smtClean="0"/>
            </a:br>
            <a:r>
              <a:rPr lang="sk-SK" sz="2800" u="sng" dirty="0"/>
              <a:t/>
            </a:r>
            <a:br>
              <a:rPr lang="sk-SK" sz="2800" u="sng" dirty="0"/>
            </a:br>
            <a:r>
              <a:rPr lang="sk-SK" sz="2400" u="sng" dirty="0" smtClean="0"/>
              <a:t>Oblasti oprávnených výdavkov:</a:t>
            </a:r>
            <a:endParaRPr lang="sk-SK" sz="2400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0827" y="1918566"/>
            <a:ext cx="11128591" cy="3928052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lphaUcPeriod"/>
            </a:pPr>
            <a:r>
              <a:rPr lang="sk-SK" u="sng" dirty="0"/>
              <a:t>Obalové konštrukcie</a:t>
            </a:r>
            <a:r>
              <a:rPr lang="sk-SK" dirty="0"/>
              <a:t> </a:t>
            </a:r>
            <a:r>
              <a:rPr lang="sk-SK" dirty="0" smtClean="0"/>
              <a:t>(obnova konštrukcií, adaptačné opatrenia)</a:t>
            </a:r>
            <a:endParaRPr lang="sk-SK" b="0" dirty="0"/>
          </a:p>
          <a:p>
            <a:pPr marL="514350" indent="-514350" algn="just">
              <a:buAutoNum type="alphaUcPeriod"/>
            </a:pPr>
            <a:r>
              <a:rPr lang="sk-SK" u="sng" dirty="0" smtClean="0"/>
              <a:t>Zariadenia</a:t>
            </a:r>
            <a:r>
              <a:rPr lang="sk-SK" dirty="0" smtClean="0"/>
              <a:t> vykurovanie, teplá voda, vetranie </a:t>
            </a:r>
            <a:r>
              <a:rPr lang="sk-SK" dirty="0"/>
              <a:t>a </a:t>
            </a:r>
            <a:r>
              <a:rPr lang="sk-SK" dirty="0" smtClean="0"/>
              <a:t>chladenie, osvetlenie, </a:t>
            </a:r>
            <a:r>
              <a:rPr lang="sk-SK" dirty="0" err="1" smtClean="0"/>
              <a:t>fotovoltika</a:t>
            </a:r>
            <a:r>
              <a:rPr lang="sk-SK" dirty="0" smtClean="0"/>
              <a:t>, energetický manažment </a:t>
            </a:r>
          </a:p>
          <a:p>
            <a:pPr marL="514350" indent="-514350" algn="just">
              <a:buAutoNum type="alphaUcPeriod"/>
            </a:pPr>
            <a:r>
              <a:rPr lang="sk-SK" u="sng" dirty="0" smtClean="0"/>
              <a:t>Iné aktivity</a:t>
            </a:r>
            <a:r>
              <a:rPr lang="sk-SK" dirty="0" smtClean="0"/>
              <a:t> (budova a okolie)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sk-SK" sz="1600" u="sng" dirty="0" smtClean="0"/>
              <a:t>Projektová </a:t>
            </a:r>
            <a:r>
              <a:rPr lang="sk-SK" sz="1600" u="sng" dirty="0"/>
              <a:t>dokumentácia</a:t>
            </a:r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r>
              <a:rPr lang="sk-SK" sz="1600" u="sng" dirty="0"/>
              <a:t>Rezerva na nepredvídané výdavky</a:t>
            </a:r>
          </a:p>
          <a:p>
            <a:pPr marL="514350" indent="-514350" algn="just">
              <a:buAutoNum type="alphaUcPeriod"/>
            </a:pPr>
            <a:endParaRPr lang="sk-SK" dirty="0" smtClean="0"/>
          </a:p>
          <a:p>
            <a:pPr algn="just"/>
            <a:r>
              <a:rPr lang="sk-SK" b="0" dirty="0"/>
              <a:t>(výška prostriedkov mechanizmu na oblasť C </a:t>
            </a:r>
            <a:r>
              <a:rPr lang="sk-SK" b="0" dirty="0" smtClean="0"/>
              <a:t>mohla </a:t>
            </a:r>
            <a:r>
              <a:rPr lang="sk-SK" b="0" dirty="0"/>
              <a:t>byť najviac 10% zo súčtu prostriedkov mechanizmu na oblasti A, B a C)</a:t>
            </a:r>
          </a:p>
          <a:p>
            <a:pPr algn="just"/>
            <a:r>
              <a:rPr lang="sk-SK" dirty="0">
                <a:solidFill>
                  <a:srgbClr val="FF0000"/>
                </a:solidFill>
              </a:rPr>
              <a:t>!!!! Výzva sa aktualizuje a oblasť C sa plánuje navýšiť na 40 % </a:t>
            </a:r>
            <a:r>
              <a:rPr lang="sk-SK" dirty="0" smtClean="0">
                <a:solidFill>
                  <a:srgbClr val="FF0000"/>
                </a:solidFill>
              </a:rPr>
              <a:t>!!!!</a:t>
            </a:r>
            <a:endParaRPr lang="sk-SK" dirty="0" smtClean="0"/>
          </a:p>
          <a:p>
            <a:pPr marL="514350" indent="-514350" algn="just">
              <a:buFont typeface="Arial" panose="020B0604020202020204" pitchFamily="34" charset="0"/>
              <a:buAutoNum type="alphaUcPeriod"/>
            </a:pPr>
            <a:endParaRPr lang="sk-SK" sz="2000" u="sng" dirty="0"/>
          </a:p>
          <a:p>
            <a:pPr marL="514350" indent="-514350" algn="just">
              <a:buAutoNum type="alphaUcPeriod"/>
            </a:pPr>
            <a:endParaRPr lang="sk-SK" sz="2000" dirty="0"/>
          </a:p>
          <a:p>
            <a:pPr algn="just"/>
            <a:endParaRPr lang="sk-SK" sz="2000" u="sng" dirty="0"/>
          </a:p>
          <a:p>
            <a:pPr algn="just"/>
            <a:endParaRPr lang="sk-SK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271101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spc="600" dirty="0"/>
              <a:t>Možnosti</a:t>
            </a:r>
            <a:r>
              <a:rPr lang="sk-SK" u="sng" dirty="0"/>
              <a:t> </a:t>
            </a:r>
            <a:r>
              <a:rPr lang="sk-SK" u="sng" spc="600" dirty="0"/>
              <a:t>podpory</a:t>
            </a:r>
            <a:r>
              <a:rPr lang="sk-SK" u="sng" dirty="0"/>
              <a:t> </a:t>
            </a:r>
            <a:r>
              <a:rPr lang="sk-SK" u="sng" spc="600" dirty="0"/>
              <a:t>vidieka</a:t>
            </a:r>
            <a:r>
              <a:rPr lang="sk-SK" u="sng" dirty="0"/>
              <a:t> </a:t>
            </a:r>
            <a:r>
              <a:rPr lang="sk-SK" u="sng" spc="600" dirty="0"/>
              <a:t>z Plánu</a:t>
            </a:r>
            <a:r>
              <a:rPr lang="sk-SK" u="sng" dirty="0"/>
              <a:t> </a:t>
            </a:r>
            <a:r>
              <a:rPr lang="sk-SK" u="sng" spc="600" dirty="0"/>
              <a:t>obnovy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0354685" cy="396499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sk-SK" dirty="0"/>
              <a:t>Komponent 3  </a:t>
            </a:r>
          </a:p>
          <a:p>
            <a:pPr>
              <a:lnSpc>
                <a:spcPct val="80000"/>
              </a:lnSpc>
            </a:pPr>
            <a:r>
              <a:rPr lang="sk-SK" dirty="0">
                <a:solidFill>
                  <a:srgbClr val="FF0000"/>
                </a:solidFill>
              </a:rPr>
              <a:t>Investícia 1: Rozvoj infraštruktúry </a:t>
            </a:r>
            <a:r>
              <a:rPr lang="sk-SK" dirty="0" err="1">
                <a:solidFill>
                  <a:srgbClr val="FF0000"/>
                </a:solidFill>
              </a:rPr>
              <a:t>nízkouhlíkovej</a:t>
            </a:r>
            <a:r>
              <a:rPr lang="sk-SK" dirty="0">
                <a:solidFill>
                  <a:srgbClr val="FF0000"/>
                </a:solidFill>
              </a:rPr>
              <a:t> dopravy</a:t>
            </a:r>
          </a:p>
          <a:p>
            <a:endParaRPr lang="sk-S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Podpora </a:t>
            </a:r>
            <a:r>
              <a:rPr lang="sk-SK" u="sng" dirty="0"/>
              <a:t>výstavby cyklistickej infraštruktúry </a:t>
            </a:r>
            <a:r>
              <a:rPr lang="sk-SK" dirty="0"/>
              <a:t>- výzva č.2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 smtClean="0"/>
              <a:t>Oprávnení žiadatelia: </a:t>
            </a:r>
            <a:r>
              <a:rPr lang="sk-SK" dirty="0" smtClean="0"/>
              <a:t>mestá, VÚC, rozpočtové alebo príspevkové organizácie zriadené mestami, obcami a VÚC (projekty v mestách s počtom obyvateľov nad 20 tisíc s presahom najviac 5 km do okolitých obcí)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 smtClean="0"/>
              <a:t>Indikatívny dátum vyhlásenia výzvy: </a:t>
            </a:r>
            <a:r>
              <a:rPr lang="sk-SK" dirty="0" smtClean="0"/>
              <a:t>3/2023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0" dirty="0" smtClean="0"/>
              <a:t>Indikatívny dátum uzavretia výzvy: </a:t>
            </a:r>
            <a:r>
              <a:rPr lang="sk-SK" dirty="0" smtClean="0"/>
              <a:t>6/2023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b="0" dirty="0" smtClean="0"/>
              <a:t>Indikatívna </a:t>
            </a:r>
            <a:r>
              <a:rPr lang="sk-SK" b="0" dirty="0"/>
              <a:t>výška fin. prostriedkov určených na výzvu: </a:t>
            </a:r>
            <a:r>
              <a:rPr lang="sk-SK" dirty="0" smtClean="0"/>
              <a:t>30 000 000 EUR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089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spc="600" dirty="0"/>
              <a:t>Možnosti</a:t>
            </a:r>
            <a:r>
              <a:rPr lang="sk-SK" u="sng" dirty="0"/>
              <a:t> </a:t>
            </a:r>
            <a:r>
              <a:rPr lang="sk-SK" u="sng" spc="600" dirty="0"/>
              <a:t>podpory</a:t>
            </a:r>
            <a:r>
              <a:rPr lang="sk-SK" u="sng" dirty="0"/>
              <a:t> </a:t>
            </a:r>
            <a:r>
              <a:rPr lang="sk-SK" u="sng" spc="600" dirty="0"/>
              <a:t>vidieka</a:t>
            </a:r>
            <a:r>
              <a:rPr lang="sk-SK" u="sng" dirty="0"/>
              <a:t> </a:t>
            </a:r>
            <a:r>
              <a:rPr lang="sk-SK" u="sng" spc="600" dirty="0"/>
              <a:t>z Plánu</a:t>
            </a:r>
            <a:r>
              <a:rPr lang="sk-SK" u="sng" dirty="0"/>
              <a:t> </a:t>
            </a:r>
            <a:r>
              <a:rPr lang="sk-SK" u="sng" spc="600" dirty="0"/>
              <a:t>obnovy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788" y="1946276"/>
            <a:ext cx="10354685" cy="3964997"/>
          </a:xfrm>
        </p:spPr>
        <p:txBody>
          <a:bodyPr>
            <a:normAutofit fontScale="92500" lnSpcReduction="10000"/>
          </a:bodyPr>
          <a:lstStyle/>
          <a:p>
            <a:r>
              <a:rPr lang="sk-SK" sz="2600" dirty="0"/>
              <a:t>Komponent </a:t>
            </a:r>
            <a:r>
              <a:rPr lang="sk-SK" sz="2600" dirty="0" smtClean="0"/>
              <a:t>16</a:t>
            </a:r>
            <a:endParaRPr lang="sk-SK" sz="2600" dirty="0"/>
          </a:p>
          <a:p>
            <a:r>
              <a:rPr lang="sk-SK" sz="2600" dirty="0">
                <a:solidFill>
                  <a:srgbClr val="FF0000"/>
                </a:solidFill>
              </a:rPr>
              <a:t>Reforma/Investícia 4: Posilnenie administratívnych kapacít na rôznych úrovniach verejnej správy – </a:t>
            </a:r>
            <a:r>
              <a:rPr lang="sk-SK" sz="2600" u="sng" dirty="0">
                <a:solidFill>
                  <a:srgbClr val="FF0000"/>
                </a:solidFill>
              </a:rPr>
              <a:t>Centrá zdieľaných služieb</a:t>
            </a:r>
          </a:p>
          <a:p>
            <a:endParaRPr lang="sk-S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dirty="0" smtClean="0"/>
              <a:t>Výzva </a:t>
            </a:r>
            <a:r>
              <a:rPr lang="sk-SK" sz="2600" dirty="0"/>
              <a:t>zameraná na zriadenie </a:t>
            </a:r>
            <a:r>
              <a:rPr lang="sk-SK" sz="2600" u="sng" dirty="0"/>
              <a:t>centier zdieľaných služieb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Oprávnení žiadatelia: </a:t>
            </a:r>
            <a:r>
              <a:rPr lang="sk-SK" sz="2600" dirty="0"/>
              <a:t>obec zastupujúca SOÚ v najmenej rozvinutých regiónoch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Indikatívny dátum vyhlásenia výzvy: </a:t>
            </a:r>
            <a:r>
              <a:rPr lang="sk-SK" sz="2600" dirty="0"/>
              <a:t>3/2023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Indikatívny dátum uzavretia výzvy: </a:t>
            </a:r>
            <a:r>
              <a:rPr lang="sk-SK" sz="2600" dirty="0"/>
              <a:t>do naplnenia stanoveného počtu Centier zdieľaných služieb v počte 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600" b="0" dirty="0"/>
              <a:t>Indikatívna výška fin. prostriedkov určených na výzvu: </a:t>
            </a:r>
            <a:r>
              <a:rPr lang="sk-SK" sz="2600" dirty="0"/>
              <a:t>11 350 170 EUR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5604555"/>
      </p:ext>
    </p:extLst>
  </p:cSld>
  <p:clrMapOvr>
    <a:masterClrMapping/>
  </p:clrMapOvr>
</p:sld>
</file>

<file path=ppt/theme/theme1.xml><?xml version="1.0" encoding="utf-8"?>
<a:theme xmlns:a="http://schemas.openxmlformats.org/drawingml/2006/main" name="1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578</Words>
  <Application>Microsoft Office PowerPoint</Application>
  <PresentationFormat>Širokouhlá</PresentationFormat>
  <Paragraphs>89</Paragraphs>
  <Slides>12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7</vt:i4>
      </vt:variant>
      <vt:variant>
        <vt:lpstr>Nadpisy snímok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Wingdings</vt:lpstr>
      <vt:lpstr>1_Motív balíka Office</vt:lpstr>
      <vt:lpstr>Motív balíka Office</vt:lpstr>
      <vt:lpstr>4_Motív balíka Office</vt:lpstr>
      <vt:lpstr>5_Motív balíka Office</vt:lpstr>
      <vt:lpstr>6_Motív balíka Office</vt:lpstr>
      <vt:lpstr>7_Motív balíka Office</vt:lpstr>
      <vt:lpstr>2_Motív balíka Office</vt:lpstr>
      <vt:lpstr>  PLÁN OBNOVY A ODOLNOSTI SR</vt:lpstr>
      <vt:lpstr>Prezentácia programu PowerPoint</vt:lpstr>
      <vt:lpstr>Fungovanie a kritéria Plánu obnovy </vt:lpstr>
      <vt:lpstr>Možnosti podpory vidieka z Plánu obnovy</vt:lpstr>
      <vt:lpstr>  Aké sú ciele pri obnove verejných historických a pamiatkovo chránených budov?</vt:lpstr>
      <vt:lpstr>  Podmienky poskytnutia prostriedkov mechanizmu:</vt:lpstr>
      <vt:lpstr>  Oblasti oprávnených výdavkov:</vt:lpstr>
      <vt:lpstr>Možnosti podpory vidieka z Plánu obnovy</vt:lpstr>
      <vt:lpstr>Možnosti podpory vidieka z Plánu obnovy</vt:lpstr>
      <vt:lpstr>Príklad dobrej praxe z Plánu obnovy</vt:lpstr>
      <vt:lpstr>Prezentácia programu PowerPoint</vt:lpstr>
      <vt:lpstr>Prezentácia programu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PLÁN OBNOVY A ODOLNOSTI SR</dc:title>
  <dc:creator>Voľanská Zuzana</dc:creator>
  <cp:lastModifiedBy>Voľanská Zuzana</cp:lastModifiedBy>
  <cp:revision>37</cp:revision>
  <dcterms:created xsi:type="dcterms:W3CDTF">2023-02-20T09:20:37Z</dcterms:created>
  <dcterms:modified xsi:type="dcterms:W3CDTF">2023-02-20T13:01:29Z</dcterms:modified>
</cp:coreProperties>
</file>