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4"/>
  </p:notesMasterIdLst>
  <p:sldIdLst>
    <p:sldId id="256" r:id="rId2"/>
    <p:sldId id="265" r:id="rId3"/>
    <p:sldId id="277" r:id="rId4"/>
    <p:sldId id="278" r:id="rId5"/>
    <p:sldId id="280" r:id="rId6"/>
    <p:sldId id="279" r:id="rId7"/>
    <p:sldId id="281" r:id="rId8"/>
    <p:sldId id="283" r:id="rId9"/>
    <p:sldId id="259" r:id="rId10"/>
    <p:sldId id="268" r:id="rId11"/>
    <p:sldId id="269" r:id="rId12"/>
    <p:sldId id="282" r:id="rId13"/>
  </p:sldIdLst>
  <p:sldSz cx="9144000" cy="5143500" type="screen16x9"/>
  <p:notesSz cx="6858000" cy="9144000"/>
  <p:embeddedFontLst>
    <p:embeddedFont>
      <p:font typeface="Source Sans Pro Light" panose="020B0604020202020204" charset="0"/>
      <p:regular r:id="rId15"/>
      <p:bold r:id="rId16"/>
      <p:italic r:id="rId17"/>
      <p:boldItalic r:id="rId18"/>
    </p:embeddedFont>
    <p:embeddedFont>
      <p:font typeface="Lato" panose="020B0604020202020204" charset="-18"/>
      <p:regular r:id="rId19"/>
      <p:bold r:id="rId20"/>
      <p:italic r:id="rId21"/>
      <p:boldItalic r:id="rId22"/>
    </p:embeddedFont>
    <p:embeddedFont>
      <p:font typeface="Lato Light" panose="020F0302020204030203" charset="-18"/>
      <p:regular r:id="rId23"/>
      <p:bold r:id="rId24"/>
      <p:italic r:id="rId25"/>
      <p:boldItalic r:id="rId26"/>
    </p:embeddedFont>
    <p:embeddedFont>
      <p:font typeface="Algerian" panose="04020705040A02060702" pitchFamily="82" charset="0"/>
      <p:regular r:id="rId27"/>
    </p:embeddedFont>
    <p:embeddedFont>
      <p:font typeface="Montserrat Black" panose="020B0604020202020204" charset="0"/>
      <p:bold r:id="rId28"/>
      <p:boldItalic r:id="rId29"/>
    </p:embeddedFont>
    <p:embeddedFont>
      <p:font typeface="Lato Black" panose="020B0604020202020204" charset="-18"/>
      <p:bold r:id="rId30"/>
      <p:boldItalic r:id="rId31"/>
    </p:embeddedFont>
    <p:embeddedFont>
      <p:font typeface="Calibri" panose="020F0502020204030204" pitchFamily="34" charset="0"/>
      <p:regular r:id="rId32"/>
      <p:bold r:id="rId33"/>
      <p:italic r:id="rId34"/>
      <p:boldItalic r:id="rId35"/>
    </p:embeddedFont>
    <p:embeddedFont>
      <p:font typeface="Source Sans Pr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123" d="100"/>
          <a:sy n="123" d="100"/>
        </p:scale>
        <p:origin x="72" y="22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ource Sans Pro Light"/>
                <a:ea typeface="Source Sans Pro Light"/>
                <a:cs typeface="Source Sans Pro Light"/>
                <a:sym typeface="Source Sans Pro Light"/>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ource Sans Pro Light"/>
                <a:ea typeface="Source Sans Pro Light"/>
                <a:cs typeface="Source Sans Pro Light"/>
                <a:sym typeface="Source Sans Pro Light"/>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Source Sans Pro Light"/>
                <a:ea typeface="Source Sans Pro Light"/>
                <a:cs typeface="Source Sans Pro Light"/>
                <a:sym typeface="Source Sans Pro Light"/>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Source Sans Pro Light"/>
                <a:ea typeface="Source Sans Pro Light"/>
                <a:cs typeface="Source Sans Pro Light"/>
                <a:sym typeface="Source Sans Pro Light"/>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Source Sans Pro Light"/>
                <a:ea typeface="Source Sans Pro Light"/>
                <a:cs typeface="Source Sans Pro Light"/>
                <a:sym typeface="Source Sans Pro Light"/>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Source Sans Pro Light"/>
                <a:ea typeface="Source Sans Pro Light"/>
                <a:cs typeface="Source Sans Pro Light"/>
                <a:sym typeface="Source Sans Pro Light"/>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Source Sans Pro Light"/>
                <a:ea typeface="Source Sans Pro Light"/>
                <a:cs typeface="Source Sans Pro Light"/>
                <a:sym typeface="Source Sans Pro Light"/>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ource Sans Pro Light"/>
                <a:ea typeface="Source Sans Pro Light"/>
                <a:cs typeface="Source Sans Pro Light"/>
                <a:sym typeface="Source Sans Pro Light"/>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Source Sans Pro Light"/>
                <a:ea typeface="Source Sans Pro Light"/>
                <a:cs typeface="Source Sans Pro Light"/>
                <a:sym typeface="Source Sans Pro Light"/>
              </a:rPr>
              <a:t>‹#›</a:t>
            </a:fld>
            <a:endParaRPr sz="1200" b="0" i="0" u="none" strike="noStrike" cap="none">
              <a:solidFill>
                <a:schemeClr val="dk1"/>
              </a:solidFill>
              <a:latin typeface="Source Sans Pro Light"/>
              <a:ea typeface="Source Sans Pro Light"/>
              <a:cs typeface="Source Sans Pro Light"/>
              <a:sym typeface="Source Sans Pro Light"/>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0:notes"/>
          <p:cNvSpPr txBox="1">
            <a:spLocks noGrp="1"/>
          </p:cNvSpPr>
          <p:nvPr>
            <p:ph type="body" idx="1"/>
          </p:nvPr>
        </p:nvSpPr>
        <p:spPr>
          <a:xfrm>
            <a:off x="987426" y="3257550"/>
            <a:ext cx="7899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PT"/>
              <a:t>EU came with the same idea at the same time - EU`s long term vision in paralel – very much in alignment – strong, connected, resilient and prosperous rural areas</a:t>
            </a:r>
            <a:endParaRPr/>
          </a:p>
          <a:p>
            <a:pPr marL="0" lvl="0" indent="0" algn="l" rtl="0">
              <a:lnSpc>
                <a:spcPct val="100000"/>
              </a:lnSpc>
              <a:spcBef>
                <a:spcPts val="0"/>
              </a:spcBef>
              <a:spcAft>
                <a:spcPts val="0"/>
              </a:spcAft>
              <a:buSzPts val="1400"/>
              <a:buNone/>
            </a:pPr>
            <a:endParaRPr/>
          </a:p>
        </p:txBody>
      </p:sp>
      <p:sp>
        <p:nvSpPr>
          <p:cNvPr id="106" name="Google Shape;106;p30:notes"/>
          <p:cNvSpPr>
            <a:spLocks noGrp="1" noRot="1" noChangeAspect="1"/>
          </p:cNvSpPr>
          <p:nvPr>
            <p:ph type="sldImg" idx="2"/>
          </p:nvPr>
        </p:nvSpPr>
        <p:spPr>
          <a:xfrm>
            <a:off x="2651125"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216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deecfe41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fdeecfe41b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fdeecfe41b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PT"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2632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deecfe41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fdeecfe41b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fdeecfe41b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pt-PT"/>
              <a:t>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4:notes"/>
          <p:cNvSpPr>
            <a:spLocks noGrp="1" noRot="1" noChangeAspect="1"/>
          </p:cNvSpPr>
          <p:nvPr>
            <p:ph type="sldImg" idx="2"/>
          </p:nvPr>
        </p:nvSpPr>
        <p:spPr>
          <a:xfrm>
            <a:off x="2651125"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34:notes"/>
          <p:cNvSpPr txBox="1">
            <a:spLocks noGrp="1"/>
          </p:cNvSpPr>
          <p:nvPr>
            <p:ph type="body" idx="1"/>
          </p:nvPr>
        </p:nvSpPr>
        <p:spPr>
          <a:xfrm>
            <a:off x="987426" y="3257550"/>
            <a:ext cx="7899400" cy="3086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pt-PT"/>
              <a:t>We go out and talk to everyone to really deliver on our promise.</a:t>
            </a:r>
            <a:endParaRPr/>
          </a:p>
        </p:txBody>
      </p:sp>
      <p:sp>
        <p:nvSpPr>
          <p:cNvPr id="188" name="Google Shape;188;p34:notes"/>
          <p:cNvSpPr txBox="1">
            <a:spLocks noGrp="1"/>
          </p:cNvSpPr>
          <p:nvPr>
            <p:ph type="sldNum" idx="12"/>
          </p:nvPr>
        </p:nvSpPr>
        <p:spPr>
          <a:xfrm>
            <a:off x="5593125" y="6513910"/>
            <a:ext cx="4278841" cy="342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pt-PT"/>
              <a:t>10</a:t>
            </a:fld>
            <a:endParaRPr/>
          </a:p>
        </p:txBody>
      </p:sp>
    </p:spTree>
    <p:extLst>
      <p:ext uri="{BB962C8B-B14F-4D97-AF65-F5344CB8AC3E}">
        <p14:creationId xmlns:p14="http://schemas.microsoft.com/office/powerpoint/2010/main" val="149649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4:notes"/>
          <p:cNvSpPr>
            <a:spLocks noGrp="1" noRot="1" noChangeAspect="1"/>
          </p:cNvSpPr>
          <p:nvPr>
            <p:ph type="sldImg" idx="2"/>
          </p:nvPr>
        </p:nvSpPr>
        <p:spPr>
          <a:xfrm>
            <a:off x="2651125"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34:notes"/>
          <p:cNvSpPr txBox="1">
            <a:spLocks noGrp="1"/>
          </p:cNvSpPr>
          <p:nvPr>
            <p:ph type="body" idx="1"/>
          </p:nvPr>
        </p:nvSpPr>
        <p:spPr>
          <a:xfrm>
            <a:off x="987426" y="3257550"/>
            <a:ext cx="7899400" cy="3086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88" name="Google Shape;188;p34:notes"/>
          <p:cNvSpPr txBox="1">
            <a:spLocks noGrp="1"/>
          </p:cNvSpPr>
          <p:nvPr>
            <p:ph type="sldNum" idx="12"/>
          </p:nvPr>
        </p:nvSpPr>
        <p:spPr>
          <a:xfrm>
            <a:off x="5593125" y="6513910"/>
            <a:ext cx="4278841" cy="342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pt-PT"/>
              <a:t>11</a:t>
            </a:fld>
            <a:endParaRPr/>
          </a:p>
        </p:txBody>
      </p:sp>
    </p:spTree>
    <p:extLst>
      <p:ext uri="{BB962C8B-B14F-4D97-AF65-F5344CB8AC3E}">
        <p14:creationId xmlns:p14="http://schemas.microsoft.com/office/powerpoint/2010/main" val="2199839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elcome Message">
  <p:cSld name="Welcome Message">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l="462" t="42083" r="76" b="15923"/>
          <a:stretch/>
        </p:blipFill>
        <p:spPr>
          <a:xfrm>
            <a:off x="-13854" y="1870000"/>
            <a:ext cx="9157854" cy="2575646"/>
          </a:xfrm>
          <a:prstGeom prst="rect">
            <a:avLst/>
          </a:prstGeom>
          <a:noFill/>
          <a:ln>
            <a:noFill/>
          </a:ln>
        </p:spPr>
      </p:pic>
      <p:pic>
        <p:nvPicPr>
          <p:cNvPr id="12" name="Google Shape;12;p2"/>
          <p:cNvPicPr preferRelativeResize="0"/>
          <p:nvPr/>
        </p:nvPicPr>
        <p:blipFill rotWithShape="1">
          <a:blip r:embed="rId3">
            <a:alphaModFix/>
          </a:blip>
          <a:srcRect/>
          <a:stretch/>
        </p:blipFill>
        <p:spPr>
          <a:xfrm>
            <a:off x="2133408" y="196671"/>
            <a:ext cx="5320012" cy="1629439"/>
          </a:xfrm>
          <a:prstGeom prst="rect">
            <a:avLst/>
          </a:prstGeom>
          <a:noFill/>
          <a:ln>
            <a:noFill/>
          </a:ln>
        </p:spPr>
      </p:pic>
      <p:sp>
        <p:nvSpPr>
          <p:cNvPr id="13" name="Google Shape;13;p2"/>
          <p:cNvSpPr/>
          <p:nvPr/>
        </p:nvSpPr>
        <p:spPr>
          <a:xfrm>
            <a:off x="-13854" y="2769636"/>
            <a:ext cx="3870237" cy="417393"/>
          </a:xfrm>
          <a:prstGeom prst="rect">
            <a:avLst/>
          </a:prstGeom>
          <a:solidFill>
            <a:srgbClr val="1D941D">
              <a:alpha val="8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 name="Google Shape;14;p2"/>
          <p:cNvSpPr/>
          <p:nvPr/>
        </p:nvSpPr>
        <p:spPr>
          <a:xfrm>
            <a:off x="8673782" y="-8960"/>
            <a:ext cx="470218" cy="45719"/>
          </a:xfrm>
          <a:prstGeom prst="rect">
            <a:avLst/>
          </a:prstGeom>
          <a:solidFill>
            <a:srgbClr val="197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15" name="Google Shape;15;p2"/>
          <p:cNvSpPr/>
          <p:nvPr/>
        </p:nvSpPr>
        <p:spPr>
          <a:xfrm>
            <a:off x="8157061" y="-8961"/>
            <a:ext cx="470218" cy="45719"/>
          </a:xfrm>
          <a:prstGeom prst="rect">
            <a:avLst/>
          </a:prstGeom>
          <a:solidFill>
            <a:srgbClr val="25B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16" name="Google Shape;16;p2"/>
          <p:cNvSpPr/>
          <p:nvPr/>
        </p:nvSpPr>
        <p:spPr>
          <a:xfrm>
            <a:off x="7642427" y="-8960"/>
            <a:ext cx="470218" cy="45719"/>
          </a:xfrm>
          <a:prstGeom prst="rect">
            <a:avLst/>
          </a:prstGeom>
          <a:solidFill>
            <a:srgbClr val="65E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17" name="Google Shape;17;p2"/>
          <p:cNvSpPr/>
          <p:nvPr/>
        </p:nvSpPr>
        <p:spPr>
          <a:xfrm>
            <a:off x="1017500" y="4443817"/>
            <a:ext cx="470218" cy="45719"/>
          </a:xfrm>
          <a:prstGeom prst="rect">
            <a:avLst/>
          </a:prstGeom>
          <a:solidFill>
            <a:srgbClr val="197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18" name="Google Shape;18;p2"/>
          <p:cNvSpPr/>
          <p:nvPr/>
        </p:nvSpPr>
        <p:spPr>
          <a:xfrm>
            <a:off x="500779" y="4443816"/>
            <a:ext cx="470218" cy="45719"/>
          </a:xfrm>
          <a:prstGeom prst="rect">
            <a:avLst/>
          </a:prstGeom>
          <a:solidFill>
            <a:srgbClr val="25B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19" name="Google Shape;19;p2"/>
          <p:cNvSpPr/>
          <p:nvPr/>
        </p:nvSpPr>
        <p:spPr>
          <a:xfrm>
            <a:off x="-13855" y="4443817"/>
            <a:ext cx="470218" cy="45719"/>
          </a:xfrm>
          <a:prstGeom prst="rect">
            <a:avLst/>
          </a:prstGeom>
          <a:solidFill>
            <a:srgbClr val="65E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grpSp>
        <p:nvGrpSpPr>
          <p:cNvPr id="20" name="Google Shape;20;p2"/>
          <p:cNvGrpSpPr/>
          <p:nvPr/>
        </p:nvGrpSpPr>
        <p:grpSpPr>
          <a:xfrm>
            <a:off x="2039175" y="4597483"/>
            <a:ext cx="5414245" cy="395004"/>
            <a:chOff x="1387168" y="4581501"/>
            <a:chExt cx="5414245" cy="395004"/>
          </a:xfrm>
        </p:grpSpPr>
        <p:sp>
          <p:nvSpPr>
            <p:cNvPr id="21" name="Google Shape;21;p2"/>
            <p:cNvSpPr txBox="1"/>
            <p:nvPr/>
          </p:nvSpPr>
          <p:spPr>
            <a:xfrm>
              <a:off x="1901698" y="4581501"/>
              <a:ext cx="4899715" cy="394671"/>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700"/>
                <a:buFont typeface="Arial"/>
                <a:buNone/>
              </a:pPr>
              <a:r>
                <a:rPr lang="pt-PT" sz="700" b="0" i="0" u="none" strike="noStrike" cap="none">
                  <a:solidFill>
                    <a:schemeClr val="dk1"/>
                  </a:solidFill>
                  <a:latin typeface="Arial"/>
                  <a:ea typeface="Arial"/>
                  <a:cs typeface="Arial"/>
                  <a:sym typeface="Arial"/>
                </a:rPr>
                <a:t>This project has received funding from the European Union’s Horizon 2020 research and innovation programme under grant agreement No 818496. This document reflects only the author’s view and the Commission is not responsible for any use that may be made of the information it contains.</a:t>
              </a:r>
              <a:endParaRPr sz="900" b="0" i="0" u="none" strike="noStrike" cap="none">
                <a:solidFill>
                  <a:schemeClr val="dk1"/>
                </a:solidFill>
                <a:latin typeface="Arial"/>
                <a:ea typeface="Arial"/>
                <a:cs typeface="Arial"/>
                <a:sym typeface="Arial"/>
              </a:endParaRPr>
            </a:p>
          </p:txBody>
        </p:sp>
        <p:pic>
          <p:nvPicPr>
            <p:cNvPr id="22" name="Google Shape;22;p2"/>
            <p:cNvPicPr preferRelativeResize="0"/>
            <p:nvPr/>
          </p:nvPicPr>
          <p:blipFill rotWithShape="1">
            <a:blip r:embed="rId4">
              <a:alphaModFix/>
            </a:blip>
            <a:srcRect/>
            <a:stretch/>
          </p:blipFill>
          <p:spPr>
            <a:xfrm>
              <a:off x="1387168" y="4653103"/>
              <a:ext cx="514530" cy="323402"/>
            </a:xfrm>
            <a:prstGeom prst="rect">
              <a:avLst/>
            </a:prstGeom>
            <a:noFill/>
            <a:ln>
              <a:noFill/>
            </a:ln>
          </p:spPr>
        </p:pic>
      </p:grpSp>
      <p:sp>
        <p:nvSpPr>
          <p:cNvPr id="23" name="Google Shape;23;p2"/>
          <p:cNvSpPr/>
          <p:nvPr/>
        </p:nvSpPr>
        <p:spPr>
          <a:xfrm>
            <a:off x="-19124" y="3204631"/>
            <a:ext cx="3876045" cy="417393"/>
          </a:xfrm>
          <a:prstGeom prst="rect">
            <a:avLst/>
          </a:prstGeom>
          <a:solidFill>
            <a:srgbClr val="1D941D">
              <a:alpha val="8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ster-Placeholder">
  <p:cSld name="Master-Placeholder">
    <p:spTree>
      <p:nvGrpSpPr>
        <p:cNvPr id="1" name="Shape 99"/>
        <p:cNvGrpSpPr/>
        <p:nvPr/>
      </p:nvGrpSpPr>
      <p:grpSpPr>
        <a:xfrm>
          <a:off x="0" y="0"/>
          <a:ext cx="0" cy="0"/>
          <a:chOff x="0" y="0"/>
          <a:chExt cx="0" cy="0"/>
        </a:xfrm>
      </p:grpSpPr>
      <p:sp>
        <p:nvSpPr>
          <p:cNvPr id="100" name="Google Shape;100;p11"/>
          <p:cNvSpPr>
            <a:spLocks noGrp="1"/>
          </p:cNvSpPr>
          <p:nvPr>
            <p:ph type="pic" idx="2"/>
          </p:nvPr>
        </p:nvSpPr>
        <p:spPr>
          <a:xfrm>
            <a:off x="0" y="0"/>
            <a:ext cx="3981126" cy="5143500"/>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age">
  <p:cSld name="blank page">
    <p:spTree>
      <p:nvGrpSpPr>
        <p:cNvPr id="1" name="Shape 10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Master-Placeholder">
  <p:cSld name="1_Master-Placeholder">
    <p:spTree>
      <p:nvGrpSpPr>
        <p:cNvPr id="1" name="Shape 102"/>
        <p:cNvGrpSpPr/>
        <p:nvPr/>
      </p:nvGrpSpPr>
      <p:grpSpPr>
        <a:xfrm>
          <a:off x="0" y="0"/>
          <a:ext cx="0" cy="0"/>
          <a:chOff x="0" y="0"/>
          <a:chExt cx="0" cy="0"/>
        </a:xfrm>
      </p:grpSpPr>
      <p:sp>
        <p:nvSpPr>
          <p:cNvPr id="103" name="Google Shape;103;p13"/>
          <p:cNvSpPr>
            <a:spLocks noGrp="1"/>
          </p:cNvSpPr>
          <p:nvPr>
            <p:ph type="pic" idx="2"/>
          </p:nvPr>
        </p:nvSpPr>
        <p:spPr>
          <a:xfrm>
            <a:off x="0" y="0"/>
            <a:ext cx="3981126" cy="5143500"/>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Master-Placeholder">
  <p:cSld name="4_Master-Placeholder">
    <p:spTree>
      <p:nvGrpSpPr>
        <p:cNvPr id="1" name="Shape 104"/>
        <p:cNvGrpSpPr/>
        <p:nvPr/>
      </p:nvGrpSpPr>
      <p:grpSpPr>
        <a:xfrm>
          <a:off x="0" y="0"/>
          <a:ext cx="0" cy="0"/>
          <a:chOff x="0" y="0"/>
          <a:chExt cx="0" cy="0"/>
        </a:xfrm>
      </p:grpSpPr>
      <p:sp>
        <p:nvSpPr>
          <p:cNvPr id="105" name="Google Shape;105;p14"/>
          <p:cNvSpPr>
            <a:spLocks noGrp="1"/>
          </p:cNvSpPr>
          <p:nvPr>
            <p:ph type="pic" idx="2"/>
          </p:nvPr>
        </p:nvSpPr>
        <p:spPr>
          <a:xfrm>
            <a:off x="5506673" y="0"/>
            <a:ext cx="3637328" cy="5143500"/>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5_General Slide">
  <p:cSld name="25_General Slide">
    <p:spTree>
      <p:nvGrpSpPr>
        <p:cNvPr id="1" name="Shape 106"/>
        <p:cNvGrpSpPr/>
        <p:nvPr/>
      </p:nvGrpSpPr>
      <p:grpSpPr>
        <a:xfrm>
          <a:off x="0" y="0"/>
          <a:ext cx="0" cy="0"/>
          <a:chOff x="0" y="0"/>
          <a:chExt cx="0" cy="0"/>
        </a:xfrm>
      </p:grpSpPr>
      <p:sp>
        <p:nvSpPr>
          <p:cNvPr id="107" name="Google Shape;107;p15"/>
          <p:cNvSpPr>
            <a:spLocks noGrp="1"/>
          </p:cNvSpPr>
          <p:nvPr>
            <p:ph type="pic" idx="2"/>
          </p:nvPr>
        </p:nvSpPr>
        <p:spPr>
          <a:xfrm>
            <a:off x="7612762" y="2098548"/>
            <a:ext cx="1531238" cy="1522476"/>
          </a:xfrm>
          <a:prstGeom prst="rect">
            <a:avLst/>
          </a:prstGeom>
          <a:noFill/>
          <a:ln>
            <a:noFill/>
          </a:ln>
        </p:spPr>
      </p:sp>
      <p:sp>
        <p:nvSpPr>
          <p:cNvPr id="108" name="Google Shape;108;p15"/>
          <p:cNvSpPr>
            <a:spLocks noGrp="1"/>
          </p:cNvSpPr>
          <p:nvPr>
            <p:ph type="pic" idx="3"/>
          </p:nvPr>
        </p:nvSpPr>
        <p:spPr>
          <a:xfrm>
            <a:off x="6089890" y="2098548"/>
            <a:ext cx="1522872" cy="1522476"/>
          </a:xfrm>
          <a:prstGeom prst="rect">
            <a:avLst/>
          </a:prstGeom>
          <a:noFill/>
          <a:ln>
            <a:noFill/>
          </a:ln>
        </p:spPr>
      </p:sp>
      <p:sp>
        <p:nvSpPr>
          <p:cNvPr id="109" name="Google Shape;109;p15"/>
          <p:cNvSpPr>
            <a:spLocks noGrp="1"/>
          </p:cNvSpPr>
          <p:nvPr>
            <p:ph type="pic" idx="4"/>
          </p:nvPr>
        </p:nvSpPr>
        <p:spPr>
          <a:xfrm>
            <a:off x="1519491" y="2098548"/>
            <a:ext cx="1522872" cy="1522476"/>
          </a:xfrm>
          <a:prstGeom prst="rect">
            <a:avLst/>
          </a:prstGeom>
          <a:noFill/>
          <a:ln>
            <a:noFill/>
          </a:ln>
        </p:spPr>
      </p:sp>
      <p:sp>
        <p:nvSpPr>
          <p:cNvPr id="110" name="Google Shape;110;p15"/>
          <p:cNvSpPr>
            <a:spLocks noGrp="1"/>
          </p:cNvSpPr>
          <p:nvPr>
            <p:ph type="pic" idx="5"/>
          </p:nvPr>
        </p:nvSpPr>
        <p:spPr>
          <a:xfrm>
            <a:off x="-3382" y="2098548"/>
            <a:ext cx="1522872" cy="1522476"/>
          </a:xfrm>
          <a:prstGeom prst="rect">
            <a:avLst/>
          </a:prstGeom>
          <a:noFill/>
          <a:ln>
            <a:noFill/>
          </a:ln>
        </p:spPr>
      </p:sp>
      <p:sp>
        <p:nvSpPr>
          <p:cNvPr id="111" name="Google Shape;111;p15"/>
          <p:cNvSpPr>
            <a:spLocks noGrp="1"/>
          </p:cNvSpPr>
          <p:nvPr>
            <p:ph type="pic" idx="6"/>
          </p:nvPr>
        </p:nvSpPr>
        <p:spPr>
          <a:xfrm>
            <a:off x="4565235" y="2098548"/>
            <a:ext cx="1522872" cy="1522476"/>
          </a:xfrm>
          <a:prstGeom prst="rect">
            <a:avLst/>
          </a:prstGeom>
          <a:noFill/>
          <a:ln>
            <a:noFill/>
          </a:ln>
        </p:spPr>
      </p:sp>
      <p:sp>
        <p:nvSpPr>
          <p:cNvPr id="112" name="Google Shape;112;p15"/>
          <p:cNvSpPr>
            <a:spLocks noGrp="1"/>
          </p:cNvSpPr>
          <p:nvPr>
            <p:ph type="pic" idx="7"/>
          </p:nvPr>
        </p:nvSpPr>
        <p:spPr>
          <a:xfrm>
            <a:off x="3042363" y="2098548"/>
            <a:ext cx="1522872" cy="1522476"/>
          </a:xfrm>
          <a:prstGeom prst="rect">
            <a:avLst/>
          </a:prstGeom>
          <a:noFill/>
          <a:ln>
            <a:noFill/>
          </a:ln>
        </p:spPr>
      </p:sp>
      <p:sp>
        <p:nvSpPr>
          <p:cNvPr id="113" name="Google Shape;113;p15"/>
          <p:cNvSpPr>
            <a:spLocks noGrp="1"/>
          </p:cNvSpPr>
          <p:nvPr>
            <p:ph type="pic" idx="8"/>
          </p:nvPr>
        </p:nvSpPr>
        <p:spPr>
          <a:xfrm>
            <a:off x="7612762" y="3621024"/>
            <a:ext cx="1531238" cy="1522476"/>
          </a:xfrm>
          <a:prstGeom prst="rect">
            <a:avLst/>
          </a:prstGeom>
          <a:noFill/>
          <a:ln>
            <a:noFill/>
          </a:ln>
        </p:spPr>
      </p:sp>
      <p:sp>
        <p:nvSpPr>
          <p:cNvPr id="114" name="Google Shape;114;p15"/>
          <p:cNvSpPr>
            <a:spLocks noGrp="1"/>
          </p:cNvSpPr>
          <p:nvPr>
            <p:ph type="pic" idx="9"/>
          </p:nvPr>
        </p:nvSpPr>
        <p:spPr>
          <a:xfrm>
            <a:off x="6089890" y="3621024"/>
            <a:ext cx="1522872" cy="1522476"/>
          </a:xfrm>
          <a:prstGeom prst="rect">
            <a:avLst/>
          </a:prstGeom>
          <a:noFill/>
          <a:ln>
            <a:noFill/>
          </a:ln>
        </p:spPr>
      </p:sp>
      <p:sp>
        <p:nvSpPr>
          <p:cNvPr id="115" name="Google Shape;115;p15"/>
          <p:cNvSpPr>
            <a:spLocks noGrp="1"/>
          </p:cNvSpPr>
          <p:nvPr>
            <p:ph type="pic" idx="13"/>
          </p:nvPr>
        </p:nvSpPr>
        <p:spPr>
          <a:xfrm>
            <a:off x="1519491" y="3621024"/>
            <a:ext cx="1522872" cy="1522476"/>
          </a:xfrm>
          <a:prstGeom prst="rect">
            <a:avLst/>
          </a:prstGeom>
          <a:noFill/>
          <a:ln>
            <a:noFill/>
          </a:ln>
        </p:spPr>
      </p:sp>
      <p:sp>
        <p:nvSpPr>
          <p:cNvPr id="116" name="Google Shape;116;p15"/>
          <p:cNvSpPr>
            <a:spLocks noGrp="1"/>
          </p:cNvSpPr>
          <p:nvPr>
            <p:ph type="pic" idx="14"/>
          </p:nvPr>
        </p:nvSpPr>
        <p:spPr>
          <a:xfrm>
            <a:off x="-3382" y="3621024"/>
            <a:ext cx="1522872" cy="1522476"/>
          </a:xfrm>
          <a:prstGeom prst="rect">
            <a:avLst/>
          </a:prstGeom>
          <a:noFill/>
          <a:ln>
            <a:noFill/>
          </a:ln>
        </p:spPr>
      </p:sp>
      <p:sp>
        <p:nvSpPr>
          <p:cNvPr id="117" name="Google Shape;117;p15"/>
          <p:cNvSpPr>
            <a:spLocks noGrp="1"/>
          </p:cNvSpPr>
          <p:nvPr>
            <p:ph type="pic" idx="15"/>
          </p:nvPr>
        </p:nvSpPr>
        <p:spPr>
          <a:xfrm>
            <a:off x="4565235" y="3621024"/>
            <a:ext cx="1522872" cy="1522476"/>
          </a:xfrm>
          <a:prstGeom prst="rect">
            <a:avLst/>
          </a:prstGeom>
          <a:noFill/>
          <a:ln>
            <a:noFill/>
          </a:ln>
        </p:spPr>
      </p:sp>
      <p:sp>
        <p:nvSpPr>
          <p:cNvPr id="118" name="Google Shape;118;p15"/>
          <p:cNvSpPr>
            <a:spLocks noGrp="1"/>
          </p:cNvSpPr>
          <p:nvPr>
            <p:ph type="pic" idx="16"/>
          </p:nvPr>
        </p:nvSpPr>
        <p:spPr>
          <a:xfrm>
            <a:off x="3042363" y="3621024"/>
            <a:ext cx="1522872" cy="1522476"/>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Introduction">
  <p:cSld name="1_Introduction">
    <p:spTree>
      <p:nvGrpSpPr>
        <p:cNvPr id="1" name="Shape 121"/>
        <p:cNvGrpSpPr/>
        <p:nvPr/>
      </p:nvGrpSpPr>
      <p:grpSpPr>
        <a:xfrm>
          <a:off x="0" y="0"/>
          <a:ext cx="0" cy="0"/>
          <a:chOff x="0" y="0"/>
          <a:chExt cx="0" cy="0"/>
        </a:xfrm>
      </p:grpSpPr>
      <p:sp>
        <p:nvSpPr>
          <p:cNvPr id="122" name="Google Shape;122;p17"/>
          <p:cNvSpPr>
            <a:spLocks noGrp="1"/>
          </p:cNvSpPr>
          <p:nvPr>
            <p:ph type="pic" idx="2"/>
          </p:nvPr>
        </p:nvSpPr>
        <p:spPr>
          <a:xfrm>
            <a:off x="0" y="1371601"/>
            <a:ext cx="9144000" cy="2601022"/>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General Slide">
  <p:cSld name="2_General Slide">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31748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eneral Slide">
  <p:cSld name="General Slide">
    <p:spTree>
      <p:nvGrpSpPr>
        <p:cNvPr id="1" name="Shape 24"/>
        <p:cNvGrpSpPr/>
        <p:nvPr/>
      </p:nvGrpSpPr>
      <p:grpSpPr>
        <a:xfrm>
          <a:off x="0" y="0"/>
          <a:ext cx="0" cy="0"/>
          <a:chOff x="0" y="0"/>
          <a:chExt cx="0" cy="0"/>
        </a:xfrm>
      </p:grpSpPr>
      <p:sp>
        <p:nvSpPr>
          <p:cNvPr id="25" name="Google Shape;25;p3"/>
          <p:cNvSpPr/>
          <p:nvPr/>
        </p:nvSpPr>
        <p:spPr>
          <a:xfrm>
            <a:off x="8716650" y="4712847"/>
            <a:ext cx="562049" cy="274200"/>
          </a:xfrm>
          <a:prstGeom prst="flowChartOnlineStorage">
            <a:avLst/>
          </a:prstGeom>
          <a:solidFill>
            <a:srgbClr val="1D94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6" name="Google Shape;26;p3"/>
          <p:cNvSpPr txBox="1"/>
          <p:nvPr/>
        </p:nvSpPr>
        <p:spPr>
          <a:xfrm>
            <a:off x="8638160" y="4745272"/>
            <a:ext cx="562049" cy="207735"/>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pt-PT" sz="900" b="1" i="0" u="none" strike="noStrike" cap="none">
                <a:solidFill>
                  <a:schemeClr val="lt1"/>
                </a:solidFill>
                <a:latin typeface="Source Sans Pro Light"/>
                <a:ea typeface="Source Sans Pro Light"/>
                <a:cs typeface="Source Sans Pro Light"/>
                <a:sym typeface="Source Sans Pro Light"/>
              </a:rPr>
              <a:t>‹#›</a:t>
            </a:fld>
            <a:endParaRPr sz="900" b="1" i="0" u="none" strike="noStrike" cap="none">
              <a:solidFill>
                <a:schemeClr val="lt1"/>
              </a:solidFill>
              <a:latin typeface="Source Sans Pro Light"/>
              <a:ea typeface="Source Sans Pro Light"/>
              <a:cs typeface="Source Sans Pro Light"/>
              <a:sym typeface="Source Sans Pro Light"/>
            </a:endParaRPr>
          </a:p>
        </p:txBody>
      </p:sp>
      <p:pic>
        <p:nvPicPr>
          <p:cNvPr id="27" name="Google Shape;27;p3"/>
          <p:cNvPicPr preferRelativeResize="0"/>
          <p:nvPr/>
        </p:nvPicPr>
        <p:blipFill rotWithShape="1">
          <a:blip r:embed="rId2">
            <a:alphaModFix/>
          </a:blip>
          <a:srcRect/>
          <a:stretch/>
        </p:blipFill>
        <p:spPr>
          <a:xfrm>
            <a:off x="111363" y="4528320"/>
            <a:ext cx="1837008" cy="562647"/>
          </a:xfrm>
          <a:prstGeom prst="rect">
            <a:avLst/>
          </a:prstGeom>
          <a:noFill/>
          <a:ln>
            <a:noFill/>
          </a:ln>
        </p:spPr>
      </p:pic>
      <p:sp>
        <p:nvSpPr>
          <p:cNvPr id="28" name="Google Shape;28;p3"/>
          <p:cNvSpPr/>
          <p:nvPr/>
        </p:nvSpPr>
        <p:spPr>
          <a:xfrm>
            <a:off x="0" y="-1"/>
            <a:ext cx="9144000" cy="907871"/>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9" name="Google Shape;29;p3"/>
          <p:cNvSpPr txBox="1">
            <a:spLocks noGrp="1"/>
          </p:cNvSpPr>
          <p:nvPr>
            <p:ph type="title"/>
          </p:nvPr>
        </p:nvSpPr>
        <p:spPr>
          <a:xfrm>
            <a:off x="522324" y="274639"/>
            <a:ext cx="7886700" cy="48381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250"/>
              <a:buFont typeface="Calibri"/>
              <a:buAutoNum type="arabicPeriod"/>
              <a:defRPr sz="225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3"/>
          <p:cNvSpPr txBox="1">
            <a:spLocks noGrp="1"/>
          </p:cNvSpPr>
          <p:nvPr>
            <p:ph type="body" idx="1"/>
          </p:nvPr>
        </p:nvSpPr>
        <p:spPr>
          <a:xfrm>
            <a:off x="522288" y="1147763"/>
            <a:ext cx="7886700" cy="323056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1pPr>
            <a:lvl2pPr marL="914400" marR="0" lvl="1"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Lato Light"/>
                <a:ea typeface="Lato Light"/>
                <a:cs typeface="Lato Light"/>
                <a:sym typeface="Lato Light"/>
              </a:defRPr>
            </a:lvl2pPr>
            <a:lvl3pPr marL="1371600" marR="0" lvl="2"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Lato Light"/>
                <a:ea typeface="Lato Light"/>
                <a:cs typeface="Lato Light"/>
                <a:sym typeface="Lato Light"/>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Lato Light"/>
                <a:ea typeface="Lato Light"/>
                <a:cs typeface="Lato Light"/>
                <a:sym typeface="Lato Light"/>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1" name="Google Shape;31;p3"/>
          <p:cNvSpPr/>
          <p:nvPr/>
        </p:nvSpPr>
        <p:spPr>
          <a:xfrm>
            <a:off x="8665780" y="907870"/>
            <a:ext cx="470218" cy="45719"/>
          </a:xfrm>
          <a:prstGeom prst="rect">
            <a:avLst/>
          </a:prstGeom>
          <a:solidFill>
            <a:srgbClr val="197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32" name="Google Shape;32;p3"/>
          <p:cNvSpPr/>
          <p:nvPr/>
        </p:nvSpPr>
        <p:spPr>
          <a:xfrm>
            <a:off x="8149059" y="907869"/>
            <a:ext cx="470218" cy="45719"/>
          </a:xfrm>
          <a:prstGeom prst="rect">
            <a:avLst/>
          </a:prstGeom>
          <a:solidFill>
            <a:srgbClr val="25B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33" name="Google Shape;33;p3"/>
          <p:cNvSpPr/>
          <p:nvPr/>
        </p:nvSpPr>
        <p:spPr>
          <a:xfrm>
            <a:off x="7634425" y="907870"/>
            <a:ext cx="470218" cy="45719"/>
          </a:xfrm>
          <a:prstGeom prst="rect">
            <a:avLst/>
          </a:prstGeom>
          <a:solidFill>
            <a:srgbClr val="65E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Background with image">
  <p:cSld name="Big Background with image">
    <p:spTree>
      <p:nvGrpSpPr>
        <p:cNvPr id="1" name="Shape 34"/>
        <p:cNvGrpSpPr/>
        <p:nvPr/>
      </p:nvGrpSpPr>
      <p:grpSpPr>
        <a:xfrm>
          <a:off x="0" y="0"/>
          <a:ext cx="0" cy="0"/>
          <a:chOff x="0" y="0"/>
          <a:chExt cx="0" cy="0"/>
        </a:xfrm>
      </p:grpSpPr>
      <p:pic>
        <p:nvPicPr>
          <p:cNvPr id="35" name="Google Shape;35;p4"/>
          <p:cNvPicPr preferRelativeResize="0"/>
          <p:nvPr/>
        </p:nvPicPr>
        <p:blipFill rotWithShape="1">
          <a:blip r:embed="rId2">
            <a:alphaModFix/>
          </a:blip>
          <a:srcRect t="18410" r="3456" b="58"/>
          <a:stretch/>
        </p:blipFill>
        <p:spPr>
          <a:xfrm>
            <a:off x="1127" y="2020"/>
            <a:ext cx="9142873" cy="5143501"/>
          </a:xfrm>
          <a:prstGeom prst="rect">
            <a:avLst/>
          </a:prstGeom>
          <a:noFill/>
          <a:ln>
            <a:noFill/>
          </a:ln>
        </p:spPr>
      </p:pic>
      <p:sp>
        <p:nvSpPr>
          <p:cNvPr id="36" name="Google Shape;36;p4"/>
          <p:cNvSpPr/>
          <p:nvPr/>
        </p:nvSpPr>
        <p:spPr>
          <a:xfrm>
            <a:off x="0" y="274030"/>
            <a:ext cx="9144000" cy="5145521"/>
          </a:xfrm>
          <a:prstGeom prst="rect">
            <a:avLst/>
          </a:prstGeom>
          <a:solidFill>
            <a:srgbClr val="2E2E2E">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Lato"/>
              <a:ea typeface="Lato"/>
              <a:cs typeface="Lato"/>
              <a:sym typeface="Lato"/>
            </a:endParaRPr>
          </a:p>
        </p:txBody>
      </p:sp>
      <p:pic>
        <p:nvPicPr>
          <p:cNvPr id="37" name="Google Shape;37;p4"/>
          <p:cNvPicPr preferRelativeResize="0"/>
          <p:nvPr/>
        </p:nvPicPr>
        <p:blipFill rotWithShape="1">
          <a:blip r:embed="rId3">
            <a:alphaModFix/>
          </a:blip>
          <a:srcRect/>
          <a:stretch/>
        </p:blipFill>
        <p:spPr>
          <a:xfrm>
            <a:off x="263194" y="4469239"/>
            <a:ext cx="1855814" cy="568406"/>
          </a:xfrm>
          <a:prstGeom prst="rect">
            <a:avLst/>
          </a:prstGeom>
          <a:noFill/>
          <a:ln>
            <a:noFill/>
          </a:ln>
        </p:spPr>
      </p:pic>
      <p:sp>
        <p:nvSpPr>
          <p:cNvPr id="38" name="Google Shape;38;p4"/>
          <p:cNvSpPr/>
          <p:nvPr/>
        </p:nvSpPr>
        <p:spPr>
          <a:xfrm>
            <a:off x="1031356" y="2447"/>
            <a:ext cx="470218" cy="45719"/>
          </a:xfrm>
          <a:prstGeom prst="rect">
            <a:avLst/>
          </a:prstGeom>
          <a:solidFill>
            <a:srgbClr val="197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39" name="Google Shape;39;p4"/>
          <p:cNvSpPr/>
          <p:nvPr/>
        </p:nvSpPr>
        <p:spPr>
          <a:xfrm>
            <a:off x="514635" y="2446"/>
            <a:ext cx="470218" cy="45719"/>
          </a:xfrm>
          <a:prstGeom prst="rect">
            <a:avLst/>
          </a:prstGeom>
          <a:solidFill>
            <a:srgbClr val="25B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40" name="Google Shape;40;p4"/>
          <p:cNvSpPr/>
          <p:nvPr/>
        </p:nvSpPr>
        <p:spPr>
          <a:xfrm>
            <a:off x="1" y="2447"/>
            <a:ext cx="470218" cy="45719"/>
          </a:xfrm>
          <a:prstGeom prst="rect">
            <a:avLst/>
          </a:prstGeom>
          <a:solidFill>
            <a:srgbClr val="65E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41" name="Google Shape;41;p4"/>
          <p:cNvSpPr/>
          <p:nvPr/>
        </p:nvSpPr>
        <p:spPr>
          <a:xfrm>
            <a:off x="8673782" y="5103489"/>
            <a:ext cx="470218" cy="45719"/>
          </a:xfrm>
          <a:prstGeom prst="rect">
            <a:avLst/>
          </a:prstGeom>
          <a:solidFill>
            <a:srgbClr val="197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42" name="Google Shape;42;p4"/>
          <p:cNvSpPr/>
          <p:nvPr/>
        </p:nvSpPr>
        <p:spPr>
          <a:xfrm>
            <a:off x="8157061" y="5103488"/>
            <a:ext cx="470218" cy="45719"/>
          </a:xfrm>
          <a:prstGeom prst="rect">
            <a:avLst/>
          </a:prstGeom>
          <a:solidFill>
            <a:srgbClr val="25B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43" name="Google Shape;43;p4"/>
          <p:cNvSpPr/>
          <p:nvPr/>
        </p:nvSpPr>
        <p:spPr>
          <a:xfrm>
            <a:off x="7642427" y="5103489"/>
            <a:ext cx="470218" cy="45719"/>
          </a:xfrm>
          <a:prstGeom prst="rect">
            <a:avLst/>
          </a:prstGeom>
          <a:solidFill>
            <a:srgbClr val="65E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44" name="Google Shape;44;p4"/>
          <p:cNvSpPr txBox="1">
            <a:spLocks noGrp="1"/>
          </p:cNvSpPr>
          <p:nvPr>
            <p:ph type="body" idx="1"/>
          </p:nvPr>
        </p:nvSpPr>
        <p:spPr>
          <a:xfrm>
            <a:off x="776839" y="993035"/>
            <a:ext cx="7590322" cy="311943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lt1"/>
              </a:buClr>
              <a:buSzPts val="2100"/>
              <a:buFont typeface="Arial"/>
              <a:buChar char="•"/>
              <a:defRPr sz="2100" b="0" i="0" u="none" strike="noStrike" cap="none">
                <a:solidFill>
                  <a:schemeClr val="lt1"/>
                </a:solidFill>
                <a:latin typeface="Lato"/>
                <a:ea typeface="Lato"/>
                <a:cs typeface="Lato"/>
                <a:sym typeface="Lato"/>
              </a:defRPr>
            </a:lvl1pPr>
            <a:lvl2pPr marL="914400" marR="0" lvl="1" indent="-342900" algn="l" rtl="0">
              <a:lnSpc>
                <a:spcPct val="90000"/>
              </a:lnSpc>
              <a:spcBef>
                <a:spcPts val="375"/>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2pPr>
            <a:lvl3pPr marL="1371600" marR="0" lvl="2"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Lato"/>
                <a:ea typeface="Lato"/>
                <a:cs typeface="Lato"/>
                <a:sym typeface="Lato"/>
              </a:defRPr>
            </a:lvl3pPr>
            <a:lvl4pPr marL="1828800" marR="0" lvl="3"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Lato"/>
                <a:ea typeface="Lato"/>
                <a:cs typeface="Lato"/>
                <a:sym typeface="Lato"/>
              </a:defRPr>
            </a:lvl4pPr>
            <a:lvl5pPr marL="2286000" marR="0" lvl="4"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ig Background with image">
  <p:cSld name="2_Big Background with image">
    <p:spTree>
      <p:nvGrpSpPr>
        <p:cNvPr id="1" name="Shape 45"/>
        <p:cNvGrpSpPr/>
        <p:nvPr/>
      </p:nvGrpSpPr>
      <p:grpSpPr>
        <a:xfrm>
          <a:off x="0" y="0"/>
          <a:ext cx="0" cy="0"/>
          <a:chOff x="0" y="0"/>
          <a:chExt cx="0" cy="0"/>
        </a:xfrm>
      </p:grpSpPr>
      <p:sp>
        <p:nvSpPr>
          <p:cNvPr id="46" name="Google Shape;46;p5"/>
          <p:cNvSpPr>
            <a:spLocks noGrp="1"/>
          </p:cNvSpPr>
          <p:nvPr>
            <p:ph type="pic" idx="2"/>
          </p:nvPr>
        </p:nvSpPr>
        <p:spPr>
          <a:xfrm>
            <a:off x="5737160" y="908050"/>
            <a:ext cx="3398838" cy="4287838"/>
          </a:xfrm>
          <a:prstGeom prst="rect">
            <a:avLst/>
          </a:prstGeom>
          <a:noFill/>
          <a:ln>
            <a:noFill/>
          </a:ln>
        </p:spPr>
      </p:sp>
      <p:pic>
        <p:nvPicPr>
          <p:cNvPr id="47" name="Google Shape;47;p5"/>
          <p:cNvPicPr preferRelativeResize="0"/>
          <p:nvPr/>
        </p:nvPicPr>
        <p:blipFill rotWithShape="1">
          <a:blip r:embed="rId2">
            <a:alphaModFix/>
          </a:blip>
          <a:srcRect/>
          <a:stretch/>
        </p:blipFill>
        <p:spPr>
          <a:xfrm>
            <a:off x="111363" y="4528320"/>
            <a:ext cx="1837008" cy="562647"/>
          </a:xfrm>
          <a:prstGeom prst="rect">
            <a:avLst/>
          </a:prstGeom>
          <a:noFill/>
          <a:ln>
            <a:noFill/>
          </a:ln>
        </p:spPr>
      </p:pic>
      <p:sp>
        <p:nvSpPr>
          <p:cNvPr id="48" name="Google Shape;48;p5"/>
          <p:cNvSpPr/>
          <p:nvPr/>
        </p:nvSpPr>
        <p:spPr>
          <a:xfrm>
            <a:off x="0" y="-1"/>
            <a:ext cx="9144000" cy="907871"/>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9" name="Google Shape;49;p5"/>
          <p:cNvSpPr txBox="1">
            <a:spLocks noGrp="1"/>
          </p:cNvSpPr>
          <p:nvPr>
            <p:ph type="title"/>
          </p:nvPr>
        </p:nvSpPr>
        <p:spPr>
          <a:xfrm>
            <a:off x="522324" y="274639"/>
            <a:ext cx="7886700" cy="48381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250"/>
              <a:buFont typeface="Calibri"/>
              <a:buAutoNum type="arabicPeriod"/>
              <a:defRPr sz="225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5"/>
          <p:cNvSpPr/>
          <p:nvPr/>
        </p:nvSpPr>
        <p:spPr>
          <a:xfrm>
            <a:off x="8665780" y="907870"/>
            <a:ext cx="470218" cy="45719"/>
          </a:xfrm>
          <a:prstGeom prst="rect">
            <a:avLst/>
          </a:prstGeom>
          <a:solidFill>
            <a:srgbClr val="197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51" name="Google Shape;51;p5"/>
          <p:cNvSpPr/>
          <p:nvPr/>
        </p:nvSpPr>
        <p:spPr>
          <a:xfrm>
            <a:off x="8149059" y="907869"/>
            <a:ext cx="470218" cy="45719"/>
          </a:xfrm>
          <a:prstGeom prst="rect">
            <a:avLst/>
          </a:prstGeom>
          <a:solidFill>
            <a:srgbClr val="25B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52" name="Google Shape;52;p5"/>
          <p:cNvSpPr/>
          <p:nvPr/>
        </p:nvSpPr>
        <p:spPr>
          <a:xfrm>
            <a:off x="7634425" y="907870"/>
            <a:ext cx="470218" cy="45719"/>
          </a:xfrm>
          <a:prstGeom prst="rect">
            <a:avLst/>
          </a:prstGeom>
          <a:solidFill>
            <a:srgbClr val="65E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53" name="Google Shape;53;p5"/>
          <p:cNvSpPr/>
          <p:nvPr/>
        </p:nvSpPr>
        <p:spPr>
          <a:xfrm>
            <a:off x="8716650" y="4712847"/>
            <a:ext cx="562049" cy="274200"/>
          </a:xfrm>
          <a:prstGeom prst="flowChartOnlineStorag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4" name="Google Shape;54;p5"/>
          <p:cNvSpPr txBox="1"/>
          <p:nvPr/>
        </p:nvSpPr>
        <p:spPr>
          <a:xfrm>
            <a:off x="8638160" y="4745272"/>
            <a:ext cx="562049" cy="207735"/>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pt-PT" sz="900" b="1" i="0" u="none" strike="noStrike" cap="none">
                <a:solidFill>
                  <a:srgbClr val="339933"/>
                </a:solidFill>
                <a:latin typeface="Source Sans Pro Light"/>
                <a:ea typeface="Source Sans Pro Light"/>
                <a:cs typeface="Source Sans Pro Light"/>
                <a:sym typeface="Source Sans Pro Light"/>
              </a:rPr>
              <a:t>‹#›</a:t>
            </a:fld>
            <a:endParaRPr sz="900" b="1" i="0" u="none" strike="noStrike" cap="none">
              <a:solidFill>
                <a:srgbClr val="339933"/>
              </a:solidFill>
              <a:latin typeface="Source Sans Pro Light"/>
              <a:ea typeface="Source Sans Pro Light"/>
              <a:cs typeface="Source Sans Pro Light"/>
              <a:sym typeface="Source Sans Pro Light"/>
            </a:endParaRPr>
          </a:p>
        </p:txBody>
      </p:sp>
      <p:sp>
        <p:nvSpPr>
          <p:cNvPr id="55" name="Google Shape;55;p5"/>
          <p:cNvSpPr txBox="1">
            <a:spLocks noGrp="1"/>
          </p:cNvSpPr>
          <p:nvPr>
            <p:ph type="body" idx="1"/>
          </p:nvPr>
        </p:nvSpPr>
        <p:spPr>
          <a:xfrm>
            <a:off x="522324" y="1188346"/>
            <a:ext cx="4921250" cy="311943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1pPr>
            <a:lvl2pPr marL="914400" marR="0" lvl="1"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Lato Light"/>
                <a:ea typeface="Lato Light"/>
                <a:cs typeface="Lato Light"/>
                <a:sym typeface="Lato Light"/>
              </a:defRPr>
            </a:lvl2pPr>
            <a:lvl3pPr marL="1371600" marR="0" lvl="2"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Lato Light"/>
                <a:ea typeface="Lato Light"/>
                <a:cs typeface="Lato Light"/>
                <a:sym typeface="Lato Light"/>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Lato Light"/>
                <a:ea typeface="Lato Light"/>
                <a:cs typeface="Lato Light"/>
                <a:sym typeface="Lato Light"/>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images crossed">
  <p:cSld name="2 images crossed">
    <p:spTree>
      <p:nvGrpSpPr>
        <p:cNvPr id="1" name="Shape 56"/>
        <p:cNvGrpSpPr/>
        <p:nvPr/>
      </p:nvGrpSpPr>
      <p:grpSpPr>
        <a:xfrm>
          <a:off x="0" y="0"/>
          <a:ext cx="0" cy="0"/>
          <a:chOff x="0" y="0"/>
          <a:chExt cx="0" cy="0"/>
        </a:xfrm>
      </p:grpSpPr>
      <p:sp>
        <p:nvSpPr>
          <p:cNvPr id="57" name="Google Shape;57;p6"/>
          <p:cNvSpPr>
            <a:spLocks noGrp="1"/>
          </p:cNvSpPr>
          <p:nvPr>
            <p:ph type="pic" idx="2"/>
          </p:nvPr>
        </p:nvSpPr>
        <p:spPr>
          <a:xfrm>
            <a:off x="4586881" y="2571750"/>
            <a:ext cx="4572000" cy="2571750"/>
          </a:xfrm>
          <a:prstGeom prst="rect">
            <a:avLst/>
          </a:prstGeom>
          <a:noFill/>
          <a:ln>
            <a:noFill/>
          </a:ln>
        </p:spPr>
      </p:sp>
      <p:sp>
        <p:nvSpPr>
          <p:cNvPr id="58" name="Google Shape;58;p6"/>
          <p:cNvSpPr>
            <a:spLocks noGrp="1"/>
          </p:cNvSpPr>
          <p:nvPr>
            <p:ph type="pic" idx="3"/>
          </p:nvPr>
        </p:nvSpPr>
        <p:spPr>
          <a:xfrm>
            <a:off x="0" y="0"/>
            <a:ext cx="4572000" cy="2571750"/>
          </a:xfrm>
          <a:prstGeom prst="rect">
            <a:avLst/>
          </a:prstGeom>
          <a:noFill/>
          <a:ln>
            <a:noFill/>
          </a:ln>
        </p:spPr>
      </p:sp>
      <p:sp>
        <p:nvSpPr>
          <p:cNvPr id="59" name="Google Shape;59;p6"/>
          <p:cNvSpPr/>
          <p:nvPr/>
        </p:nvSpPr>
        <p:spPr>
          <a:xfrm>
            <a:off x="8673782" y="2447"/>
            <a:ext cx="470218" cy="45719"/>
          </a:xfrm>
          <a:prstGeom prst="rect">
            <a:avLst/>
          </a:prstGeom>
          <a:solidFill>
            <a:srgbClr val="197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60" name="Google Shape;60;p6"/>
          <p:cNvSpPr/>
          <p:nvPr/>
        </p:nvSpPr>
        <p:spPr>
          <a:xfrm>
            <a:off x="8157061" y="2446"/>
            <a:ext cx="470218" cy="45719"/>
          </a:xfrm>
          <a:prstGeom prst="rect">
            <a:avLst/>
          </a:prstGeom>
          <a:solidFill>
            <a:srgbClr val="25B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61" name="Google Shape;61;p6"/>
          <p:cNvSpPr/>
          <p:nvPr/>
        </p:nvSpPr>
        <p:spPr>
          <a:xfrm>
            <a:off x="7642427" y="2447"/>
            <a:ext cx="470218" cy="45719"/>
          </a:xfrm>
          <a:prstGeom prst="rect">
            <a:avLst/>
          </a:prstGeom>
          <a:solidFill>
            <a:srgbClr val="65E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62" name="Google Shape;62;p6"/>
          <p:cNvSpPr txBox="1">
            <a:spLocks noGrp="1"/>
          </p:cNvSpPr>
          <p:nvPr>
            <p:ph type="body" idx="1"/>
          </p:nvPr>
        </p:nvSpPr>
        <p:spPr>
          <a:xfrm>
            <a:off x="4929781" y="479425"/>
            <a:ext cx="3886200" cy="1890713"/>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1pPr>
            <a:lvl2pPr marL="914400" marR="0" lvl="1"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2pPr>
            <a:lvl3pPr marL="1371600" marR="0" lvl="2"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Lato Light"/>
                <a:ea typeface="Lato Light"/>
                <a:cs typeface="Lato Light"/>
                <a:sym typeface="Lato Light"/>
              </a:defRPr>
            </a:lvl3pPr>
            <a:lvl4pPr marL="1828800" marR="0" lvl="3" indent="-298450" algn="l" rtl="0">
              <a:lnSpc>
                <a:spcPct val="90000"/>
              </a:lnSpc>
              <a:spcBef>
                <a:spcPts val="375"/>
              </a:spcBef>
              <a:spcAft>
                <a:spcPts val="0"/>
              </a:spcAft>
              <a:buClr>
                <a:schemeClr val="dk1"/>
              </a:buClr>
              <a:buSzPts val="1100"/>
              <a:buFont typeface="Arial"/>
              <a:buChar char="•"/>
              <a:defRPr sz="1100" b="0" i="0" u="none" strike="noStrike" cap="none">
                <a:solidFill>
                  <a:schemeClr val="dk1"/>
                </a:solidFill>
                <a:latin typeface="Lato Light"/>
                <a:ea typeface="Lato Light"/>
                <a:cs typeface="Lato Light"/>
                <a:sym typeface="Lato Light"/>
              </a:defRPr>
            </a:lvl4pPr>
            <a:lvl5pPr marL="2286000" marR="0" lvl="4" indent="-298450" algn="l" rtl="0">
              <a:lnSpc>
                <a:spcPct val="90000"/>
              </a:lnSpc>
              <a:spcBef>
                <a:spcPts val="375"/>
              </a:spcBef>
              <a:spcAft>
                <a:spcPts val="0"/>
              </a:spcAft>
              <a:buClr>
                <a:schemeClr val="dk1"/>
              </a:buClr>
              <a:buSzPts val="1100"/>
              <a:buFont typeface="Arial"/>
              <a:buChar char="•"/>
              <a:defRPr sz="1100" b="0" i="0" u="none" strike="noStrike" cap="none">
                <a:solidFill>
                  <a:schemeClr val="dk1"/>
                </a:solidFill>
                <a:latin typeface="Lato Light"/>
                <a:ea typeface="Lato Light"/>
                <a:cs typeface="Lato Light"/>
                <a:sym typeface="Lato Light"/>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3" name="Google Shape;63;p6"/>
          <p:cNvSpPr txBox="1">
            <a:spLocks noGrp="1"/>
          </p:cNvSpPr>
          <p:nvPr>
            <p:ph type="body" idx="4"/>
          </p:nvPr>
        </p:nvSpPr>
        <p:spPr>
          <a:xfrm>
            <a:off x="342900" y="2912268"/>
            <a:ext cx="3886200" cy="1890713"/>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1pPr>
            <a:lvl2pPr marL="914400" marR="0" lvl="1"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2pPr>
            <a:lvl3pPr marL="1371600" marR="0" lvl="2"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Lato Light"/>
                <a:ea typeface="Lato Light"/>
                <a:cs typeface="Lato Light"/>
                <a:sym typeface="Lato Light"/>
              </a:defRPr>
            </a:lvl3pPr>
            <a:lvl4pPr marL="1828800" marR="0" lvl="3" indent="-298450" algn="l" rtl="0">
              <a:lnSpc>
                <a:spcPct val="90000"/>
              </a:lnSpc>
              <a:spcBef>
                <a:spcPts val="375"/>
              </a:spcBef>
              <a:spcAft>
                <a:spcPts val="0"/>
              </a:spcAft>
              <a:buClr>
                <a:schemeClr val="dk1"/>
              </a:buClr>
              <a:buSzPts val="1100"/>
              <a:buFont typeface="Arial"/>
              <a:buChar char="•"/>
              <a:defRPr sz="1100" b="0" i="0" u="none" strike="noStrike" cap="none">
                <a:solidFill>
                  <a:schemeClr val="dk1"/>
                </a:solidFill>
                <a:latin typeface="Lato Light"/>
                <a:ea typeface="Lato Light"/>
                <a:cs typeface="Lato Light"/>
                <a:sym typeface="Lato Light"/>
              </a:defRPr>
            </a:lvl4pPr>
            <a:lvl5pPr marL="2286000" marR="0" lvl="4" indent="-298450" algn="l" rtl="0">
              <a:lnSpc>
                <a:spcPct val="90000"/>
              </a:lnSpc>
              <a:spcBef>
                <a:spcPts val="375"/>
              </a:spcBef>
              <a:spcAft>
                <a:spcPts val="0"/>
              </a:spcAft>
              <a:buClr>
                <a:schemeClr val="dk1"/>
              </a:buClr>
              <a:buSzPts val="1100"/>
              <a:buFont typeface="Arial"/>
              <a:buChar char="•"/>
              <a:defRPr sz="1100" b="0" i="0" u="none" strike="noStrike" cap="none">
                <a:solidFill>
                  <a:schemeClr val="dk1"/>
                </a:solidFill>
                <a:latin typeface="Lato Light"/>
                <a:ea typeface="Lato Light"/>
                <a:cs typeface="Lato Light"/>
                <a:sym typeface="Lato Light"/>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oter 3 images">
  <p:cSld name="footer 3 images">
    <p:spTree>
      <p:nvGrpSpPr>
        <p:cNvPr id="1" name="Shape 64"/>
        <p:cNvGrpSpPr/>
        <p:nvPr/>
      </p:nvGrpSpPr>
      <p:grpSpPr>
        <a:xfrm>
          <a:off x="0" y="0"/>
          <a:ext cx="0" cy="0"/>
          <a:chOff x="0" y="0"/>
          <a:chExt cx="0" cy="0"/>
        </a:xfrm>
      </p:grpSpPr>
      <p:sp>
        <p:nvSpPr>
          <p:cNvPr id="65" name="Google Shape;65;p7"/>
          <p:cNvSpPr/>
          <p:nvPr/>
        </p:nvSpPr>
        <p:spPr>
          <a:xfrm>
            <a:off x="0" y="-1"/>
            <a:ext cx="9144000" cy="907871"/>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6" name="Google Shape;66;p7"/>
          <p:cNvSpPr txBox="1">
            <a:spLocks noGrp="1"/>
          </p:cNvSpPr>
          <p:nvPr>
            <p:ph type="title"/>
          </p:nvPr>
        </p:nvSpPr>
        <p:spPr>
          <a:xfrm>
            <a:off x="522324" y="274639"/>
            <a:ext cx="7886700" cy="48381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250"/>
              <a:buFont typeface="Calibri"/>
              <a:buAutoNum type="arabicPeriod"/>
              <a:defRPr sz="225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7"/>
          <p:cNvSpPr/>
          <p:nvPr/>
        </p:nvSpPr>
        <p:spPr>
          <a:xfrm>
            <a:off x="8665780" y="907870"/>
            <a:ext cx="470218" cy="45719"/>
          </a:xfrm>
          <a:prstGeom prst="rect">
            <a:avLst/>
          </a:prstGeom>
          <a:solidFill>
            <a:srgbClr val="197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68" name="Google Shape;68;p7"/>
          <p:cNvSpPr/>
          <p:nvPr/>
        </p:nvSpPr>
        <p:spPr>
          <a:xfrm>
            <a:off x="8149059" y="907869"/>
            <a:ext cx="470218" cy="45719"/>
          </a:xfrm>
          <a:prstGeom prst="rect">
            <a:avLst/>
          </a:prstGeom>
          <a:solidFill>
            <a:srgbClr val="25B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69" name="Google Shape;69;p7"/>
          <p:cNvSpPr/>
          <p:nvPr/>
        </p:nvSpPr>
        <p:spPr>
          <a:xfrm>
            <a:off x="7634425" y="907870"/>
            <a:ext cx="470218" cy="45719"/>
          </a:xfrm>
          <a:prstGeom prst="rect">
            <a:avLst/>
          </a:prstGeom>
          <a:solidFill>
            <a:srgbClr val="65E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70" name="Google Shape;70;p7"/>
          <p:cNvSpPr txBox="1">
            <a:spLocks noGrp="1"/>
          </p:cNvSpPr>
          <p:nvPr>
            <p:ph type="body" idx="1"/>
          </p:nvPr>
        </p:nvSpPr>
        <p:spPr>
          <a:xfrm>
            <a:off x="534988" y="1110374"/>
            <a:ext cx="7874036" cy="1075426"/>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Light"/>
                <a:ea typeface="Lato Light"/>
                <a:cs typeface="Lato Light"/>
                <a:sym typeface="Lato Light"/>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Light"/>
                <a:ea typeface="Lato Light"/>
                <a:cs typeface="Lato Light"/>
                <a:sym typeface="Lato Light"/>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Light"/>
                <a:ea typeface="Lato Light"/>
                <a:cs typeface="Lato Light"/>
                <a:sym typeface="Lato Light"/>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Google Shape;71;p7"/>
          <p:cNvSpPr>
            <a:spLocks noGrp="1"/>
          </p:cNvSpPr>
          <p:nvPr>
            <p:ph type="pic" idx="2"/>
          </p:nvPr>
        </p:nvSpPr>
        <p:spPr>
          <a:xfrm>
            <a:off x="0" y="2335212"/>
            <a:ext cx="3077142" cy="2808287"/>
          </a:xfrm>
          <a:prstGeom prst="rect">
            <a:avLst/>
          </a:prstGeom>
          <a:noFill/>
          <a:ln>
            <a:noFill/>
          </a:ln>
        </p:spPr>
      </p:sp>
      <p:sp>
        <p:nvSpPr>
          <p:cNvPr id="72" name="Google Shape;72;p7"/>
          <p:cNvSpPr>
            <a:spLocks noGrp="1"/>
          </p:cNvSpPr>
          <p:nvPr>
            <p:ph type="pic" idx="3"/>
          </p:nvPr>
        </p:nvSpPr>
        <p:spPr>
          <a:xfrm>
            <a:off x="3077142" y="2335211"/>
            <a:ext cx="3153537" cy="2808287"/>
          </a:xfrm>
          <a:prstGeom prst="rect">
            <a:avLst/>
          </a:prstGeom>
          <a:noFill/>
          <a:ln>
            <a:noFill/>
          </a:ln>
        </p:spPr>
      </p:sp>
      <p:sp>
        <p:nvSpPr>
          <p:cNvPr id="73" name="Google Shape;73;p7"/>
          <p:cNvSpPr>
            <a:spLocks noGrp="1"/>
          </p:cNvSpPr>
          <p:nvPr>
            <p:ph type="pic" idx="4"/>
          </p:nvPr>
        </p:nvSpPr>
        <p:spPr>
          <a:xfrm>
            <a:off x="6230679" y="2335213"/>
            <a:ext cx="2905319" cy="2808287"/>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st slide">
  <p:cSld name="last slide">
    <p:spTree>
      <p:nvGrpSpPr>
        <p:cNvPr id="1" name="Shape 74"/>
        <p:cNvGrpSpPr/>
        <p:nvPr/>
      </p:nvGrpSpPr>
      <p:grpSpPr>
        <a:xfrm>
          <a:off x="0" y="0"/>
          <a:ext cx="0" cy="0"/>
          <a:chOff x="0" y="0"/>
          <a:chExt cx="0" cy="0"/>
        </a:xfrm>
      </p:grpSpPr>
      <p:grpSp>
        <p:nvGrpSpPr>
          <p:cNvPr id="75" name="Google Shape;75;p8"/>
          <p:cNvGrpSpPr/>
          <p:nvPr/>
        </p:nvGrpSpPr>
        <p:grpSpPr>
          <a:xfrm>
            <a:off x="1976538" y="4597483"/>
            <a:ext cx="6041880" cy="394671"/>
            <a:chOff x="1324531" y="4581501"/>
            <a:chExt cx="6041880" cy="394671"/>
          </a:xfrm>
        </p:grpSpPr>
        <p:sp>
          <p:nvSpPr>
            <p:cNvPr id="76" name="Google Shape;76;p8"/>
            <p:cNvSpPr txBox="1"/>
            <p:nvPr/>
          </p:nvSpPr>
          <p:spPr>
            <a:xfrm>
              <a:off x="1901698" y="4581501"/>
              <a:ext cx="5464713" cy="394671"/>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800"/>
                <a:buFont typeface="Arial"/>
                <a:buNone/>
              </a:pPr>
              <a:r>
                <a:rPr lang="pt-PT" sz="800" b="0" i="0" u="none" strike="noStrike" cap="none">
                  <a:solidFill>
                    <a:schemeClr val="dk1"/>
                  </a:solidFill>
                  <a:latin typeface="Arial"/>
                  <a:ea typeface="Arial"/>
                  <a:cs typeface="Arial"/>
                  <a:sym typeface="Arial"/>
                </a:rPr>
                <a:t>This project has received funding from the European Union’s Horizon 2020 research and innovation programme under grant agreement No 818496. This document reflects only the author’s view and the Commission is not responsible for any use that may be made of the information it contains.</a:t>
              </a:r>
              <a:endParaRPr sz="1000" b="0" i="0" u="none" strike="noStrike" cap="none">
                <a:solidFill>
                  <a:schemeClr val="dk1"/>
                </a:solidFill>
                <a:latin typeface="Arial"/>
                <a:ea typeface="Arial"/>
                <a:cs typeface="Arial"/>
                <a:sym typeface="Arial"/>
              </a:endParaRPr>
            </a:p>
          </p:txBody>
        </p:sp>
        <p:pic>
          <p:nvPicPr>
            <p:cNvPr id="77" name="Google Shape;77;p8"/>
            <p:cNvPicPr preferRelativeResize="0"/>
            <p:nvPr/>
          </p:nvPicPr>
          <p:blipFill rotWithShape="1">
            <a:blip r:embed="rId2">
              <a:alphaModFix/>
            </a:blip>
            <a:srcRect/>
            <a:stretch/>
          </p:blipFill>
          <p:spPr>
            <a:xfrm>
              <a:off x="1324531" y="4633390"/>
              <a:ext cx="545363" cy="342782"/>
            </a:xfrm>
            <a:prstGeom prst="rect">
              <a:avLst/>
            </a:prstGeom>
            <a:noFill/>
            <a:ln>
              <a:noFill/>
            </a:ln>
          </p:spPr>
        </p:pic>
      </p:grpSp>
      <p:pic>
        <p:nvPicPr>
          <p:cNvPr id="78" name="Google Shape;78;p8"/>
          <p:cNvPicPr preferRelativeResize="0"/>
          <p:nvPr/>
        </p:nvPicPr>
        <p:blipFill rotWithShape="1">
          <a:blip r:embed="rId3">
            <a:alphaModFix/>
          </a:blip>
          <a:srcRect/>
          <a:stretch/>
        </p:blipFill>
        <p:spPr>
          <a:xfrm>
            <a:off x="2133408" y="196671"/>
            <a:ext cx="5320012" cy="1629439"/>
          </a:xfrm>
          <a:prstGeom prst="rect">
            <a:avLst/>
          </a:prstGeom>
          <a:noFill/>
          <a:ln>
            <a:noFill/>
          </a:ln>
        </p:spPr>
      </p:pic>
      <p:sp>
        <p:nvSpPr>
          <p:cNvPr id="79" name="Google Shape;79;p8"/>
          <p:cNvSpPr/>
          <p:nvPr/>
        </p:nvSpPr>
        <p:spPr>
          <a:xfrm>
            <a:off x="8673782" y="-8960"/>
            <a:ext cx="470218" cy="45719"/>
          </a:xfrm>
          <a:prstGeom prst="rect">
            <a:avLst/>
          </a:prstGeom>
          <a:solidFill>
            <a:srgbClr val="197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80" name="Google Shape;80;p8"/>
          <p:cNvSpPr/>
          <p:nvPr/>
        </p:nvSpPr>
        <p:spPr>
          <a:xfrm>
            <a:off x="8157061" y="-8961"/>
            <a:ext cx="470218" cy="45719"/>
          </a:xfrm>
          <a:prstGeom prst="rect">
            <a:avLst/>
          </a:prstGeom>
          <a:solidFill>
            <a:srgbClr val="25B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81" name="Google Shape;81;p8"/>
          <p:cNvSpPr/>
          <p:nvPr/>
        </p:nvSpPr>
        <p:spPr>
          <a:xfrm>
            <a:off x="7642427" y="-8960"/>
            <a:ext cx="470218" cy="45719"/>
          </a:xfrm>
          <a:prstGeom prst="rect">
            <a:avLst/>
          </a:prstGeom>
          <a:solidFill>
            <a:srgbClr val="65E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82" name="Google Shape;82;p8"/>
          <p:cNvSpPr/>
          <p:nvPr/>
        </p:nvSpPr>
        <p:spPr>
          <a:xfrm>
            <a:off x="1017500" y="4365849"/>
            <a:ext cx="470218" cy="45719"/>
          </a:xfrm>
          <a:prstGeom prst="rect">
            <a:avLst/>
          </a:prstGeom>
          <a:solidFill>
            <a:srgbClr val="197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83" name="Google Shape;83;p8"/>
          <p:cNvSpPr/>
          <p:nvPr/>
        </p:nvSpPr>
        <p:spPr>
          <a:xfrm>
            <a:off x="500779" y="4365848"/>
            <a:ext cx="470218" cy="45719"/>
          </a:xfrm>
          <a:prstGeom prst="rect">
            <a:avLst/>
          </a:prstGeom>
          <a:solidFill>
            <a:srgbClr val="25B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84" name="Google Shape;84;p8"/>
          <p:cNvSpPr/>
          <p:nvPr/>
        </p:nvSpPr>
        <p:spPr>
          <a:xfrm>
            <a:off x="-13855" y="4365849"/>
            <a:ext cx="470218" cy="45719"/>
          </a:xfrm>
          <a:prstGeom prst="rect">
            <a:avLst/>
          </a:prstGeom>
          <a:solidFill>
            <a:srgbClr val="65E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pic>
        <p:nvPicPr>
          <p:cNvPr id="85" name="Google Shape;85;p8"/>
          <p:cNvPicPr preferRelativeResize="0"/>
          <p:nvPr/>
        </p:nvPicPr>
        <p:blipFill rotWithShape="1">
          <a:blip r:embed="rId4">
            <a:alphaModFix/>
          </a:blip>
          <a:srcRect l="462" t="42083" r="76" b="15923"/>
          <a:stretch/>
        </p:blipFill>
        <p:spPr>
          <a:xfrm>
            <a:off x="-13854" y="1790203"/>
            <a:ext cx="9157854" cy="257564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ig Background with image">
  <p:cSld name="4_Big Background with image">
    <p:spTree>
      <p:nvGrpSpPr>
        <p:cNvPr id="1" name="Shape 86"/>
        <p:cNvGrpSpPr/>
        <p:nvPr/>
      </p:nvGrpSpPr>
      <p:grpSpPr>
        <a:xfrm>
          <a:off x="0" y="0"/>
          <a:ext cx="0" cy="0"/>
          <a:chOff x="0" y="0"/>
          <a:chExt cx="0" cy="0"/>
        </a:xfrm>
      </p:grpSpPr>
      <p:sp>
        <p:nvSpPr>
          <p:cNvPr id="87" name="Google Shape;87;p9"/>
          <p:cNvSpPr>
            <a:spLocks noGrp="1"/>
          </p:cNvSpPr>
          <p:nvPr>
            <p:ph type="pic" idx="2"/>
          </p:nvPr>
        </p:nvSpPr>
        <p:spPr>
          <a:xfrm>
            <a:off x="8002" y="908050"/>
            <a:ext cx="3398838" cy="4287838"/>
          </a:xfrm>
          <a:prstGeom prst="rect">
            <a:avLst/>
          </a:prstGeom>
          <a:noFill/>
          <a:ln>
            <a:noFill/>
          </a:ln>
        </p:spPr>
      </p:sp>
      <p:pic>
        <p:nvPicPr>
          <p:cNvPr id="88" name="Google Shape;88;p9"/>
          <p:cNvPicPr preferRelativeResize="0"/>
          <p:nvPr/>
        </p:nvPicPr>
        <p:blipFill rotWithShape="1">
          <a:blip r:embed="rId2">
            <a:alphaModFix/>
          </a:blip>
          <a:srcRect/>
          <a:stretch/>
        </p:blipFill>
        <p:spPr>
          <a:xfrm>
            <a:off x="111363" y="4528320"/>
            <a:ext cx="1837008" cy="562647"/>
          </a:xfrm>
          <a:prstGeom prst="rect">
            <a:avLst/>
          </a:prstGeom>
          <a:noFill/>
          <a:ln>
            <a:noFill/>
          </a:ln>
        </p:spPr>
      </p:pic>
      <p:sp>
        <p:nvSpPr>
          <p:cNvPr id="89" name="Google Shape;89;p9"/>
          <p:cNvSpPr/>
          <p:nvPr/>
        </p:nvSpPr>
        <p:spPr>
          <a:xfrm>
            <a:off x="0" y="-1"/>
            <a:ext cx="9144000" cy="907871"/>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0" name="Google Shape;90;p9"/>
          <p:cNvSpPr txBox="1">
            <a:spLocks noGrp="1"/>
          </p:cNvSpPr>
          <p:nvPr>
            <p:ph type="title"/>
          </p:nvPr>
        </p:nvSpPr>
        <p:spPr>
          <a:xfrm>
            <a:off x="522324" y="274639"/>
            <a:ext cx="7886700" cy="48381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250"/>
              <a:buFont typeface="Calibri"/>
              <a:buAutoNum type="arabicPeriod"/>
              <a:defRPr sz="225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9"/>
          <p:cNvSpPr/>
          <p:nvPr/>
        </p:nvSpPr>
        <p:spPr>
          <a:xfrm>
            <a:off x="8665780" y="907870"/>
            <a:ext cx="470218" cy="45719"/>
          </a:xfrm>
          <a:prstGeom prst="rect">
            <a:avLst/>
          </a:prstGeom>
          <a:solidFill>
            <a:srgbClr val="197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92" name="Google Shape;92;p9"/>
          <p:cNvSpPr/>
          <p:nvPr/>
        </p:nvSpPr>
        <p:spPr>
          <a:xfrm>
            <a:off x="8149059" y="907869"/>
            <a:ext cx="470218" cy="45719"/>
          </a:xfrm>
          <a:prstGeom prst="rect">
            <a:avLst/>
          </a:prstGeom>
          <a:solidFill>
            <a:srgbClr val="25B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93" name="Google Shape;93;p9"/>
          <p:cNvSpPr/>
          <p:nvPr/>
        </p:nvSpPr>
        <p:spPr>
          <a:xfrm>
            <a:off x="7634425" y="907870"/>
            <a:ext cx="470218" cy="45719"/>
          </a:xfrm>
          <a:prstGeom prst="rect">
            <a:avLst/>
          </a:prstGeom>
          <a:solidFill>
            <a:srgbClr val="65E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Calibri"/>
              <a:ea typeface="Calibri"/>
              <a:cs typeface="Calibri"/>
              <a:sym typeface="Calibri"/>
            </a:endParaRPr>
          </a:p>
        </p:txBody>
      </p:sp>
      <p:sp>
        <p:nvSpPr>
          <p:cNvPr id="94" name="Google Shape;94;p9"/>
          <p:cNvSpPr txBox="1">
            <a:spLocks noGrp="1"/>
          </p:cNvSpPr>
          <p:nvPr>
            <p:ph type="body" idx="1"/>
          </p:nvPr>
        </p:nvSpPr>
        <p:spPr>
          <a:xfrm>
            <a:off x="3716910" y="1188346"/>
            <a:ext cx="4921250" cy="311943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1pPr>
            <a:lvl2pPr marL="914400" marR="0" lvl="1"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Lato Light"/>
                <a:ea typeface="Lato Light"/>
                <a:cs typeface="Lato Light"/>
                <a:sym typeface="Lato Light"/>
              </a:defRPr>
            </a:lvl2pPr>
            <a:lvl3pPr marL="1371600" marR="0" lvl="2"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Lato Light"/>
                <a:ea typeface="Lato Light"/>
                <a:cs typeface="Lato Light"/>
                <a:sym typeface="Lato Light"/>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Lato Light"/>
                <a:ea typeface="Lato Light"/>
                <a:cs typeface="Lato Light"/>
                <a:sym typeface="Lato Light"/>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5" name="Google Shape;95;p9"/>
          <p:cNvSpPr/>
          <p:nvPr/>
        </p:nvSpPr>
        <p:spPr>
          <a:xfrm>
            <a:off x="8716650" y="4712847"/>
            <a:ext cx="562049" cy="274200"/>
          </a:xfrm>
          <a:prstGeom prst="flowChartOnlineStorage">
            <a:avLst/>
          </a:prstGeom>
          <a:solidFill>
            <a:srgbClr val="1D94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6" name="Google Shape;96;p9"/>
          <p:cNvSpPr txBox="1"/>
          <p:nvPr/>
        </p:nvSpPr>
        <p:spPr>
          <a:xfrm>
            <a:off x="8638160" y="4745272"/>
            <a:ext cx="562049" cy="207735"/>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pt-PT" sz="900" b="1" i="0" u="none" strike="noStrike" cap="none">
                <a:solidFill>
                  <a:schemeClr val="lt1"/>
                </a:solidFill>
                <a:latin typeface="Source Sans Pro Light"/>
                <a:ea typeface="Source Sans Pro Light"/>
                <a:cs typeface="Source Sans Pro Light"/>
                <a:sym typeface="Source Sans Pro Light"/>
              </a:rPr>
              <a:t>‹#›</a:t>
            </a:fld>
            <a:endParaRPr sz="900" b="1" i="0" u="none" strike="noStrike" cap="none">
              <a:solidFill>
                <a:schemeClr val="lt1"/>
              </a:solidFill>
              <a:latin typeface="Source Sans Pro Light"/>
              <a:ea typeface="Source Sans Pro Light"/>
              <a:cs typeface="Source Sans Pro Light"/>
              <a:sym typeface="Source Sans Pro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Master-Placeholder">
  <p:cSld name="3_Master-Placeholder">
    <p:spTree>
      <p:nvGrpSpPr>
        <p:cNvPr id="1" name="Shape 97"/>
        <p:cNvGrpSpPr/>
        <p:nvPr/>
      </p:nvGrpSpPr>
      <p:grpSpPr>
        <a:xfrm>
          <a:off x="0" y="0"/>
          <a:ext cx="0" cy="0"/>
          <a:chOff x="0" y="0"/>
          <a:chExt cx="0" cy="0"/>
        </a:xfrm>
      </p:grpSpPr>
      <p:sp>
        <p:nvSpPr>
          <p:cNvPr id="98" name="Google Shape;98;p10"/>
          <p:cNvSpPr>
            <a:spLocks noGrp="1"/>
          </p:cNvSpPr>
          <p:nvPr>
            <p:ph type="pic" idx="2"/>
          </p:nvPr>
        </p:nvSpPr>
        <p:spPr>
          <a:xfrm>
            <a:off x="5506673" y="0"/>
            <a:ext cx="3637328" cy="51435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 id="214748366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traktivnyvidiek.s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p:nvPr/>
        </p:nvSpPr>
        <p:spPr>
          <a:xfrm>
            <a:off x="57021" y="2703610"/>
            <a:ext cx="3930261" cy="408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000"/>
              <a:buFont typeface="Arial"/>
              <a:buNone/>
            </a:pPr>
            <a:r>
              <a:rPr lang="sk-SK" sz="2000" b="1" cap="small" dirty="0" smtClean="0">
                <a:solidFill>
                  <a:schemeClr val="lt1"/>
                </a:solidFill>
                <a:latin typeface="Algerian" panose="04020705040A02060702" pitchFamily="82" charset="0"/>
              </a:rPr>
              <a:t>AKÉ REFORMY SÚ POTREBNÉ?</a:t>
            </a:r>
            <a:endParaRPr sz="2000" b="1" i="0" u="none" strike="noStrike" cap="none" dirty="0">
              <a:solidFill>
                <a:schemeClr val="lt1"/>
              </a:solidFill>
              <a:latin typeface="Algerian" panose="04020705040A02060702" pitchFamily="82" charset="0"/>
              <a:sym typeface="Arial"/>
            </a:endParaRPr>
          </a:p>
        </p:txBody>
      </p:sp>
      <p:sp>
        <p:nvSpPr>
          <p:cNvPr id="128" name="Google Shape;128;p18"/>
          <p:cNvSpPr txBox="1"/>
          <p:nvPr/>
        </p:nvSpPr>
        <p:spPr>
          <a:xfrm>
            <a:off x="630269" y="3248751"/>
            <a:ext cx="2678987" cy="3240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sk-SK" cap="small" dirty="0" smtClean="0">
                <a:solidFill>
                  <a:schemeClr val="lt1"/>
                </a:solidFill>
                <a:latin typeface="Algerian" panose="04020705040A02060702" pitchFamily="82" charset="0"/>
              </a:rPr>
              <a:t>21</a:t>
            </a:r>
            <a:r>
              <a:rPr lang="pt-PT" cap="small" dirty="0" smtClean="0">
                <a:solidFill>
                  <a:schemeClr val="lt1"/>
                </a:solidFill>
                <a:latin typeface="Algerian" panose="04020705040A02060702" pitchFamily="82" charset="0"/>
              </a:rPr>
              <a:t> </a:t>
            </a:r>
            <a:r>
              <a:rPr lang="sk-SK" cap="small" dirty="0" smtClean="0">
                <a:solidFill>
                  <a:schemeClr val="lt1"/>
                </a:solidFill>
                <a:latin typeface="Algerian" panose="04020705040A02060702" pitchFamily="82" charset="0"/>
              </a:rPr>
              <a:t>februára</a:t>
            </a:r>
            <a:r>
              <a:rPr lang="pt-PT" cap="small" dirty="0" smtClean="0">
                <a:solidFill>
                  <a:schemeClr val="lt1"/>
                </a:solidFill>
                <a:latin typeface="Algerian" panose="04020705040A02060702" pitchFamily="82" charset="0"/>
              </a:rPr>
              <a:t> 202</a:t>
            </a:r>
            <a:r>
              <a:rPr lang="sk-SK" cap="small" dirty="0" smtClean="0">
                <a:solidFill>
                  <a:schemeClr val="lt1"/>
                </a:solidFill>
                <a:latin typeface="Algerian" panose="04020705040A02060702" pitchFamily="82" charset="0"/>
              </a:rPr>
              <a:t>3, TU Zvolen</a:t>
            </a:r>
            <a:endParaRPr sz="1400" b="0" i="0" u="none" strike="noStrike" cap="none" dirty="0">
              <a:solidFill>
                <a:schemeClr val="lt1"/>
              </a:solidFill>
              <a:latin typeface="Algerian" panose="04020705040A02060702" pitchFamily="82" charset="0"/>
              <a:sym typeface="Arial"/>
            </a:endParaRPr>
          </a:p>
        </p:txBody>
      </p:sp>
      <p:sp>
        <p:nvSpPr>
          <p:cNvPr id="3" name="Obdĺžnik 2"/>
          <p:cNvSpPr/>
          <p:nvPr/>
        </p:nvSpPr>
        <p:spPr>
          <a:xfrm>
            <a:off x="345094" y="649218"/>
            <a:ext cx="2080865" cy="733534"/>
          </a:xfrm>
          <a:prstGeom prst="rect">
            <a:avLst/>
          </a:prstGeom>
        </p:spPr>
        <p:txBody>
          <a:bodyPr wrap="square">
            <a:spAutoFit/>
          </a:bodyPr>
          <a:lstStyle/>
          <a:p>
            <a:pPr algn="just">
              <a:lnSpc>
                <a:spcPct val="125000"/>
              </a:lnSpc>
              <a:spcAft>
                <a:spcPts val="800"/>
              </a:spcAft>
            </a:pPr>
            <a:r>
              <a:rPr lang="sk-SK" b="1" dirty="0" smtClean="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KONFERENCIA</a:t>
            </a:r>
          </a:p>
          <a:p>
            <a:pPr algn="just">
              <a:lnSpc>
                <a:spcPct val="125000"/>
              </a:lnSpc>
              <a:spcAft>
                <a:spcPts val="800"/>
              </a:spcAft>
            </a:pPr>
            <a:r>
              <a:rPr lang="sk-SK" b="1" dirty="0" smtClean="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ATRAKTÍVNEJŠÍ VIDIEK</a:t>
            </a:r>
            <a:endParaRPr lang="sk-SK" b="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Podnadpis 2">
            <a:extLst>
              <a:ext uri="{FF2B5EF4-FFF2-40B4-BE49-F238E27FC236}">
                <a16:creationId xmlns:a16="http://schemas.microsoft.com/office/drawing/2014/main" id="{87C88E7F-0E66-4254-9056-CBF22FDAA84F}"/>
              </a:ext>
            </a:extLst>
          </p:cNvPr>
          <p:cNvSpPr txBox="1">
            <a:spLocks/>
          </p:cNvSpPr>
          <p:nvPr/>
        </p:nvSpPr>
        <p:spPr>
          <a:xfrm>
            <a:off x="3576288" y="1382752"/>
            <a:ext cx="3645606" cy="467502"/>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k-SK" sz="4400" b="1" i="0" u="none" strike="noStrike" kern="1200" cap="none" spc="0" normalizeH="0" baseline="0" dirty="0" err="1" smtClean="0">
                <a:ln>
                  <a:noFill/>
                </a:ln>
                <a:solidFill>
                  <a:schemeClr val="accent1">
                    <a:lumMod val="50000"/>
                  </a:schemeClr>
                </a:solidFill>
                <a:effectLst/>
                <a:uLnTx/>
                <a:uFillTx/>
                <a:latin typeface="Calibri"/>
                <a:ea typeface="+mn-ea"/>
                <a:cs typeface="+mn-cs"/>
              </a:rPr>
              <a:t>Kolaboratívny</a:t>
            </a:r>
            <a:r>
              <a:rPr kumimoji="0" lang="en-US" sz="4400" b="1" i="0" u="none" strike="noStrike" kern="1200" cap="none" spc="0" normalizeH="0" baseline="0" noProof="0" dirty="0" smtClean="0">
                <a:ln>
                  <a:noFill/>
                </a:ln>
                <a:solidFill>
                  <a:schemeClr val="accent1">
                    <a:lumMod val="50000"/>
                  </a:schemeClr>
                </a:solidFill>
                <a:effectLst/>
                <a:uLnTx/>
                <a:uFillTx/>
                <a:latin typeface="Calibri"/>
                <a:ea typeface="+mn-ea"/>
                <a:cs typeface="+mn-cs"/>
              </a:rPr>
              <a:t> </a:t>
            </a:r>
            <a:r>
              <a:rPr kumimoji="0" lang="sk-SK" sz="4400" b="1" i="0" u="none" strike="noStrike" kern="1200" cap="none" spc="0" normalizeH="0" baseline="0" noProof="0" dirty="0" smtClean="0">
                <a:ln>
                  <a:noFill/>
                </a:ln>
                <a:solidFill>
                  <a:schemeClr val="accent1">
                    <a:lumMod val="50000"/>
                  </a:schemeClr>
                </a:solidFill>
                <a:effectLst/>
                <a:uLnTx/>
                <a:uFillTx/>
                <a:latin typeface="Calibri"/>
                <a:ea typeface="+mn-ea"/>
                <a:cs typeface="+mn-cs"/>
              </a:rPr>
              <a:t>vývoj</a:t>
            </a:r>
            <a:r>
              <a:rPr kumimoji="0" lang="en-US" sz="4400" b="1" i="0" u="none" strike="noStrike" kern="1200" cap="none" spc="0" normalizeH="0" baseline="0" noProof="0" dirty="0" smtClean="0">
                <a:ln>
                  <a:noFill/>
                </a:ln>
                <a:solidFill>
                  <a:schemeClr val="accent1">
                    <a:lumMod val="50000"/>
                  </a:schemeClr>
                </a:solidFill>
                <a:effectLst/>
                <a:uLnTx/>
                <a:uFillTx/>
                <a:latin typeface="Calibri"/>
                <a:ea typeface="+mn-ea"/>
                <a:cs typeface="+mn-cs"/>
              </a:rPr>
              <a:t> </a:t>
            </a:r>
            <a:r>
              <a:rPr kumimoji="0" lang="sk-SK" sz="4400" b="1" i="0" u="none" strike="noStrike" kern="1200" cap="none" spc="0" normalizeH="0" baseline="0" dirty="0" smtClean="0">
                <a:ln>
                  <a:noFill/>
                </a:ln>
                <a:solidFill>
                  <a:schemeClr val="accent1">
                    <a:lumMod val="50000"/>
                  </a:schemeClr>
                </a:solidFill>
                <a:effectLst/>
                <a:uLnTx/>
                <a:uFillTx/>
                <a:latin typeface="Calibri"/>
                <a:ea typeface="+mn-ea"/>
                <a:cs typeface="+mn-cs"/>
              </a:rPr>
              <a:t>politík</a:t>
            </a:r>
            <a:r>
              <a:rPr kumimoji="0" lang="en-US" sz="4400" b="1" i="0" u="none" strike="noStrike" kern="1200" cap="none" spc="0" normalizeH="0" baseline="0" noProof="0" dirty="0" smtClean="0">
                <a:ln>
                  <a:noFill/>
                </a:ln>
                <a:solidFill>
                  <a:schemeClr val="accent1">
                    <a:lumMod val="50000"/>
                  </a:schemeClr>
                </a:solidFill>
                <a:effectLst/>
                <a:uLnTx/>
                <a:uFillTx/>
                <a:latin typeface="Calibri"/>
                <a:ea typeface="+mn-ea"/>
                <a:cs typeface="+mn-cs"/>
              </a:rPr>
              <a:t> </a:t>
            </a:r>
            <a:r>
              <a:rPr kumimoji="0" lang="en-US" sz="4400" b="1" i="0" u="none" strike="noStrike" kern="1200" cap="none" spc="0" normalizeH="0" baseline="0" noProof="0" dirty="0" smtClean="0">
                <a:ln>
                  <a:noFill/>
                </a:ln>
                <a:solidFill>
                  <a:schemeClr val="accent1">
                    <a:lumMod val="50000"/>
                  </a:schemeClr>
                </a:solidFill>
                <a:effectLst/>
                <a:uLnTx/>
                <a:uFillTx/>
                <a:latin typeface="Calibri"/>
                <a:ea typeface="+mn-ea"/>
                <a:cs typeface="+mn-cs"/>
              </a:rPr>
              <a:t>pre </a:t>
            </a:r>
            <a:r>
              <a:rPr kumimoji="0" lang="sk-SK" sz="4400" b="1" i="0" u="none" strike="noStrike" kern="1200" cap="none" spc="0" normalizeH="0" baseline="0" noProof="0" dirty="0" smtClean="0">
                <a:ln>
                  <a:noFill/>
                </a:ln>
                <a:solidFill>
                  <a:schemeClr val="accent1">
                    <a:lumMod val="50000"/>
                  </a:schemeClr>
                </a:solidFill>
                <a:effectLst/>
                <a:uLnTx/>
                <a:uFillTx/>
                <a:latin typeface="Calibri"/>
                <a:ea typeface="+mn-ea"/>
                <a:cs typeface="+mn-cs"/>
              </a:rPr>
              <a:t>budúcnosť </a:t>
            </a:r>
            <a:r>
              <a:rPr kumimoji="0" lang="sk-SK" sz="4400" b="1" i="0" u="none" strike="noStrike" kern="1200" cap="none" spc="0" normalizeH="0" baseline="0" dirty="0" smtClean="0">
                <a:ln>
                  <a:noFill/>
                </a:ln>
                <a:solidFill>
                  <a:schemeClr val="accent1">
                    <a:lumMod val="50000"/>
                  </a:schemeClr>
                </a:solidFill>
                <a:effectLst/>
                <a:uLnTx/>
                <a:uFillTx/>
                <a:latin typeface="Calibri"/>
                <a:ea typeface="+mn-ea"/>
                <a:cs typeface="+mn-cs"/>
              </a:rPr>
              <a:t>vidiecky</a:t>
            </a:r>
            <a:r>
              <a:rPr kumimoji="0" lang="sk-SK" sz="4400" b="1" i="0" u="none" strike="noStrike" kern="1200" cap="none" spc="0" normalizeH="0" baseline="0" noProof="0" dirty="0" smtClean="0">
                <a:ln>
                  <a:noFill/>
                </a:ln>
                <a:solidFill>
                  <a:schemeClr val="accent1">
                    <a:lumMod val="50000"/>
                  </a:schemeClr>
                </a:solidFill>
                <a:effectLst/>
                <a:uLnTx/>
                <a:uFillTx/>
                <a:latin typeface="Calibri"/>
                <a:ea typeface="+mn-ea"/>
                <a:cs typeface="+mn-cs"/>
              </a:rPr>
              <a:t>ch</a:t>
            </a:r>
            <a:r>
              <a:rPr kumimoji="0" lang="en-US" sz="4400" b="1" i="0" u="none" strike="noStrike" kern="1200" cap="none" spc="0" normalizeH="0" baseline="0" noProof="0" dirty="0" smtClean="0">
                <a:ln>
                  <a:noFill/>
                </a:ln>
                <a:solidFill>
                  <a:schemeClr val="accent1">
                    <a:lumMod val="50000"/>
                  </a:schemeClr>
                </a:solidFill>
                <a:effectLst/>
                <a:uLnTx/>
                <a:uFillTx/>
                <a:latin typeface="Calibri"/>
                <a:ea typeface="+mn-ea"/>
                <a:cs typeface="+mn-cs"/>
              </a:rPr>
              <a:t> </a:t>
            </a:r>
            <a:r>
              <a:rPr kumimoji="0" lang="en-US" sz="4400" b="1" i="0" u="none" strike="noStrike" kern="1200" cap="none" spc="0" normalizeH="0" baseline="0" noProof="0" dirty="0" smtClean="0">
                <a:ln>
                  <a:noFill/>
                </a:ln>
                <a:solidFill>
                  <a:schemeClr val="accent1">
                    <a:lumMod val="50000"/>
                  </a:schemeClr>
                </a:solidFill>
                <a:effectLst/>
                <a:uLnTx/>
                <a:uFillTx/>
                <a:latin typeface="Calibri"/>
                <a:ea typeface="+mn-ea"/>
                <a:cs typeface="+mn-cs"/>
              </a:rPr>
              <a:t>oblast</a:t>
            </a:r>
            <a:r>
              <a:rPr kumimoji="0" lang="sk-SK" sz="4400" b="1" i="0" u="none" strike="noStrike" kern="1200" cap="none" spc="0" normalizeH="0" baseline="0" noProof="0" dirty="0" smtClean="0">
                <a:ln>
                  <a:noFill/>
                </a:ln>
                <a:solidFill>
                  <a:schemeClr val="accent1">
                    <a:lumMod val="50000"/>
                  </a:schemeClr>
                </a:solidFill>
                <a:effectLst/>
                <a:uLnTx/>
                <a:uFillTx/>
                <a:latin typeface="Calibri"/>
                <a:ea typeface="+mn-ea"/>
                <a:cs typeface="+mn-cs"/>
              </a:rPr>
              <a:t>í</a:t>
            </a:r>
            <a:r>
              <a:rPr kumimoji="0" lang="en-US" sz="4400" b="1" i="0" u="none" strike="noStrike" kern="1200" cap="none" spc="0" normalizeH="0" baseline="0" noProof="0" dirty="0" smtClean="0">
                <a:ln>
                  <a:noFill/>
                </a:ln>
                <a:solidFill>
                  <a:schemeClr val="accent1">
                    <a:lumMod val="50000"/>
                  </a:schemeClr>
                </a:solidFill>
                <a:effectLst/>
                <a:uLnTx/>
                <a:uFillTx/>
                <a:latin typeface="Calibri"/>
                <a:ea typeface="+mn-ea"/>
                <a:cs typeface="+mn-cs"/>
              </a:rPr>
              <a:t> a </a:t>
            </a:r>
            <a:r>
              <a:rPr kumimoji="0" lang="sk-SK" sz="4400" b="1" i="0" u="none" strike="noStrike" kern="1200" cap="none" spc="0" normalizeH="0" baseline="0" dirty="0" smtClean="0">
                <a:ln>
                  <a:noFill/>
                </a:ln>
                <a:solidFill>
                  <a:schemeClr val="accent1">
                    <a:lumMod val="50000"/>
                  </a:schemeClr>
                </a:solidFill>
                <a:effectLst/>
                <a:uLnTx/>
                <a:uFillTx/>
                <a:latin typeface="Calibri"/>
                <a:ea typeface="+mn-ea"/>
                <a:cs typeface="+mn-cs"/>
              </a:rPr>
              <a:t>ľudí</a:t>
            </a:r>
            <a:r>
              <a:rPr kumimoji="0" lang="sk-SK" sz="4400" b="1" i="0" u="none" strike="noStrike" kern="1200" cap="none" spc="0" normalizeH="0" baseline="0" noProof="0" dirty="0" smtClean="0">
                <a:ln>
                  <a:noFill/>
                </a:ln>
                <a:solidFill>
                  <a:schemeClr val="accent1">
                    <a:lumMod val="50000"/>
                  </a:schemeClr>
                </a:solidFill>
                <a:effectLst/>
                <a:uLnTx/>
                <a:uFillTx/>
                <a:latin typeface="Calibri"/>
                <a:ea typeface="+mn-ea"/>
                <a:cs typeface="+mn-cs"/>
              </a:rPr>
              <a:t> </a:t>
            </a:r>
            <a:r>
              <a:rPr kumimoji="0" lang="sk-SK" sz="4400" b="1" i="0" u="none" strike="noStrike" kern="1200" cap="none" spc="0" normalizeH="0" baseline="0" noProof="0" dirty="0" smtClean="0">
                <a:ln>
                  <a:noFill/>
                </a:ln>
                <a:solidFill>
                  <a:schemeClr val="accent1">
                    <a:lumMod val="50000"/>
                  </a:schemeClr>
                </a:solidFill>
                <a:effectLst/>
                <a:uLnTx/>
                <a:uFillTx/>
                <a:latin typeface="Calibri"/>
                <a:ea typeface="+mn-ea"/>
                <a:cs typeface="+mn-cs"/>
              </a:rPr>
              <a:t>na vidieku</a:t>
            </a:r>
            <a:endParaRPr kumimoji="0" lang="sk-SK" sz="4400" b="1"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pic>
        <p:nvPicPr>
          <p:cNvPr id="4" name="Obrázok 3"/>
          <p:cNvPicPr>
            <a:picLocks noChangeAspect="1"/>
          </p:cNvPicPr>
          <p:nvPr/>
        </p:nvPicPr>
        <p:blipFill>
          <a:blip r:embed="rId3"/>
          <a:stretch>
            <a:fillRect/>
          </a:stretch>
        </p:blipFill>
        <p:spPr>
          <a:xfrm>
            <a:off x="6920554" y="3852299"/>
            <a:ext cx="788611" cy="598257"/>
          </a:xfrm>
          <a:prstGeom prst="rect">
            <a:avLst/>
          </a:prstGeom>
        </p:spPr>
      </p:pic>
      <p:pic>
        <p:nvPicPr>
          <p:cNvPr id="5" name="Obrázok 4"/>
          <p:cNvPicPr>
            <a:picLocks noChangeAspect="1"/>
          </p:cNvPicPr>
          <p:nvPr/>
        </p:nvPicPr>
        <p:blipFill>
          <a:blip r:embed="rId4"/>
          <a:stretch>
            <a:fillRect/>
          </a:stretch>
        </p:blipFill>
        <p:spPr>
          <a:xfrm>
            <a:off x="7709165" y="4018384"/>
            <a:ext cx="504494" cy="270482"/>
          </a:xfrm>
          <a:prstGeom prst="rect">
            <a:avLst/>
          </a:prstGeom>
        </p:spPr>
      </p:pic>
      <p:pic>
        <p:nvPicPr>
          <p:cNvPr id="7" name="Obrázok 6"/>
          <p:cNvPicPr>
            <a:picLocks noChangeAspect="1"/>
          </p:cNvPicPr>
          <p:nvPr/>
        </p:nvPicPr>
        <p:blipFill>
          <a:blip r:embed="rId5"/>
          <a:stretch>
            <a:fillRect/>
          </a:stretch>
        </p:blipFill>
        <p:spPr>
          <a:xfrm>
            <a:off x="8208660" y="3875313"/>
            <a:ext cx="743333" cy="575243"/>
          </a:xfrm>
          <a:prstGeom prst="rect">
            <a:avLst/>
          </a:prstGeom>
        </p:spPr>
      </p:pic>
      <p:pic>
        <p:nvPicPr>
          <p:cNvPr id="8" name="Obrázok 7"/>
          <p:cNvPicPr>
            <a:picLocks noChangeAspect="1"/>
          </p:cNvPicPr>
          <p:nvPr/>
        </p:nvPicPr>
        <p:blipFill>
          <a:blip r:embed="rId6"/>
          <a:stretch>
            <a:fillRect/>
          </a:stretch>
        </p:blipFill>
        <p:spPr>
          <a:xfrm>
            <a:off x="7505749" y="3075314"/>
            <a:ext cx="906325" cy="670874"/>
          </a:xfrm>
          <a:prstGeom prst="rect">
            <a:avLst/>
          </a:prstGeom>
        </p:spPr>
      </p:pic>
      <p:pic>
        <p:nvPicPr>
          <p:cNvPr id="9" name="Obrázok 8"/>
          <p:cNvPicPr>
            <a:picLocks noChangeAspect="1"/>
          </p:cNvPicPr>
          <p:nvPr/>
        </p:nvPicPr>
        <p:blipFill>
          <a:blip r:embed="rId7"/>
          <a:stretch>
            <a:fillRect/>
          </a:stretch>
        </p:blipFill>
        <p:spPr>
          <a:xfrm>
            <a:off x="7549576" y="4464686"/>
            <a:ext cx="818670" cy="678814"/>
          </a:xfrm>
          <a:prstGeom prst="rect">
            <a:avLst/>
          </a:prstGeom>
        </p:spPr>
      </p:pic>
      <p:pic>
        <p:nvPicPr>
          <p:cNvPr id="2" name="Obrázok 1"/>
          <p:cNvPicPr>
            <a:picLocks noChangeAspect="1"/>
          </p:cNvPicPr>
          <p:nvPr/>
        </p:nvPicPr>
        <p:blipFill>
          <a:blip r:embed="rId8"/>
          <a:stretch>
            <a:fillRect/>
          </a:stretch>
        </p:blipFill>
        <p:spPr>
          <a:xfrm>
            <a:off x="7185989" y="159476"/>
            <a:ext cx="829128" cy="829128"/>
          </a:xfrm>
          <a:prstGeom prst="rect">
            <a:avLst/>
          </a:prstGeom>
        </p:spPr>
      </p:pic>
      <p:pic>
        <p:nvPicPr>
          <p:cNvPr id="10" name="Obrázok 9"/>
          <p:cNvPicPr>
            <a:picLocks noChangeAspect="1"/>
          </p:cNvPicPr>
          <p:nvPr/>
        </p:nvPicPr>
        <p:blipFill>
          <a:blip r:embed="rId9"/>
          <a:stretch>
            <a:fillRect/>
          </a:stretch>
        </p:blipFill>
        <p:spPr>
          <a:xfrm>
            <a:off x="8149765" y="60665"/>
            <a:ext cx="737680" cy="957155"/>
          </a:xfrm>
          <a:prstGeom prst="rect">
            <a:avLst/>
          </a:prstGeom>
        </p:spPr>
      </p:pic>
      <p:pic>
        <p:nvPicPr>
          <p:cNvPr id="11" name="Obrázok 10"/>
          <p:cNvPicPr>
            <a:picLocks noChangeAspect="1"/>
          </p:cNvPicPr>
          <p:nvPr/>
        </p:nvPicPr>
        <p:blipFill>
          <a:blip r:embed="rId10"/>
          <a:stretch>
            <a:fillRect/>
          </a:stretch>
        </p:blipFill>
        <p:spPr>
          <a:xfrm>
            <a:off x="6860728" y="1329034"/>
            <a:ext cx="1226027" cy="508453"/>
          </a:xfrm>
          <a:prstGeom prst="rect">
            <a:avLst/>
          </a:prstGeom>
        </p:spPr>
      </p:pic>
      <p:pic>
        <p:nvPicPr>
          <p:cNvPr id="12" name="Obrázok 11"/>
          <p:cNvPicPr>
            <a:picLocks noChangeAspect="1"/>
          </p:cNvPicPr>
          <p:nvPr/>
        </p:nvPicPr>
        <p:blipFill>
          <a:blip r:embed="rId11"/>
          <a:stretch>
            <a:fillRect/>
          </a:stretch>
        </p:blipFill>
        <p:spPr>
          <a:xfrm>
            <a:off x="8123086" y="980088"/>
            <a:ext cx="914479" cy="89009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90" name="Google Shape;190;p34"/>
          <p:cNvGrpSpPr/>
          <p:nvPr/>
        </p:nvGrpSpPr>
        <p:grpSpPr>
          <a:xfrm>
            <a:off x="0" y="-24684"/>
            <a:ext cx="9144000" cy="953590"/>
            <a:chOff x="0" y="-1"/>
            <a:chExt cx="9144000" cy="953590"/>
          </a:xfrm>
        </p:grpSpPr>
        <p:sp>
          <p:nvSpPr>
            <p:cNvPr id="191" name="Google Shape;191;p34"/>
            <p:cNvSpPr/>
            <p:nvPr/>
          </p:nvSpPr>
          <p:spPr>
            <a:xfrm>
              <a:off x="0" y="-1"/>
              <a:ext cx="9144000" cy="907871"/>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72 Condensed" panose="020B0506030000000003" pitchFamily="34" charset="0"/>
                <a:cs typeface="72 Condensed" panose="020B0506030000000003" pitchFamily="34" charset="0"/>
                <a:sym typeface="Arial"/>
              </a:endParaRPr>
            </a:p>
          </p:txBody>
        </p:sp>
        <p:sp>
          <p:nvSpPr>
            <p:cNvPr id="192" name="Google Shape;192;p34"/>
            <p:cNvSpPr/>
            <p:nvPr/>
          </p:nvSpPr>
          <p:spPr>
            <a:xfrm>
              <a:off x="8665780" y="907870"/>
              <a:ext cx="470218" cy="45719"/>
            </a:xfrm>
            <a:prstGeom prst="rect">
              <a:avLst/>
            </a:prstGeom>
            <a:solidFill>
              <a:srgbClr val="197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06" b="0" i="0" u="none" strike="noStrike" cap="none">
                <a:solidFill>
                  <a:schemeClr val="lt1"/>
                </a:solidFill>
                <a:latin typeface="72 Condensed" panose="020B0506030000000003" pitchFamily="34" charset="0"/>
                <a:cs typeface="72 Condensed" panose="020B0506030000000003" pitchFamily="34" charset="0"/>
                <a:sym typeface="Arial"/>
              </a:endParaRPr>
            </a:p>
          </p:txBody>
        </p:sp>
        <p:sp>
          <p:nvSpPr>
            <p:cNvPr id="193" name="Google Shape;193;p34"/>
            <p:cNvSpPr/>
            <p:nvPr/>
          </p:nvSpPr>
          <p:spPr>
            <a:xfrm>
              <a:off x="8149059" y="907869"/>
              <a:ext cx="470218" cy="45719"/>
            </a:xfrm>
            <a:prstGeom prst="rect">
              <a:avLst/>
            </a:prstGeom>
            <a:solidFill>
              <a:srgbClr val="25B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06" b="0" i="0" u="none" strike="noStrike" cap="none">
                <a:solidFill>
                  <a:schemeClr val="lt1"/>
                </a:solidFill>
                <a:latin typeface="72 Condensed" panose="020B0506030000000003" pitchFamily="34" charset="0"/>
                <a:cs typeface="72 Condensed" panose="020B0506030000000003" pitchFamily="34" charset="0"/>
                <a:sym typeface="Arial"/>
              </a:endParaRPr>
            </a:p>
          </p:txBody>
        </p:sp>
        <p:sp>
          <p:nvSpPr>
            <p:cNvPr id="194" name="Google Shape;194;p34"/>
            <p:cNvSpPr/>
            <p:nvPr/>
          </p:nvSpPr>
          <p:spPr>
            <a:xfrm>
              <a:off x="7634425" y="907870"/>
              <a:ext cx="470218" cy="45719"/>
            </a:xfrm>
            <a:prstGeom prst="rect">
              <a:avLst/>
            </a:prstGeom>
            <a:solidFill>
              <a:srgbClr val="65E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06" b="0" i="0" u="none" strike="noStrike" cap="none">
                <a:solidFill>
                  <a:schemeClr val="lt1"/>
                </a:solidFill>
                <a:latin typeface="72 Condensed" panose="020B0506030000000003" pitchFamily="34" charset="0"/>
                <a:cs typeface="72 Condensed" panose="020B0506030000000003" pitchFamily="34" charset="0"/>
                <a:sym typeface="Arial"/>
              </a:endParaRPr>
            </a:p>
          </p:txBody>
        </p:sp>
      </p:grpSp>
      <p:sp>
        <p:nvSpPr>
          <p:cNvPr id="195" name="Google Shape;195;p34"/>
          <p:cNvSpPr txBox="1"/>
          <p:nvPr/>
        </p:nvSpPr>
        <p:spPr>
          <a:xfrm>
            <a:off x="110423" y="2805950"/>
            <a:ext cx="1297252" cy="690574"/>
          </a:xfrm>
          <a:prstGeom prst="rect">
            <a:avLst/>
          </a:prstGeom>
          <a:noFill/>
          <a:ln>
            <a:noFill/>
          </a:ln>
        </p:spPr>
        <p:txBody>
          <a:bodyPr spcFirstLastPara="1" wrap="square" lIns="0" tIns="0" rIns="0" bIns="0" anchor="t" anchorCtr="0">
            <a:spAutoFit/>
          </a:bodyPr>
          <a:lstStyle/>
          <a:p>
            <a:pPr marL="0" marR="0" lvl="0" indent="0" algn="ctr" rtl="0">
              <a:lnSpc>
                <a:spcPct val="128331"/>
              </a:lnSpc>
              <a:spcBef>
                <a:spcPts val="0"/>
              </a:spcBef>
              <a:spcAft>
                <a:spcPts val="0"/>
              </a:spcAft>
              <a:buNone/>
            </a:pPr>
            <a:r>
              <a:rPr lang="pt-PT" sz="1013" b="1" i="0" u="none" strike="noStrike" cap="none">
                <a:solidFill>
                  <a:schemeClr val="lt1"/>
                </a:solidFill>
                <a:latin typeface="72 Condensed" panose="020B0506030000000003" pitchFamily="34" charset="0"/>
                <a:ea typeface="Montserrat Black"/>
                <a:cs typeface="72 Condensed" panose="020B0506030000000003" pitchFamily="34" charset="0"/>
                <a:sym typeface="Montserrat Black"/>
              </a:rPr>
              <a:t>Structure</a:t>
            </a:r>
            <a:endParaRPr>
              <a:latin typeface="72 Condensed" panose="020B0506030000000003" pitchFamily="34" charset="0"/>
              <a:cs typeface="72 Condensed" panose="020B0506030000000003" pitchFamily="34" charset="0"/>
            </a:endParaRPr>
          </a:p>
          <a:p>
            <a:pPr marL="0" marR="0" lvl="0" indent="0" algn="ctr" rtl="0">
              <a:lnSpc>
                <a:spcPct val="168000"/>
              </a:lnSpc>
              <a:spcBef>
                <a:spcPts val="200"/>
              </a:spcBef>
              <a:spcAft>
                <a:spcPts val="0"/>
              </a:spcAft>
              <a:buNone/>
            </a:pPr>
            <a:r>
              <a:rPr lang="pt-PT" sz="900" b="0" i="0" u="none" strike="noStrike" cap="none">
                <a:solidFill>
                  <a:schemeClr val="lt1"/>
                </a:solidFill>
                <a:latin typeface="72 Condensed" panose="020B0506030000000003" pitchFamily="34" charset="0"/>
                <a:ea typeface="Lato Light"/>
                <a:cs typeface="72 Condensed" panose="020B0506030000000003" pitchFamily="34" charset="0"/>
                <a:sym typeface="Lato Light"/>
              </a:rPr>
              <a:t>Tools that allow people companies to create</a:t>
            </a:r>
            <a:endParaRPr sz="863" b="0" i="0" u="none" strike="noStrike" cap="none">
              <a:solidFill>
                <a:schemeClr val="lt1"/>
              </a:solidFill>
              <a:latin typeface="72 Condensed" panose="020B0506030000000003" pitchFamily="34" charset="0"/>
              <a:ea typeface="Lato Light"/>
              <a:cs typeface="72 Condensed" panose="020B0506030000000003" pitchFamily="34" charset="0"/>
              <a:sym typeface="Lato Light"/>
            </a:endParaRPr>
          </a:p>
        </p:txBody>
      </p:sp>
      <p:sp>
        <p:nvSpPr>
          <p:cNvPr id="196" name="Google Shape;196;p34"/>
          <p:cNvSpPr/>
          <p:nvPr/>
        </p:nvSpPr>
        <p:spPr>
          <a:xfrm>
            <a:off x="607259" y="2360378"/>
            <a:ext cx="357605" cy="260077"/>
          </a:xfrm>
          <a:custGeom>
            <a:avLst/>
            <a:gdLst/>
            <a:ahLst/>
            <a:cxnLst/>
            <a:rect l="l" t="t"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lt1"/>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None/>
            </a:pPr>
            <a:endParaRPr sz="1125" b="0" i="0" u="none" strike="noStrike" cap="none">
              <a:solidFill>
                <a:srgbClr val="000000"/>
              </a:solidFill>
              <a:latin typeface="72 Condensed" panose="020B0506030000000003" pitchFamily="34" charset="0"/>
              <a:ea typeface="Source Sans Pro"/>
              <a:cs typeface="72 Condensed" panose="020B0506030000000003" pitchFamily="34" charset="0"/>
              <a:sym typeface="Source Sans Pro"/>
            </a:endParaRPr>
          </a:p>
        </p:txBody>
      </p:sp>
      <p:sp>
        <p:nvSpPr>
          <p:cNvPr id="197" name="Google Shape;197;p34"/>
          <p:cNvSpPr/>
          <p:nvPr/>
        </p:nvSpPr>
        <p:spPr>
          <a:xfrm>
            <a:off x="250246" y="329125"/>
            <a:ext cx="6127693" cy="346249"/>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sk-SK" sz="2250" b="1" dirty="0" smtClean="0">
                <a:solidFill>
                  <a:schemeClr val="lt1"/>
                </a:solidFill>
                <a:latin typeface="72 Condensed" panose="020B0506030000000003" pitchFamily="34" charset="0"/>
                <a:ea typeface="Lato Black"/>
                <a:cs typeface="72 Condensed" panose="020B0506030000000003" pitchFamily="34" charset="0"/>
                <a:sym typeface="Lato Black"/>
              </a:rPr>
              <a:t>Vyhlásenie Vízie </a:t>
            </a:r>
            <a:r>
              <a:rPr lang="pt-PT" sz="2250" b="1" i="0" u="none" strike="noStrike" cap="none" dirty="0" smtClean="0">
                <a:solidFill>
                  <a:schemeClr val="lt1"/>
                </a:solidFill>
                <a:latin typeface="72 Condensed" panose="020B0506030000000003" pitchFamily="34" charset="0"/>
                <a:ea typeface="Lato Black"/>
                <a:cs typeface="72 Condensed" panose="020B0506030000000003" pitchFamily="34" charset="0"/>
                <a:sym typeface="Lato Black"/>
              </a:rPr>
              <a:t>– </a:t>
            </a:r>
            <a:r>
              <a:rPr lang="sk-SK" sz="2250" b="1" i="0" u="none" strike="noStrike" cap="none" dirty="0" smtClean="0">
                <a:solidFill>
                  <a:schemeClr val="lt1"/>
                </a:solidFill>
                <a:latin typeface="72 Condensed" panose="020B0506030000000003" pitchFamily="34" charset="0"/>
                <a:ea typeface="Lato Black"/>
                <a:cs typeface="72 Condensed" panose="020B0506030000000003" pitchFamily="34" charset="0"/>
                <a:sym typeface="Lato Black"/>
              </a:rPr>
              <a:t>živá definícia</a:t>
            </a:r>
            <a:endParaRPr sz="2250" b="1" i="0" u="none" strike="noStrike" cap="none" dirty="0">
              <a:solidFill>
                <a:schemeClr val="lt1"/>
              </a:solidFill>
              <a:latin typeface="72 Condensed" panose="020B0506030000000003" pitchFamily="34" charset="0"/>
              <a:ea typeface="Lato Black"/>
              <a:cs typeface="72 Condensed" panose="020B0506030000000003" pitchFamily="34" charset="0"/>
              <a:sym typeface="Lato Black"/>
            </a:endParaRPr>
          </a:p>
        </p:txBody>
      </p:sp>
      <p:sp>
        <p:nvSpPr>
          <p:cNvPr id="199" name="Google Shape;199;p34"/>
          <p:cNvSpPr/>
          <p:nvPr/>
        </p:nvSpPr>
        <p:spPr>
          <a:xfrm>
            <a:off x="7169657" y="-23595"/>
            <a:ext cx="1296924" cy="906780"/>
          </a:xfrm>
          <a:custGeom>
            <a:avLst/>
            <a:gdLst/>
            <a:ahLst/>
            <a:cxnLst/>
            <a:rect l="l" t="t" r="r" b="b"/>
            <a:pathLst>
              <a:path w="1296924" h="906780" extrusionOk="0">
                <a:moveTo>
                  <a:pt x="0" y="899160"/>
                </a:moveTo>
                <a:lnTo>
                  <a:pt x="675132" y="0"/>
                </a:lnTo>
                <a:lnTo>
                  <a:pt x="1296924" y="906780"/>
                </a:lnTo>
                <a:lnTo>
                  <a:pt x="0" y="899160"/>
                </a:lnTo>
                <a:close/>
              </a:path>
            </a:pathLst>
          </a:custGeom>
          <a:solidFill>
            <a:schemeClr val="accent1"/>
          </a:solidFill>
          <a:ln w="25400" cap="flat" cmpd="sng">
            <a:solidFill>
              <a:srgbClr val="3949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72 Condensed" panose="020B0506030000000003" pitchFamily="34" charset="0"/>
              <a:cs typeface="72 Condensed" panose="020B0506030000000003" pitchFamily="34" charset="0"/>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72 Condensed" panose="020B0506030000000003" pitchFamily="34" charset="0"/>
              <a:cs typeface="72 Condensed" panose="020B0506030000000003" pitchFamily="34" charset="0"/>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72 Condensed" panose="020B0506030000000003" pitchFamily="34" charset="0"/>
              <a:cs typeface="72 Condensed" panose="020B0506030000000003" pitchFamily="34" charset="0"/>
              <a:sym typeface="Arial"/>
            </a:endParaRPr>
          </a:p>
          <a:p>
            <a:pPr marL="0" marR="0" lvl="0" indent="0" algn="ctr" rtl="0">
              <a:lnSpc>
                <a:spcPct val="100000"/>
              </a:lnSpc>
              <a:spcBef>
                <a:spcPts val="0"/>
              </a:spcBef>
              <a:spcAft>
                <a:spcPts val="0"/>
              </a:spcAft>
              <a:buNone/>
            </a:pPr>
            <a:r>
              <a:rPr lang="pt-PT" sz="1400" b="0" i="0" u="none" strike="noStrike" cap="none" dirty="0" smtClean="0">
                <a:solidFill>
                  <a:schemeClr val="lt1"/>
                </a:solidFill>
                <a:latin typeface="72 Condensed" panose="020B0506030000000003" pitchFamily="34" charset="0"/>
                <a:cs typeface="72 Condensed" panose="020B0506030000000003" pitchFamily="34" charset="0"/>
                <a:sym typeface="Arial"/>
              </a:rPr>
              <a:t>DO</a:t>
            </a:r>
            <a:r>
              <a:rPr lang="sk-SK" sz="1400" b="0" i="0" u="none" strike="noStrike" cap="none" dirty="0" smtClean="0">
                <a:solidFill>
                  <a:schemeClr val="lt1"/>
                </a:solidFill>
                <a:latin typeface="72 Condensed" panose="020B0506030000000003" pitchFamily="34" charset="0"/>
                <a:cs typeface="72 Condensed" panose="020B0506030000000003" pitchFamily="34" charset="0"/>
                <a:sym typeface="Arial"/>
              </a:rPr>
              <a:t>K</a:t>
            </a:r>
            <a:r>
              <a:rPr lang="pt-PT" sz="1400" b="0" i="0" u="none" strike="noStrike" cap="none" dirty="0" smtClean="0">
                <a:solidFill>
                  <a:schemeClr val="lt1"/>
                </a:solidFill>
                <a:latin typeface="72 Condensed" panose="020B0506030000000003" pitchFamily="34" charset="0"/>
                <a:cs typeface="72 Condensed" panose="020B0506030000000003" pitchFamily="34" charset="0"/>
                <a:sym typeface="Arial"/>
              </a:rPr>
              <a:t>TR</a:t>
            </a:r>
            <a:r>
              <a:rPr lang="sk-SK" sz="1400" b="0" i="0" u="none" strike="noStrike" cap="none" dirty="0" smtClean="0">
                <a:solidFill>
                  <a:schemeClr val="lt1"/>
                </a:solidFill>
                <a:latin typeface="72 Condensed" panose="020B0506030000000003" pitchFamily="34" charset="0"/>
                <a:cs typeface="72 Condensed" panose="020B0506030000000003" pitchFamily="34" charset="0"/>
                <a:sym typeface="Arial"/>
              </a:rPr>
              <a:t>ÍNA</a:t>
            </a:r>
            <a:endParaRPr dirty="0">
              <a:latin typeface="72 Condensed" panose="020B0506030000000003" pitchFamily="34" charset="0"/>
              <a:cs typeface="72 Condensed" panose="020B0506030000000003" pitchFamily="34" charset="0"/>
            </a:endParaRPr>
          </a:p>
        </p:txBody>
      </p:sp>
      <p:sp>
        <p:nvSpPr>
          <p:cNvPr id="200" name="Google Shape;200;p34"/>
          <p:cNvSpPr/>
          <p:nvPr/>
        </p:nvSpPr>
        <p:spPr>
          <a:xfrm>
            <a:off x="5249037" y="259933"/>
            <a:ext cx="978408" cy="484632"/>
          </a:xfrm>
          <a:prstGeom prst="rightArrow">
            <a:avLst>
              <a:gd name="adj1" fmla="val 50000"/>
              <a:gd name="adj2" fmla="val 50000"/>
            </a:avLst>
          </a:prstGeom>
          <a:solidFill>
            <a:schemeClr val="accent1"/>
          </a:solidFill>
          <a:ln w="25400" cap="flat" cmpd="sng">
            <a:solidFill>
              <a:srgbClr val="3949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72 Condensed" panose="020B0506030000000003" pitchFamily="34" charset="0"/>
              <a:cs typeface="72 Condensed" panose="020B0506030000000003" pitchFamily="34" charset="0"/>
              <a:sym typeface="Arial"/>
            </a:endParaRPr>
          </a:p>
        </p:txBody>
      </p:sp>
      <p:sp>
        <p:nvSpPr>
          <p:cNvPr id="2" name="Obdĺžnik 1"/>
          <p:cNvSpPr/>
          <p:nvPr/>
        </p:nvSpPr>
        <p:spPr>
          <a:xfrm>
            <a:off x="162645" y="1236994"/>
            <a:ext cx="8738244" cy="3746667"/>
          </a:xfrm>
          <a:prstGeom prst="rect">
            <a:avLst/>
          </a:prstGeom>
        </p:spPr>
        <p:txBody>
          <a:bodyPr wrap="square">
            <a:spAutoFit/>
          </a:bodyPr>
          <a:lstStyle/>
          <a:p>
            <a:pPr algn="just">
              <a:lnSpc>
                <a:spcPct val="106000"/>
              </a:lnSpc>
            </a:pPr>
            <a:r>
              <a:rPr lang="sk-SK" i="1" dirty="0">
                <a:solidFill>
                  <a:srgbClr val="443946"/>
                </a:solidFill>
                <a:latin typeface="72 Condensed" panose="020B0506030000000003"/>
                <a:ea typeface="Calibri" panose="020F0502020204030204" pitchFamily="34" charset="0"/>
                <a:cs typeface="72 Condensed" panose="020B0506030000000003"/>
              </a:rPr>
              <a:t>„Na základe Vízie zakotvenej v ústavnom zákone prijatom NR SR v roku 2024 sa zabezpečilo strategické smerovanie zohľadňujúce skutočné potreby na vidieku a dlhodobá udržateľná podpora cez viacero finančných nástrojov, vďaka ktorej vidiek v roku 2040 je rozvinutejší a prosperujúci s mnohými pozitívnymi environmentálnymi, spoločenskými, ekonomickými a architektonickými vylepšeniami, na základe ktorých sa stáva vidiek stále viac a viac atraktívnejším, priateľskejším ku klíme, takmer uhlíkovo neutrálnym, živým a pulzujúcim miestom pre život, prácu, voľný čas a investície. Spolupráca a podpora pre vidiek sa realizuje skrze rôzne verejné politiky naprieč všetkými sektormi a úrovňami verejnej správy. </a:t>
            </a:r>
            <a:endParaRPr lang="sk-SK" sz="1200" dirty="0">
              <a:latin typeface="Times New Roman" panose="02020603050405020304" pitchFamily="18" charset="0"/>
              <a:ea typeface="Times New Roman" panose="02020603050405020304" pitchFamily="18" charset="0"/>
            </a:endParaRPr>
          </a:p>
          <a:p>
            <a:pPr algn="just">
              <a:lnSpc>
                <a:spcPct val="106000"/>
              </a:lnSpc>
            </a:pPr>
            <a:r>
              <a:rPr lang="sk-SK" i="1" dirty="0">
                <a:solidFill>
                  <a:srgbClr val="443946"/>
                </a:solidFill>
                <a:latin typeface="72 Condensed" panose="020B0506030000000003"/>
                <a:ea typeface="Calibri" panose="020F0502020204030204" pitchFamily="34" charset="0"/>
                <a:cs typeface="72 Condensed" panose="020B0506030000000003"/>
              </a:rPr>
              <a:t>Vidiecke oblasti sú prepojené medzi sebou a s mestami. Tradičná vidiecka architektúra je na dedinách zachovaná a rešpektovaná. Internetové pripojenie sa zlepšilo v celej krajine. Symbióza medzi mestami a vidiekom je zachovaná. </a:t>
            </a:r>
            <a:endParaRPr lang="sk-SK" sz="1200" dirty="0">
              <a:latin typeface="Times New Roman" panose="02020603050405020304" pitchFamily="18" charset="0"/>
              <a:ea typeface="Times New Roman" panose="02020603050405020304" pitchFamily="18" charset="0"/>
            </a:endParaRPr>
          </a:p>
          <a:p>
            <a:pPr algn="just">
              <a:lnSpc>
                <a:spcPct val="106000"/>
              </a:lnSpc>
            </a:pPr>
            <a:r>
              <a:rPr lang="sk-SK" i="1" dirty="0">
                <a:solidFill>
                  <a:srgbClr val="443946"/>
                </a:solidFill>
                <a:latin typeface="72 Condensed" panose="020B0506030000000003"/>
                <a:ea typeface="Calibri" panose="020F0502020204030204" pitchFamily="34" charset="0"/>
                <a:cs typeface="72 Condensed" panose="020B0506030000000003"/>
              </a:rPr>
              <a:t>Podnikatelia na vidieku sú lídrami v regiónoch. Sú vytvorené pre nich podporné štruktúry. Sú vytvorené nové možnosti zamestnanosti a nové sektory sú zapojené v oblasti služieb, obehovej ekonomiky a energetiky. Prácu z domu je oveľa bežnejšia prostredníctvom zdieľaných priestorov v regiónoch.</a:t>
            </a:r>
            <a:endParaRPr lang="sk-SK" sz="1200" dirty="0">
              <a:latin typeface="Times New Roman" panose="02020603050405020304" pitchFamily="18" charset="0"/>
              <a:ea typeface="Times New Roman" panose="02020603050405020304" pitchFamily="18" charset="0"/>
            </a:endParaRPr>
          </a:p>
          <a:p>
            <a:pPr algn="just">
              <a:lnSpc>
                <a:spcPct val="106000"/>
              </a:lnSpc>
            </a:pPr>
            <a:r>
              <a:rPr lang="sk-SK" i="1" dirty="0">
                <a:solidFill>
                  <a:srgbClr val="443946"/>
                </a:solidFill>
                <a:latin typeface="72 Condensed" panose="020B0506030000000003"/>
                <a:ea typeface="Calibri" panose="020F0502020204030204" pitchFamily="34" charset="0"/>
                <a:cs typeface="72 Condensed" panose="020B0506030000000003"/>
              </a:rPr>
              <a:t>Aktéri sú aktívne, </a:t>
            </a:r>
            <a:r>
              <a:rPr lang="sk-SK" i="1" dirty="0" err="1">
                <a:solidFill>
                  <a:srgbClr val="443946"/>
                </a:solidFill>
                <a:latin typeface="72 Condensed" panose="020B0506030000000003"/>
                <a:ea typeface="Calibri" panose="020F0502020204030204" pitchFamily="34" charset="0"/>
                <a:cs typeface="72 Condensed" panose="020B0506030000000003"/>
              </a:rPr>
              <a:t>inkluzívne</a:t>
            </a:r>
            <a:r>
              <a:rPr lang="sk-SK" i="1" dirty="0">
                <a:solidFill>
                  <a:srgbClr val="443946"/>
                </a:solidFill>
                <a:latin typeface="72 Condensed" panose="020B0506030000000003"/>
                <a:ea typeface="Calibri" panose="020F0502020204030204" pitchFamily="34" charset="0"/>
                <a:cs typeface="72 Condensed" panose="020B0506030000000003"/>
              </a:rPr>
              <a:t> a transparentne zapájaní do prípravy a implementácie verejných politík a ich názory sú zohľadňované vo všetkých fázach, pričom tok informácií je obojsmerný, zdola nahor a zhora nadol a konzultácie sú včasné, konštruktívne, neustále a pre spoločné dobro vidieckych oblastí a ich obyvateľov. Za týmto účelom sú zavedené a fungujúce riadiace štruktúry. </a:t>
            </a:r>
            <a:endParaRPr lang="sk-SK" sz="1200" dirty="0">
              <a:latin typeface="Times New Roman" panose="02020603050405020304" pitchFamily="18" charset="0"/>
              <a:ea typeface="Times New Roman" panose="02020603050405020304" pitchFamily="18" charset="0"/>
            </a:endParaRPr>
          </a:p>
          <a:p>
            <a:pPr algn="just">
              <a:lnSpc>
                <a:spcPct val="106000"/>
              </a:lnSpc>
            </a:pPr>
            <a:r>
              <a:rPr lang="sk-SK" i="1" dirty="0">
                <a:solidFill>
                  <a:srgbClr val="443946"/>
                </a:solidFill>
                <a:latin typeface="72 Condensed" panose="020B0506030000000003"/>
                <a:ea typeface="Calibri" panose="020F0502020204030204" pitchFamily="34" charset="0"/>
                <a:cs typeface="72 Condensed" panose="020B0506030000000003"/>
              </a:rPr>
              <a:t>Výskum, prenos poznatkov a inovácie majú novú úlohu v kombinácii s novými úlohami riadenia a spolupráce, ako aj neustálym priamym zapojením občanov na všetkých úrovniach.</a:t>
            </a:r>
            <a:endParaRPr lang="sk-SK"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1465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90" name="Google Shape;190;p34"/>
          <p:cNvGrpSpPr/>
          <p:nvPr/>
        </p:nvGrpSpPr>
        <p:grpSpPr>
          <a:xfrm>
            <a:off x="0" y="-24684"/>
            <a:ext cx="9144000" cy="953590"/>
            <a:chOff x="0" y="-1"/>
            <a:chExt cx="9144000" cy="953590"/>
          </a:xfrm>
        </p:grpSpPr>
        <p:sp>
          <p:nvSpPr>
            <p:cNvPr id="191" name="Google Shape;191;p34"/>
            <p:cNvSpPr/>
            <p:nvPr/>
          </p:nvSpPr>
          <p:spPr>
            <a:xfrm>
              <a:off x="0" y="-1"/>
              <a:ext cx="9144000" cy="907871"/>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72 Condensed" panose="020B0506030000000003" pitchFamily="34" charset="0"/>
                <a:cs typeface="72 Condensed" panose="020B0506030000000003" pitchFamily="34" charset="0"/>
                <a:sym typeface="Arial"/>
              </a:endParaRPr>
            </a:p>
          </p:txBody>
        </p:sp>
        <p:sp>
          <p:nvSpPr>
            <p:cNvPr id="192" name="Google Shape;192;p34"/>
            <p:cNvSpPr/>
            <p:nvPr/>
          </p:nvSpPr>
          <p:spPr>
            <a:xfrm>
              <a:off x="8665780" y="907870"/>
              <a:ext cx="470218" cy="45719"/>
            </a:xfrm>
            <a:prstGeom prst="rect">
              <a:avLst/>
            </a:prstGeom>
            <a:solidFill>
              <a:srgbClr val="197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06" b="0" i="0" u="none" strike="noStrike" cap="none">
                <a:solidFill>
                  <a:schemeClr val="lt1"/>
                </a:solidFill>
                <a:latin typeface="72 Condensed" panose="020B0506030000000003" pitchFamily="34" charset="0"/>
                <a:cs typeface="72 Condensed" panose="020B0506030000000003" pitchFamily="34" charset="0"/>
                <a:sym typeface="Arial"/>
              </a:endParaRPr>
            </a:p>
          </p:txBody>
        </p:sp>
        <p:sp>
          <p:nvSpPr>
            <p:cNvPr id="193" name="Google Shape;193;p34"/>
            <p:cNvSpPr/>
            <p:nvPr/>
          </p:nvSpPr>
          <p:spPr>
            <a:xfrm>
              <a:off x="8149059" y="907869"/>
              <a:ext cx="470218" cy="45719"/>
            </a:xfrm>
            <a:prstGeom prst="rect">
              <a:avLst/>
            </a:prstGeom>
            <a:solidFill>
              <a:srgbClr val="25B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06" b="0" i="0" u="none" strike="noStrike" cap="none">
                <a:solidFill>
                  <a:schemeClr val="lt1"/>
                </a:solidFill>
                <a:latin typeface="72 Condensed" panose="020B0506030000000003" pitchFamily="34" charset="0"/>
                <a:cs typeface="72 Condensed" panose="020B0506030000000003" pitchFamily="34" charset="0"/>
                <a:sym typeface="Arial"/>
              </a:endParaRPr>
            </a:p>
          </p:txBody>
        </p:sp>
        <p:sp>
          <p:nvSpPr>
            <p:cNvPr id="194" name="Google Shape;194;p34"/>
            <p:cNvSpPr/>
            <p:nvPr/>
          </p:nvSpPr>
          <p:spPr>
            <a:xfrm>
              <a:off x="7634425" y="907870"/>
              <a:ext cx="470218" cy="45719"/>
            </a:xfrm>
            <a:prstGeom prst="rect">
              <a:avLst/>
            </a:prstGeom>
            <a:solidFill>
              <a:srgbClr val="65E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06" b="0" i="0" u="none" strike="noStrike" cap="none">
                <a:solidFill>
                  <a:schemeClr val="lt1"/>
                </a:solidFill>
                <a:latin typeface="72 Condensed" panose="020B0506030000000003" pitchFamily="34" charset="0"/>
                <a:cs typeface="72 Condensed" panose="020B0506030000000003" pitchFamily="34" charset="0"/>
                <a:sym typeface="Arial"/>
              </a:endParaRPr>
            </a:p>
          </p:txBody>
        </p:sp>
      </p:grpSp>
      <p:sp>
        <p:nvSpPr>
          <p:cNvPr id="195" name="Google Shape;195;p34"/>
          <p:cNvSpPr txBox="1"/>
          <p:nvPr/>
        </p:nvSpPr>
        <p:spPr>
          <a:xfrm>
            <a:off x="110423" y="2805950"/>
            <a:ext cx="1297252" cy="690574"/>
          </a:xfrm>
          <a:prstGeom prst="rect">
            <a:avLst/>
          </a:prstGeom>
          <a:noFill/>
          <a:ln>
            <a:noFill/>
          </a:ln>
        </p:spPr>
        <p:txBody>
          <a:bodyPr spcFirstLastPara="1" wrap="square" lIns="0" tIns="0" rIns="0" bIns="0" anchor="t" anchorCtr="0">
            <a:spAutoFit/>
          </a:bodyPr>
          <a:lstStyle/>
          <a:p>
            <a:pPr marL="0" marR="0" lvl="0" indent="0" algn="ctr" rtl="0">
              <a:lnSpc>
                <a:spcPct val="128331"/>
              </a:lnSpc>
              <a:spcBef>
                <a:spcPts val="0"/>
              </a:spcBef>
              <a:spcAft>
                <a:spcPts val="0"/>
              </a:spcAft>
              <a:buNone/>
            </a:pPr>
            <a:r>
              <a:rPr lang="pt-PT" sz="1013" b="1" i="0" u="none" strike="noStrike" cap="none">
                <a:solidFill>
                  <a:schemeClr val="lt1"/>
                </a:solidFill>
                <a:latin typeface="72 Condensed" panose="020B0506030000000003" pitchFamily="34" charset="0"/>
                <a:ea typeface="Montserrat Black"/>
                <a:cs typeface="72 Condensed" panose="020B0506030000000003" pitchFamily="34" charset="0"/>
                <a:sym typeface="Montserrat Black"/>
              </a:rPr>
              <a:t>Structure</a:t>
            </a:r>
            <a:endParaRPr>
              <a:latin typeface="72 Condensed" panose="020B0506030000000003" pitchFamily="34" charset="0"/>
              <a:cs typeface="72 Condensed" panose="020B0506030000000003" pitchFamily="34" charset="0"/>
            </a:endParaRPr>
          </a:p>
          <a:p>
            <a:pPr marL="0" marR="0" lvl="0" indent="0" algn="ctr" rtl="0">
              <a:lnSpc>
                <a:spcPct val="168000"/>
              </a:lnSpc>
              <a:spcBef>
                <a:spcPts val="200"/>
              </a:spcBef>
              <a:spcAft>
                <a:spcPts val="0"/>
              </a:spcAft>
              <a:buNone/>
            </a:pPr>
            <a:r>
              <a:rPr lang="pt-PT" sz="900" b="0" i="0" u="none" strike="noStrike" cap="none">
                <a:solidFill>
                  <a:schemeClr val="lt1"/>
                </a:solidFill>
                <a:latin typeface="72 Condensed" panose="020B0506030000000003" pitchFamily="34" charset="0"/>
                <a:ea typeface="Lato Light"/>
                <a:cs typeface="72 Condensed" panose="020B0506030000000003" pitchFamily="34" charset="0"/>
                <a:sym typeface="Lato Light"/>
              </a:rPr>
              <a:t>Tools that allow people companies to create</a:t>
            </a:r>
            <a:endParaRPr sz="863" b="0" i="0" u="none" strike="noStrike" cap="none">
              <a:solidFill>
                <a:schemeClr val="lt1"/>
              </a:solidFill>
              <a:latin typeface="72 Condensed" panose="020B0506030000000003" pitchFamily="34" charset="0"/>
              <a:ea typeface="Lato Light"/>
              <a:cs typeface="72 Condensed" panose="020B0506030000000003" pitchFamily="34" charset="0"/>
              <a:sym typeface="Lato Light"/>
            </a:endParaRPr>
          </a:p>
        </p:txBody>
      </p:sp>
      <p:sp>
        <p:nvSpPr>
          <p:cNvPr id="196" name="Google Shape;196;p34"/>
          <p:cNvSpPr/>
          <p:nvPr/>
        </p:nvSpPr>
        <p:spPr>
          <a:xfrm>
            <a:off x="607259" y="2360378"/>
            <a:ext cx="357605" cy="260077"/>
          </a:xfrm>
          <a:custGeom>
            <a:avLst/>
            <a:gdLst/>
            <a:ahLst/>
            <a:cxnLst/>
            <a:rect l="l" t="t"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lt1"/>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None/>
            </a:pPr>
            <a:endParaRPr sz="1125" b="0" i="0" u="none" strike="noStrike" cap="none">
              <a:solidFill>
                <a:srgbClr val="000000"/>
              </a:solidFill>
              <a:latin typeface="72 Condensed" panose="020B0506030000000003" pitchFamily="34" charset="0"/>
              <a:ea typeface="Source Sans Pro"/>
              <a:cs typeface="72 Condensed" panose="020B0506030000000003" pitchFamily="34" charset="0"/>
              <a:sym typeface="Source Sans Pro"/>
            </a:endParaRPr>
          </a:p>
        </p:txBody>
      </p:sp>
      <p:sp>
        <p:nvSpPr>
          <p:cNvPr id="197" name="Google Shape;197;p34"/>
          <p:cNvSpPr/>
          <p:nvPr/>
        </p:nvSpPr>
        <p:spPr>
          <a:xfrm>
            <a:off x="250246" y="329125"/>
            <a:ext cx="6127693" cy="346249"/>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sk-SK" sz="2250" b="1" dirty="0" smtClean="0">
                <a:solidFill>
                  <a:schemeClr val="lt1"/>
                </a:solidFill>
                <a:latin typeface="72 Condensed" panose="020B0506030000000003" pitchFamily="34" charset="0"/>
                <a:ea typeface="Lato Black"/>
                <a:cs typeface="72 Condensed" panose="020B0506030000000003" pitchFamily="34" charset="0"/>
                <a:sym typeface="Lato Black"/>
              </a:rPr>
              <a:t>Vyhlásenie Vízie – živá definícia</a:t>
            </a:r>
            <a:endParaRPr sz="2250" b="1" i="0" u="none" strike="noStrike" cap="none" dirty="0">
              <a:solidFill>
                <a:schemeClr val="lt1"/>
              </a:solidFill>
              <a:latin typeface="72 Condensed" panose="020B0506030000000003" pitchFamily="34" charset="0"/>
              <a:ea typeface="Lato Black"/>
              <a:cs typeface="72 Condensed" panose="020B0506030000000003" pitchFamily="34" charset="0"/>
              <a:sym typeface="Lato Black"/>
            </a:endParaRPr>
          </a:p>
        </p:txBody>
      </p:sp>
      <p:sp>
        <p:nvSpPr>
          <p:cNvPr id="199" name="Google Shape;199;p34"/>
          <p:cNvSpPr/>
          <p:nvPr/>
        </p:nvSpPr>
        <p:spPr>
          <a:xfrm>
            <a:off x="7169657" y="-23595"/>
            <a:ext cx="1296924" cy="906780"/>
          </a:xfrm>
          <a:custGeom>
            <a:avLst/>
            <a:gdLst/>
            <a:ahLst/>
            <a:cxnLst/>
            <a:rect l="l" t="t" r="r" b="b"/>
            <a:pathLst>
              <a:path w="1296924" h="906780" extrusionOk="0">
                <a:moveTo>
                  <a:pt x="0" y="899160"/>
                </a:moveTo>
                <a:lnTo>
                  <a:pt x="675132" y="0"/>
                </a:lnTo>
                <a:lnTo>
                  <a:pt x="1296924" y="906780"/>
                </a:lnTo>
                <a:lnTo>
                  <a:pt x="0" y="899160"/>
                </a:lnTo>
                <a:close/>
              </a:path>
            </a:pathLst>
          </a:custGeom>
          <a:solidFill>
            <a:schemeClr val="accent1"/>
          </a:solidFill>
          <a:ln w="25400" cap="flat" cmpd="sng">
            <a:solidFill>
              <a:srgbClr val="3949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72 Condensed" panose="020B0506030000000003" pitchFamily="34" charset="0"/>
              <a:cs typeface="72 Condensed" panose="020B0506030000000003" pitchFamily="34" charset="0"/>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72 Condensed" panose="020B0506030000000003" pitchFamily="34" charset="0"/>
              <a:cs typeface="72 Condensed" panose="020B0506030000000003" pitchFamily="34" charset="0"/>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72 Condensed" panose="020B0506030000000003" pitchFamily="34" charset="0"/>
              <a:cs typeface="72 Condensed" panose="020B0506030000000003" pitchFamily="34" charset="0"/>
              <a:sym typeface="Arial"/>
            </a:endParaRPr>
          </a:p>
          <a:p>
            <a:pPr marL="0" marR="0" lvl="0" indent="0" algn="ctr" rtl="0">
              <a:lnSpc>
                <a:spcPct val="100000"/>
              </a:lnSpc>
              <a:spcBef>
                <a:spcPts val="0"/>
              </a:spcBef>
              <a:spcAft>
                <a:spcPts val="0"/>
              </a:spcAft>
              <a:buNone/>
            </a:pPr>
            <a:r>
              <a:rPr lang="pt-PT" sz="1400" b="0" i="0" u="none" strike="noStrike" cap="none" dirty="0" smtClean="0">
                <a:solidFill>
                  <a:schemeClr val="lt1"/>
                </a:solidFill>
                <a:latin typeface="72 Condensed" panose="020B0506030000000003" pitchFamily="34" charset="0"/>
                <a:cs typeface="72 Condensed" panose="020B0506030000000003" pitchFamily="34" charset="0"/>
                <a:sym typeface="Arial"/>
              </a:rPr>
              <a:t>DO</a:t>
            </a:r>
            <a:r>
              <a:rPr lang="sk-SK" dirty="0">
                <a:solidFill>
                  <a:schemeClr val="lt1"/>
                </a:solidFill>
                <a:latin typeface="72 Condensed" panose="020B0506030000000003" pitchFamily="34" charset="0"/>
                <a:cs typeface="72 Condensed" panose="020B0506030000000003" pitchFamily="34" charset="0"/>
              </a:rPr>
              <a:t>K</a:t>
            </a:r>
            <a:r>
              <a:rPr lang="pt-PT" sz="1400" b="0" i="0" u="none" strike="noStrike" cap="none" dirty="0" smtClean="0">
                <a:solidFill>
                  <a:schemeClr val="lt1"/>
                </a:solidFill>
                <a:latin typeface="72 Condensed" panose="020B0506030000000003" pitchFamily="34" charset="0"/>
                <a:cs typeface="72 Condensed" panose="020B0506030000000003" pitchFamily="34" charset="0"/>
                <a:sym typeface="Arial"/>
              </a:rPr>
              <a:t>TR</a:t>
            </a:r>
            <a:r>
              <a:rPr lang="sk-SK" sz="1400" b="0" i="0" u="none" strike="noStrike" cap="none" dirty="0" smtClean="0">
                <a:solidFill>
                  <a:schemeClr val="lt1"/>
                </a:solidFill>
                <a:latin typeface="72 Condensed" panose="020B0506030000000003" pitchFamily="34" charset="0"/>
                <a:cs typeface="72 Condensed" panose="020B0506030000000003" pitchFamily="34" charset="0"/>
                <a:sym typeface="Arial"/>
              </a:rPr>
              <a:t>Í</a:t>
            </a:r>
            <a:r>
              <a:rPr lang="pt-PT" sz="1400" b="0" i="0" u="none" strike="noStrike" cap="none" dirty="0" smtClean="0">
                <a:solidFill>
                  <a:schemeClr val="lt1"/>
                </a:solidFill>
                <a:latin typeface="72 Condensed" panose="020B0506030000000003" pitchFamily="34" charset="0"/>
                <a:cs typeface="72 Condensed" panose="020B0506030000000003" pitchFamily="34" charset="0"/>
                <a:sym typeface="Arial"/>
              </a:rPr>
              <a:t>N</a:t>
            </a:r>
            <a:r>
              <a:rPr lang="sk-SK" dirty="0" smtClean="0">
                <a:solidFill>
                  <a:schemeClr val="lt1"/>
                </a:solidFill>
                <a:latin typeface="72 Condensed" panose="020B0506030000000003" pitchFamily="34" charset="0"/>
                <a:cs typeface="72 Condensed" panose="020B0506030000000003" pitchFamily="34" charset="0"/>
              </a:rPr>
              <a:t>A</a:t>
            </a:r>
            <a:endParaRPr dirty="0">
              <a:latin typeface="72 Condensed" panose="020B0506030000000003" pitchFamily="34" charset="0"/>
              <a:cs typeface="72 Condensed" panose="020B0506030000000003" pitchFamily="34" charset="0"/>
            </a:endParaRPr>
          </a:p>
        </p:txBody>
      </p:sp>
      <p:sp>
        <p:nvSpPr>
          <p:cNvPr id="200" name="Google Shape;200;p34"/>
          <p:cNvSpPr/>
          <p:nvPr/>
        </p:nvSpPr>
        <p:spPr>
          <a:xfrm>
            <a:off x="5351002" y="259933"/>
            <a:ext cx="978408" cy="484632"/>
          </a:xfrm>
          <a:prstGeom prst="rightArrow">
            <a:avLst>
              <a:gd name="adj1" fmla="val 50000"/>
              <a:gd name="adj2" fmla="val 50000"/>
            </a:avLst>
          </a:prstGeom>
          <a:solidFill>
            <a:schemeClr val="accent1"/>
          </a:solidFill>
          <a:ln w="25400" cap="flat" cmpd="sng">
            <a:solidFill>
              <a:srgbClr val="3949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72 Condensed" panose="020B0506030000000003" pitchFamily="34" charset="0"/>
              <a:cs typeface="72 Condensed" panose="020B0506030000000003" pitchFamily="34" charset="0"/>
              <a:sym typeface="Arial"/>
            </a:endParaRPr>
          </a:p>
        </p:txBody>
      </p:sp>
      <p:sp>
        <p:nvSpPr>
          <p:cNvPr id="2" name="Obdĺžnik 1"/>
          <p:cNvSpPr/>
          <p:nvPr/>
        </p:nvSpPr>
        <p:spPr>
          <a:xfrm>
            <a:off x="167179" y="1236994"/>
            <a:ext cx="8752886" cy="3367460"/>
          </a:xfrm>
          <a:prstGeom prst="rect">
            <a:avLst/>
          </a:prstGeom>
        </p:spPr>
        <p:txBody>
          <a:bodyPr wrap="square">
            <a:spAutoFit/>
          </a:bodyPr>
          <a:lstStyle/>
          <a:p>
            <a:pPr algn="just">
              <a:lnSpc>
                <a:spcPct val="106000"/>
              </a:lnSpc>
              <a:spcBef>
                <a:spcPts val="200"/>
              </a:spcBef>
            </a:pPr>
            <a:r>
              <a:rPr lang="sk-SK" i="1" dirty="0">
                <a:solidFill>
                  <a:srgbClr val="443946"/>
                </a:solidFill>
                <a:latin typeface="72 Condensed" panose="020B0506030000000003"/>
                <a:ea typeface="Arial" panose="020B0604020202020204" pitchFamily="34" charset="0"/>
                <a:cs typeface="72 Condensed" panose="020B0506030000000003"/>
              </a:rPr>
              <a:t>Poľnohospodársko-potravinársky sektor prešiel zmenou paradigmy smerom k udržateľnejšiemu, ekologickejšiemu a odolnejšiemu. Ľudia pracujúci v poľnohospodárstve a výrobe potravín prosperujú a sú povzbudzovaní, aby pokračovali v tejto hospodárskej oblasti.</a:t>
            </a:r>
            <a:endParaRPr lang="sk-SK" sz="1200" dirty="0">
              <a:latin typeface="Times New Roman" panose="02020603050405020304" pitchFamily="18" charset="0"/>
              <a:ea typeface="Times New Roman" panose="02020603050405020304" pitchFamily="18" charset="0"/>
            </a:endParaRPr>
          </a:p>
          <a:p>
            <a:pPr algn="just">
              <a:lnSpc>
                <a:spcPct val="106000"/>
              </a:lnSpc>
              <a:spcBef>
                <a:spcPts val="200"/>
              </a:spcBef>
            </a:pPr>
            <a:r>
              <a:rPr lang="sk-SK" i="1" dirty="0">
                <a:solidFill>
                  <a:srgbClr val="443946"/>
                </a:solidFill>
                <a:latin typeface="72 Condensed" panose="020B0506030000000003"/>
                <a:ea typeface="Arial" panose="020B0604020202020204" pitchFamily="34" charset="0"/>
                <a:cs typeface="72 Condensed" panose="020B0506030000000003"/>
              </a:rPr>
              <a:t>Na výrobu potravín sa nepoužívajú žiadne pesticídy ani chemikálie. Kvalita pôdy sa zlepšuje a jej degradácia bola odvrátená. GMO boli úplne zrušené. Poľnohospodári, potravinári a poradcovia sú dobre vyškolení. </a:t>
            </a:r>
            <a:endParaRPr lang="sk-SK" sz="1200" dirty="0">
              <a:latin typeface="Times New Roman" panose="02020603050405020304" pitchFamily="18" charset="0"/>
              <a:ea typeface="Times New Roman" panose="02020603050405020304" pitchFamily="18" charset="0"/>
            </a:endParaRPr>
          </a:p>
          <a:p>
            <a:pPr algn="just">
              <a:lnSpc>
                <a:spcPct val="106000"/>
              </a:lnSpc>
              <a:spcBef>
                <a:spcPts val="200"/>
              </a:spcBef>
            </a:pPr>
            <a:r>
              <a:rPr lang="sk-SK" i="1" dirty="0">
                <a:solidFill>
                  <a:srgbClr val="443946"/>
                </a:solidFill>
                <a:latin typeface="72 Condensed" panose="020B0506030000000003"/>
                <a:ea typeface="Arial" panose="020B0604020202020204" pitchFamily="34" charset="0"/>
                <a:cs typeface="72 Condensed" panose="020B0506030000000003"/>
              </a:rPr>
              <a:t>Poľnohospodári majú dostatočné vstupy, ktoré potrebujú, majú dostupný trh, ktorý sa rozvíja súbežne s poľnohospodármi, ktorí prijímajú nové postupy. Pre farmárov sú zabezpečené primerané ceny. Globálna pandémia poskytla jedinečnú príležitosť reštartovať vidiecke oblasti novým progresívnejším, udržateľnejším a odolnejším spôsobom. Celá poľnohospodárska výroba je ekologická.</a:t>
            </a:r>
            <a:endParaRPr lang="sk-SK" sz="1200" dirty="0">
              <a:latin typeface="Times New Roman" panose="02020603050405020304" pitchFamily="18" charset="0"/>
              <a:ea typeface="Times New Roman" panose="02020603050405020304" pitchFamily="18" charset="0"/>
            </a:endParaRPr>
          </a:p>
          <a:p>
            <a:pPr algn="just">
              <a:lnSpc>
                <a:spcPct val="106000"/>
              </a:lnSpc>
              <a:spcBef>
                <a:spcPts val="200"/>
              </a:spcBef>
            </a:pPr>
            <a:r>
              <a:rPr lang="sk-SK" i="1" dirty="0">
                <a:solidFill>
                  <a:srgbClr val="443946"/>
                </a:solidFill>
                <a:latin typeface="72 Condensed" panose="020B0506030000000003"/>
                <a:ea typeface="Arial" panose="020B0604020202020204" pitchFamily="34" charset="0"/>
                <a:cs typeface="72 Condensed" panose="020B0506030000000003"/>
              </a:rPr>
              <a:t>Ľudia žijúci na vidieku sú šťastní a spokojní. </a:t>
            </a:r>
            <a:endParaRPr lang="sk-SK" sz="1200" dirty="0">
              <a:latin typeface="Times New Roman" panose="02020603050405020304" pitchFamily="18" charset="0"/>
              <a:ea typeface="Times New Roman" panose="02020603050405020304" pitchFamily="18" charset="0"/>
            </a:endParaRPr>
          </a:p>
          <a:p>
            <a:pPr algn="just">
              <a:lnSpc>
                <a:spcPct val="106000"/>
              </a:lnSpc>
              <a:spcBef>
                <a:spcPts val="200"/>
              </a:spcBef>
            </a:pPr>
            <a:r>
              <a:rPr lang="sk-SK" i="1" dirty="0">
                <a:solidFill>
                  <a:srgbClr val="443946"/>
                </a:solidFill>
                <a:latin typeface="72 Condensed" panose="020B0506030000000003"/>
                <a:ea typeface="Arial" panose="020B0604020202020204" pitchFamily="34" charset="0"/>
                <a:cs typeface="72 Condensed" panose="020B0506030000000003"/>
              </a:rPr>
              <a:t>Veda, vzdelávanie a prenos poznatkov získali vo vidieckej spoločnosti svoje rešpektujúce miesto a slúžia ako kľúčový nástroj inovácií a rozvoja vo všetkých sektoroch diverzifikovaného vidieckeho hospodárstva. </a:t>
            </a:r>
            <a:endParaRPr lang="sk-SK" sz="1200" dirty="0">
              <a:latin typeface="Times New Roman" panose="02020603050405020304" pitchFamily="18" charset="0"/>
              <a:ea typeface="Times New Roman" panose="02020603050405020304" pitchFamily="18" charset="0"/>
            </a:endParaRPr>
          </a:p>
          <a:p>
            <a:pPr algn="just">
              <a:lnSpc>
                <a:spcPct val="106000"/>
              </a:lnSpc>
              <a:spcBef>
                <a:spcPts val="200"/>
              </a:spcBef>
            </a:pPr>
            <a:r>
              <a:rPr lang="sk-SK" i="1" dirty="0">
                <a:solidFill>
                  <a:srgbClr val="443946"/>
                </a:solidFill>
                <a:latin typeface="72 Condensed" panose="020B0506030000000003"/>
                <a:ea typeface="Arial" panose="020B0604020202020204" pitchFamily="34" charset="0"/>
                <a:cs typeface="72 Condensed" panose="020B0506030000000003"/>
              </a:rPr>
              <a:t>Ľudia sa aktívne, zanietene a dobrovoľne zúčastňujú na rozhodovacích procesoch, ktoré sa ich týkajú, a to vo všetkých fázach, pretože môžu vidieť svoj vlastný vplyv priamo okolo seba. Mechanizmy účasti sú zavedené, dobre fungujúce a podporované dostatočnými personálnymi a finančnými kapacitami.“</a:t>
            </a:r>
            <a:endParaRPr lang="sk-SK" sz="1200" dirty="0">
              <a:latin typeface="Times New Roman" panose="02020603050405020304" pitchFamily="18" charset="0"/>
              <a:ea typeface="Times New Roman" panose="02020603050405020304" pitchFamily="18" charset="0"/>
            </a:endParaRPr>
          </a:p>
          <a:p>
            <a:pPr>
              <a:lnSpc>
                <a:spcPct val="110000"/>
              </a:lnSpc>
              <a:spcAft>
                <a:spcPts val="600"/>
              </a:spcAft>
            </a:pPr>
            <a:r>
              <a:rPr lang="sk-SK" sz="1050" dirty="0">
                <a:latin typeface="Calibri" panose="020F0502020204030204" pitchFamily="34" charset="0"/>
                <a:ea typeface="Times New Roman" panose="02020603050405020304" pitchFamily="18" charset="0"/>
                <a:cs typeface="Times New Roman" panose="02020603050405020304" pitchFamily="18" charset="0"/>
              </a:rPr>
              <a:t> </a:t>
            </a:r>
            <a:endParaRPr lang="sk-SK"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589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objekt pre text 2"/>
          <p:cNvSpPr>
            <a:spLocks noGrp="1"/>
          </p:cNvSpPr>
          <p:nvPr>
            <p:ph type="body" idx="1"/>
          </p:nvPr>
        </p:nvSpPr>
        <p:spPr/>
        <p:txBody>
          <a:bodyPr/>
          <a:lstStyle/>
          <a:p>
            <a:endParaRPr lang="sk-SK"/>
          </a:p>
        </p:txBody>
      </p:sp>
      <p:sp>
        <p:nvSpPr>
          <p:cNvPr id="4" name="Zástupný objekt pre obrázok 3"/>
          <p:cNvSpPr>
            <a:spLocks noGrp="1"/>
          </p:cNvSpPr>
          <p:nvPr>
            <p:ph type="pic" idx="2"/>
          </p:nvPr>
        </p:nvSpPr>
        <p:spPr/>
      </p:sp>
      <p:sp>
        <p:nvSpPr>
          <p:cNvPr id="5" name="Zástupný objekt pre obrázok 4"/>
          <p:cNvSpPr>
            <a:spLocks noGrp="1"/>
          </p:cNvSpPr>
          <p:nvPr>
            <p:ph type="pic" idx="3"/>
          </p:nvPr>
        </p:nvSpPr>
        <p:spPr/>
      </p:sp>
      <p:sp>
        <p:nvSpPr>
          <p:cNvPr id="6" name="Zástupný objekt pre obrázok 5"/>
          <p:cNvSpPr>
            <a:spLocks noGrp="1"/>
          </p:cNvSpPr>
          <p:nvPr>
            <p:ph type="pic" idx="4"/>
          </p:nvPr>
        </p:nvSpPr>
        <p:spPr/>
      </p:sp>
      <p:pic>
        <p:nvPicPr>
          <p:cNvPr id="7" name="Obrázok 6"/>
          <p:cNvPicPr>
            <a:picLocks noChangeAspect="1"/>
          </p:cNvPicPr>
          <p:nvPr/>
        </p:nvPicPr>
        <p:blipFill>
          <a:blip r:embed="rId2"/>
          <a:stretch>
            <a:fillRect/>
          </a:stretch>
        </p:blipFill>
        <p:spPr>
          <a:xfrm>
            <a:off x="0" y="-338099"/>
            <a:ext cx="9135998" cy="5481599"/>
          </a:xfrm>
          <a:prstGeom prst="rect">
            <a:avLst/>
          </a:prstGeom>
        </p:spPr>
      </p:pic>
    </p:spTree>
    <p:extLst>
      <p:ext uri="{BB962C8B-B14F-4D97-AF65-F5344CB8AC3E}">
        <p14:creationId xmlns:p14="http://schemas.microsoft.com/office/powerpoint/2010/main" val="3669790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0"/>
          <p:cNvSpPr/>
          <p:nvPr/>
        </p:nvSpPr>
        <p:spPr>
          <a:xfrm>
            <a:off x="-8120" y="69"/>
            <a:ext cx="9144000" cy="907800"/>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72 Condensed" panose="020B0506030000000003" pitchFamily="34" charset="0"/>
              <a:ea typeface="Calibri"/>
              <a:cs typeface="72 Condensed" panose="020B0506030000000003" pitchFamily="34" charset="0"/>
              <a:sym typeface="Calibri"/>
            </a:endParaRPr>
          </a:p>
        </p:txBody>
      </p:sp>
      <p:sp>
        <p:nvSpPr>
          <p:cNvPr id="109" name="Google Shape;109;p30"/>
          <p:cNvSpPr/>
          <p:nvPr/>
        </p:nvSpPr>
        <p:spPr>
          <a:xfrm>
            <a:off x="250246" y="329124"/>
            <a:ext cx="8415534" cy="40637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sk-SK" sz="2250" b="1" dirty="0" smtClean="0">
                <a:solidFill>
                  <a:schemeClr val="lt1"/>
                </a:solidFill>
                <a:latin typeface="Lato Black" panose="020B0604020202020204" charset="0"/>
                <a:ea typeface="Lato Black"/>
                <a:cs typeface="72 Condensed" panose="020B0506030000000003" pitchFamily="34" charset="0"/>
                <a:sym typeface="Lato Black"/>
              </a:rPr>
              <a:t>Vízia pre atraktívnejší </a:t>
            </a:r>
            <a:r>
              <a:rPr lang="sk-SK" sz="2250" b="1" dirty="0" smtClean="0">
                <a:solidFill>
                  <a:schemeClr val="lt1"/>
                </a:solidFill>
                <a:latin typeface="Lato Black" panose="020B0604020202020204" charset="0"/>
                <a:ea typeface="Lato Black"/>
                <a:cs typeface="72 Condensed" panose="020B0506030000000003" pitchFamily="34" charset="0"/>
                <a:sym typeface="Lato Black"/>
              </a:rPr>
              <a:t>vidiek do roku 2040</a:t>
            </a:r>
            <a:endParaRPr lang="sk-SK" sz="2250" b="1" dirty="0" smtClean="0">
              <a:solidFill>
                <a:schemeClr val="lt1"/>
              </a:solidFill>
              <a:latin typeface="Lato Black" panose="020B0604020202020204" charset="0"/>
              <a:ea typeface="Lato Black"/>
              <a:cs typeface="72 Condensed" panose="020B0506030000000003" pitchFamily="34" charset="0"/>
              <a:sym typeface="Lato Black"/>
            </a:endParaRPr>
          </a:p>
        </p:txBody>
      </p:sp>
      <p:sp>
        <p:nvSpPr>
          <p:cNvPr id="110" name="Google Shape;110;p30"/>
          <p:cNvSpPr/>
          <p:nvPr/>
        </p:nvSpPr>
        <p:spPr>
          <a:xfrm>
            <a:off x="8665780" y="907870"/>
            <a:ext cx="470100" cy="45600"/>
          </a:xfrm>
          <a:prstGeom prst="rect">
            <a:avLst/>
          </a:prstGeom>
          <a:solidFill>
            <a:srgbClr val="197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72 Condensed" panose="020B0506030000000003" pitchFamily="34" charset="0"/>
              <a:ea typeface="Calibri"/>
              <a:cs typeface="72 Condensed" panose="020B0506030000000003" pitchFamily="34" charset="0"/>
              <a:sym typeface="Calibri"/>
            </a:endParaRPr>
          </a:p>
        </p:txBody>
      </p:sp>
      <p:sp>
        <p:nvSpPr>
          <p:cNvPr id="111" name="Google Shape;111;p30"/>
          <p:cNvSpPr/>
          <p:nvPr/>
        </p:nvSpPr>
        <p:spPr>
          <a:xfrm>
            <a:off x="8149059" y="907869"/>
            <a:ext cx="470100" cy="45600"/>
          </a:xfrm>
          <a:prstGeom prst="rect">
            <a:avLst/>
          </a:prstGeom>
          <a:solidFill>
            <a:srgbClr val="25B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72 Condensed" panose="020B0506030000000003" pitchFamily="34" charset="0"/>
              <a:ea typeface="Calibri"/>
              <a:cs typeface="72 Condensed" panose="020B0506030000000003" pitchFamily="34" charset="0"/>
              <a:sym typeface="Calibri"/>
            </a:endParaRPr>
          </a:p>
        </p:txBody>
      </p:sp>
      <p:sp>
        <p:nvSpPr>
          <p:cNvPr id="112" name="Google Shape;112;p30"/>
          <p:cNvSpPr/>
          <p:nvPr/>
        </p:nvSpPr>
        <p:spPr>
          <a:xfrm>
            <a:off x="7634425" y="907870"/>
            <a:ext cx="470100" cy="45600"/>
          </a:xfrm>
          <a:prstGeom prst="rect">
            <a:avLst/>
          </a:prstGeom>
          <a:solidFill>
            <a:srgbClr val="65E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6"/>
              <a:buFont typeface="Arial"/>
              <a:buNone/>
            </a:pPr>
            <a:endParaRPr sz="506" b="0" i="0" u="none" strike="noStrike" cap="none">
              <a:solidFill>
                <a:schemeClr val="lt1"/>
              </a:solidFill>
              <a:latin typeface="72 Condensed" panose="020B0506030000000003" pitchFamily="34" charset="0"/>
              <a:ea typeface="Calibri"/>
              <a:cs typeface="72 Condensed" panose="020B0506030000000003" pitchFamily="34" charset="0"/>
              <a:sym typeface="Calibri"/>
            </a:endParaRPr>
          </a:p>
        </p:txBody>
      </p:sp>
      <p:pic>
        <p:nvPicPr>
          <p:cNvPr id="113" name="Google Shape;113;p30"/>
          <p:cNvPicPr preferRelativeResize="0"/>
          <p:nvPr/>
        </p:nvPicPr>
        <p:blipFill rotWithShape="1">
          <a:blip r:embed="rId3">
            <a:alphaModFix/>
          </a:blip>
          <a:srcRect/>
          <a:stretch/>
        </p:blipFill>
        <p:spPr>
          <a:xfrm>
            <a:off x="8120" y="2310714"/>
            <a:ext cx="9144000" cy="2857500"/>
          </a:xfrm>
          <a:prstGeom prst="rect">
            <a:avLst/>
          </a:prstGeom>
          <a:noFill/>
          <a:ln>
            <a:noFill/>
          </a:ln>
        </p:spPr>
      </p:pic>
      <p:sp>
        <p:nvSpPr>
          <p:cNvPr id="114" name="Google Shape;114;p30"/>
          <p:cNvSpPr txBox="1"/>
          <p:nvPr/>
        </p:nvSpPr>
        <p:spPr>
          <a:xfrm>
            <a:off x="709127" y="827004"/>
            <a:ext cx="8014575" cy="1483710"/>
          </a:xfrm>
          <a:prstGeom prst="rect">
            <a:avLst/>
          </a:prstGeom>
          <a:noFill/>
          <a:ln>
            <a:noFill/>
          </a:ln>
        </p:spPr>
        <p:txBody>
          <a:bodyPr spcFirstLastPara="1" wrap="square" lIns="91425" tIns="91425" rIns="91425" bIns="91425" anchor="t" anchorCtr="0">
            <a:noAutofit/>
          </a:bodyPr>
          <a:lstStyle/>
          <a:p>
            <a:pPr lvl="4">
              <a:lnSpc>
                <a:spcPct val="107000"/>
              </a:lnSpc>
              <a:buSzPts val="2000"/>
            </a:pPr>
            <a:r>
              <a:rPr lang="sk-SK" sz="2400" b="1" dirty="0" smtClean="0">
                <a:solidFill>
                  <a:schemeClr val="bg2"/>
                </a:solidFill>
                <a:latin typeface="Lato Light" panose="020F0302020204030203" charset="0"/>
                <a:cs typeface="72 Condensed" panose="020B0506030000000003" pitchFamily="34" charset="0"/>
                <a:sym typeface="Calibri"/>
              </a:rPr>
              <a:t>Ústavná reforma </a:t>
            </a:r>
            <a:r>
              <a:rPr lang="sk-SK" sz="1600" b="1" dirty="0" smtClean="0">
                <a:solidFill>
                  <a:schemeClr val="bg2"/>
                </a:solidFill>
                <a:latin typeface="Lato Light" panose="020F0302020204030203" charset="0"/>
                <a:cs typeface="72 Condensed" panose="020B0506030000000003" pitchFamily="34" charset="0"/>
                <a:sym typeface="Calibri"/>
              </a:rPr>
              <a:t>(právne záväzná vízia – doktrína) a </a:t>
            </a:r>
            <a:r>
              <a:rPr lang="sk-SK" sz="2400" b="1" dirty="0" smtClean="0">
                <a:solidFill>
                  <a:schemeClr val="bg2"/>
                </a:solidFill>
                <a:latin typeface="Lato Light" panose="020F0302020204030203" charset="0"/>
                <a:cs typeface="72 Condensed" panose="020B0506030000000003" pitchFamily="34" charset="0"/>
                <a:sym typeface="Calibri"/>
              </a:rPr>
              <a:t>reforma riadenia</a:t>
            </a:r>
          </a:p>
          <a:p>
            <a:pPr lvl="4">
              <a:lnSpc>
                <a:spcPct val="107000"/>
              </a:lnSpc>
              <a:buSzPts val="2000"/>
            </a:pPr>
            <a:endParaRPr lang="sk-SK" sz="1600" b="1" dirty="0">
              <a:solidFill>
                <a:schemeClr val="bg2"/>
              </a:solidFill>
              <a:latin typeface="Lato Light" panose="020F0302020204030203" charset="0"/>
              <a:cs typeface="72 Condensed" panose="020B0506030000000003" pitchFamily="34" charset="0"/>
              <a:sym typeface="Calibri"/>
            </a:endParaRPr>
          </a:p>
          <a:p>
            <a:pPr marL="285750" lvl="4" indent="-285750">
              <a:lnSpc>
                <a:spcPct val="107000"/>
              </a:lnSpc>
              <a:buSzPts val="2000"/>
              <a:buFont typeface="Arial" panose="020B0604020202020204" pitchFamily="34" charset="0"/>
              <a:buChar char="•"/>
            </a:pPr>
            <a:r>
              <a:rPr lang="sk-SK" sz="1600" b="1" dirty="0" smtClean="0">
                <a:solidFill>
                  <a:schemeClr val="bg2"/>
                </a:solidFill>
                <a:latin typeface="Lato Light" panose="020F0302020204030203" charset="0"/>
                <a:cs typeface="72 Condensed" panose="020B0506030000000003" pitchFamily="34" charset="0"/>
                <a:sym typeface="Calibri"/>
              </a:rPr>
              <a:t>pozitívna, zmysluplná </a:t>
            </a:r>
            <a:r>
              <a:rPr lang="sk-SK" sz="1600" b="1" dirty="0">
                <a:solidFill>
                  <a:schemeClr val="bg2"/>
                </a:solidFill>
                <a:latin typeface="Lato Light" panose="020F0302020204030203" charset="0"/>
                <a:cs typeface="72 Condensed" panose="020B0506030000000003" pitchFamily="34" charset="0"/>
                <a:sym typeface="Calibri"/>
              </a:rPr>
              <a:t>a </a:t>
            </a:r>
            <a:r>
              <a:rPr lang="sk-SK" sz="1600" b="1" dirty="0" smtClean="0">
                <a:solidFill>
                  <a:schemeClr val="bg2"/>
                </a:solidFill>
                <a:latin typeface="Lato Light" panose="020F0302020204030203" charset="0"/>
                <a:cs typeface="72 Condensed" panose="020B0506030000000003" pitchFamily="34" charset="0"/>
                <a:sym typeface="Calibri"/>
              </a:rPr>
              <a:t>trvalá zmena</a:t>
            </a:r>
          </a:p>
          <a:p>
            <a:pPr marL="285750" lvl="4" indent="-285750">
              <a:lnSpc>
                <a:spcPct val="107000"/>
              </a:lnSpc>
              <a:buSzPts val="2000"/>
              <a:buFont typeface="Arial" panose="020B0604020202020204" pitchFamily="34" charset="0"/>
              <a:buChar char="•"/>
            </a:pPr>
            <a:r>
              <a:rPr lang="sk-SK" sz="1600" b="1" dirty="0">
                <a:solidFill>
                  <a:schemeClr val="bg2"/>
                </a:solidFill>
                <a:latin typeface="Lato Light" panose="020F0302020204030203" charset="0"/>
                <a:cs typeface="72 Condensed" panose="020B0506030000000003" pitchFamily="34" charset="0"/>
                <a:sym typeface="Calibri"/>
              </a:rPr>
              <a:t>z</a:t>
            </a:r>
            <a:r>
              <a:rPr lang="sk-SK" sz="1600" b="1" dirty="0" smtClean="0">
                <a:solidFill>
                  <a:schemeClr val="bg2"/>
                </a:solidFill>
                <a:latin typeface="Lato Light" panose="020F0302020204030203" charset="0"/>
                <a:cs typeface="72 Condensed" panose="020B0506030000000003" pitchFamily="34" charset="0"/>
                <a:sym typeface="Calibri"/>
              </a:rPr>
              <a:t>áruka kontinuity, stability, prehľadnosti </a:t>
            </a:r>
            <a:r>
              <a:rPr lang="sk-SK" sz="1600" b="1" dirty="0">
                <a:solidFill>
                  <a:schemeClr val="bg2"/>
                </a:solidFill>
                <a:latin typeface="Lato Light" panose="020F0302020204030203" charset="0"/>
                <a:cs typeface="72 Condensed" panose="020B0506030000000003" pitchFamily="34" charset="0"/>
                <a:sym typeface="Calibri"/>
              </a:rPr>
              <a:t>a </a:t>
            </a:r>
            <a:r>
              <a:rPr lang="sk-SK" sz="1600" b="1" dirty="0" smtClean="0">
                <a:solidFill>
                  <a:schemeClr val="bg2"/>
                </a:solidFill>
                <a:latin typeface="Lato Light" panose="020F0302020204030203" charset="0"/>
                <a:cs typeface="72 Condensed" panose="020B0506030000000003" pitchFamily="34" charset="0"/>
                <a:sym typeface="Calibri"/>
              </a:rPr>
              <a:t>strategického smerovania</a:t>
            </a:r>
          </a:p>
          <a:p>
            <a:pPr marL="285750" lvl="4" indent="-285750">
              <a:lnSpc>
                <a:spcPct val="107000"/>
              </a:lnSpc>
              <a:buSzPts val="2000"/>
              <a:buFont typeface="Arial" panose="020B0604020202020204" pitchFamily="34" charset="0"/>
              <a:buChar char="•"/>
            </a:pPr>
            <a:r>
              <a:rPr lang="sk-SK" sz="1600" b="1" dirty="0" smtClean="0">
                <a:solidFill>
                  <a:schemeClr val="bg2"/>
                </a:solidFill>
                <a:latin typeface="Lato Light" panose="020F0302020204030203" charset="0"/>
                <a:cs typeface="72 Condensed" panose="020B0506030000000003" pitchFamily="34" charset="0"/>
                <a:sym typeface="Calibri"/>
              </a:rPr>
              <a:t>skutočné </a:t>
            </a:r>
            <a:r>
              <a:rPr lang="sk-SK" sz="1600" b="1" dirty="0">
                <a:solidFill>
                  <a:schemeClr val="bg2"/>
                </a:solidFill>
                <a:latin typeface="Lato Light" panose="020F0302020204030203" charset="0"/>
                <a:cs typeface="72 Condensed" panose="020B0506030000000003" pitchFamily="34" charset="0"/>
                <a:sym typeface="Calibri"/>
              </a:rPr>
              <a:t>potreby </a:t>
            </a:r>
            <a:r>
              <a:rPr lang="sk-SK" sz="1600" b="1" dirty="0" smtClean="0">
                <a:solidFill>
                  <a:schemeClr val="bg2"/>
                </a:solidFill>
                <a:latin typeface="Lato Light" panose="020F0302020204030203" charset="0"/>
                <a:cs typeface="72 Condensed" panose="020B0506030000000003" pitchFamily="34" charset="0"/>
                <a:sym typeface="Calibri"/>
              </a:rPr>
              <a:t>ľudí na vidieku</a:t>
            </a:r>
            <a:endParaRPr sz="1600" b="1" dirty="0">
              <a:solidFill>
                <a:schemeClr val="bg2"/>
              </a:solidFill>
              <a:latin typeface="Lato Light" panose="020F0302020204030203" charset="0"/>
              <a:cs typeface="72 Condensed" panose="020B0506030000000003" pitchFamily="34" charset="0"/>
              <a:sym typeface="Calibri"/>
            </a:endParaRPr>
          </a:p>
        </p:txBody>
      </p:sp>
      <p:sp>
        <p:nvSpPr>
          <p:cNvPr id="2" name="Obdĺžnik 1"/>
          <p:cNvSpPr/>
          <p:nvPr/>
        </p:nvSpPr>
        <p:spPr>
          <a:xfrm>
            <a:off x="6575317" y="2595885"/>
            <a:ext cx="2704188" cy="1600438"/>
          </a:xfrm>
          <a:prstGeom prst="rect">
            <a:avLst/>
          </a:prstGeom>
        </p:spPr>
        <p:txBody>
          <a:bodyPr wrap="square">
            <a:spAutoFit/>
          </a:bodyPr>
          <a:lstStyle/>
          <a:p>
            <a:pPr marL="101600" lvl="0">
              <a:buSzPts val="2000"/>
            </a:pPr>
            <a:r>
              <a:rPr lang="sk-SK" dirty="0" smtClean="0">
                <a:latin typeface="Algerian" panose="04020705040A02060702" pitchFamily="82" charset="0"/>
              </a:rPr>
              <a:t>Vízia </a:t>
            </a:r>
            <a:r>
              <a:rPr lang="en-US" dirty="0" smtClean="0">
                <a:latin typeface="Algerian" panose="04020705040A02060702" pitchFamily="82" charset="0"/>
              </a:rPr>
              <a:t>E</a:t>
            </a:r>
            <a:r>
              <a:rPr lang="sk-SK" dirty="0" smtClean="0">
                <a:latin typeface="Algerian" panose="04020705040A02060702" pitchFamily="82" charset="0"/>
              </a:rPr>
              <a:t>Ú tvorená paralelne</a:t>
            </a:r>
          </a:p>
          <a:p>
            <a:pPr marL="387350" lvl="0" indent="-285750">
              <a:buSzPts val="2000"/>
              <a:buFontTx/>
              <a:buChar char="-"/>
            </a:pPr>
            <a:r>
              <a:rPr lang="sk-SK" dirty="0">
                <a:latin typeface="Algerian" panose="04020705040A02060702" pitchFamily="82" charset="0"/>
              </a:rPr>
              <a:t>s</a:t>
            </a:r>
            <a:r>
              <a:rPr lang="sk-SK" dirty="0" smtClean="0">
                <a:latin typeface="Algerian" panose="04020705040A02060702" pitchFamily="82" charset="0"/>
              </a:rPr>
              <a:t>ilnejšie</a:t>
            </a:r>
          </a:p>
          <a:p>
            <a:pPr marL="387350" lvl="0" indent="-285750">
              <a:buSzPts val="2000"/>
              <a:buFontTx/>
              <a:buChar char="-"/>
            </a:pPr>
            <a:r>
              <a:rPr lang="sk-SK" dirty="0">
                <a:latin typeface="Algerian" panose="04020705040A02060702" pitchFamily="82" charset="0"/>
              </a:rPr>
              <a:t>p</a:t>
            </a:r>
            <a:r>
              <a:rPr lang="sk-SK" dirty="0" smtClean="0">
                <a:latin typeface="Algerian" panose="04020705040A02060702" pitchFamily="82" charset="0"/>
              </a:rPr>
              <a:t>repojené</a:t>
            </a:r>
          </a:p>
          <a:p>
            <a:pPr marL="387350" lvl="0" indent="-285750">
              <a:buSzPts val="2000"/>
              <a:buFontTx/>
              <a:buChar char="-"/>
            </a:pPr>
            <a:r>
              <a:rPr lang="sk-SK" dirty="0" smtClean="0">
                <a:latin typeface="Algerian" panose="04020705040A02060702" pitchFamily="82" charset="0"/>
              </a:rPr>
              <a:t>odolné </a:t>
            </a:r>
          </a:p>
          <a:p>
            <a:pPr marL="387350" lvl="0" indent="-285750">
              <a:buSzPts val="2000"/>
              <a:buFontTx/>
              <a:buChar char="-"/>
            </a:pPr>
            <a:r>
              <a:rPr lang="sk-SK" dirty="0" smtClean="0">
                <a:latin typeface="Algerian" panose="04020705040A02060702" pitchFamily="82" charset="0"/>
              </a:rPr>
              <a:t>prosperujúce regióny</a:t>
            </a:r>
            <a:endParaRPr lang="sk-SK" dirty="0">
              <a:latin typeface="Algerian" panose="04020705040A02060702" pitchFamily="82" charset="0"/>
            </a:endParaRPr>
          </a:p>
          <a:p>
            <a:pPr marL="101600" lvl="0">
              <a:buSzPts val="2000"/>
            </a:pPr>
            <a:r>
              <a:rPr lang="sk-SK" dirty="0"/>
              <a:t>	</a:t>
            </a:r>
            <a:endParaRPr lang="en-US" dirty="0"/>
          </a:p>
        </p:txBody>
      </p:sp>
      <p:sp>
        <p:nvSpPr>
          <p:cNvPr id="3" name="Obdĺžnik 2"/>
          <p:cNvSpPr/>
          <p:nvPr/>
        </p:nvSpPr>
        <p:spPr>
          <a:xfrm>
            <a:off x="76546" y="2673163"/>
            <a:ext cx="3002557" cy="748923"/>
          </a:xfrm>
          <a:prstGeom prst="rect">
            <a:avLst/>
          </a:prstGeom>
        </p:spPr>
        <p:txBody>
          <a:bodyPr wrap="square">
            <a:spAutoFit/>
          </a:bodyPr>
          <a:lstStyle/>
          <a:p>
            <a:pPr marL="101600" lvl="0">
              <a:lnSpc>
                <a:spcPct val="90000"/>
              </a:lnSpc>
              <a:spcBef>
                <a:spcPts val="750"/>
              </a:spcBef>
              <a:buClr>
                <a:srgbClr val="5D5C5D"/>
              </a:buClr>
              <a:buSzPts val="2000"/>
            </a:pPr>
            <a:r>
              <a:rPr lang="sk-SK" sz="2000" b="1" dirty="0" smtClean="0">
                <a:solidFill>
                  <a:srgbClr val="5D5C5D"/>
                </a:solidFill>
                <a:latin typeface="Algerian" panose="04020705040A02060702" pitchFamily="82" charset="0"/>
                <a:sym typeface="Lato Light"/>
              </a:rPr>
              <a:t>Misijne orientovaná </a:t>
            </a:r>
          </a:p>
          <a:p>
            <a:pPr marL="101600" lvl="0">
              <a:lnSpc>
                <a:spcPct val="90000"/>
              </a:lnSpc>
              <a:spcBef>
                <a:spcPts val="750"/>
              </a:spcBef>
              <a:buClr>
                <a:srgbClr val="5D5C5D"/>
              </a:buClr>
              <a:buSzPts val="2000"/>
            </a:pPr>
            <a:r>
              <a:rPr lang="sk-SK" sz="2000" b="1" dirty="0" smtClean="0">
                <a:solidFill>
                  <a:srgbClr val="5D5C5D"/>
                </a:solidFill>
                <a:latin typeface="Algerian" panose="04020705040A02060702" pitchFamily="82" charset="0"/>
                <a:sym typeface="Lato Light"/>
              </a:rPr>
              <a:t>výhľadová štúdia</a:t>
            </a:r>
            <a:endParaRPr lang="sk-SK" sz="2000" b="1" dirty="0">
              <a:solidFill>
                <a:srgbClr val="5D5C5D"/>
              </a:solidFill>
              <a:latin typeface="Algerian" panose="04020705040A02060702" pitchFamily="82" charset="0"/>
              <a:sym typeface="Lato Light"/>
            </a:endParaRPr>
          </a:p>
        </p:txBody>
      </p:sp>
    </p:spTree>
    <p:extLst>
      <p:ext uri="{BB962C8B-B14F-4D97-AF65-F5344CB8AC3E}">
        <p14:creationId xmlns:p14="http://schemas.microsoft.com/office/powerpoint/2010/main" val="564190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buNone/>
            </a:pPr>
            <a:r>
              <a:rPr lang="sk-SK" dirty="0" smtClean="0"/>
              <a:t>Hlavné ciele</a:t>
            </a:r>
            <a:endParaRPr lang="sk-SK" dirty="0"/>
          </a:p>
        </p:txBody>
      </p:sp>
      <p:sp>
        <p:nvSpPr>
          <p:cNvPr id="3" name="Zástupný objekt pre text 2"/>
          <p:cNvSpPr>
            <a:spLocks noGrp="1"/>
          </p:cNvSpPr>
          <p:nvPr>
            <p:ph type="body" idx="1"/>
          </p:nvPr>
        </p:nvSpPr>
        <p:spPr>
          <a:xfrm>
            <a:off x="448147" y="1462860"/>
            <a:ext cx="5324392" cy="3230562"/>
          </a:xfrm>
        </p:spPr>
        <p:txBody>
          <a:bodyPr/>
          <a:lstStyle/>
          <a:p>
            <a:r>
              <a:rPr lang="sk-SK" dirty="0"/>
              <a:t>spája kľúčové činnosti potrebné pre navrhovanie </a:t>
            </a:r>
            <a:r>
              <a:rPr lang="sk-SK" b="1" dirty="0"/>
              <a:t>efektívnych vidieckych politík</a:t>
            </a:r>
            <a:r>
              <a:rPr lang="en-GB" b="1" dirty="0"/>
              <a:t> </a:t>
            </a:r>
            <a:r>
              <a:rPr lang="sk-SK" b="1" dirty="0"/>
              <a:t>zameraných na ľudí a na budúcnosť</a:t>
            </a:r>
            <a:r>
              <a:rPr lang="sk-SK" dirty="0"/>
              <a:t>, ktoré zároveň povedú k</a:t>
            </a:r>
            <a:r>
              <a:rPr lang="en-GB" dirty="0"/>
              <a:t> </a:t>
            </a:r>
            <a:r>
              <a:rPr lang="sk-SK" b="1" dirty="0"/>
              <a:t>posilneniu vidieckeho obyvateľstva a k</a:t>
            </a:r>
            <a:r>
              <a:rPr lang="en-GB" b="1" dirty="0"/>
              <a:t> </a:t>
            </a:r>
            <a:r>
              <a:rPr lang="sk-SK" b="1" dirty="0"/>
              <a:t>odolnejším vidieckym </a:t>
            </a:r>
            <a:r>
              <a:rPr lang="sk-SK" b="1" dirty="0" smtClean="0"/>
              <a:t>oblastiam</a:t>
            </a:r>
          </a:p>
          <a:p>
            <a:pPr marL="101600" indent="0">
              <a:buNone/>
            </a:pPr>
            <a:endParaRPr lang="sk-SK" b="1" dirty="0" smtClean="0"/>
          </a:p>
          <a:p>
            <a:r>
              <a:rPr lang="sk-SK" dirty="0"/>
              <a:t>zatraktívniť </a:t>
            </a:r>
            <a:r>
              <a:rPr lang="sk-SK" dirty="0" smtClean="0"/>
              <a:t>vidiecke </a:t>
            </a:r>
            <a:r>
              <a:rPr lang="sk-SK" dirty="0"/>
              <a:t>miesta a povolania pre usadené vidiecke obyvateľstvo a pre nových alebo potencionálnych </a:t>
            </a:r>
            <a:r>
              <a:rPr lang="sk-SK" dirty="0" smtClean="0"/>
              <a:t>nováčikov</a:t>
            </a:r>
          </a:p>
          <a:p>
            <a:endParaRPr lang="sk-SK" dirty="0"/>
          </a:p>
          <a:p>
            <a:endParaRPr lang="sk-SK" b="1" dirty="0" smtClean="0"/>
          </a:p>
          <a:p>
            <a:endParaRPr lang="sk-SK" b="1" dirty="0"/>
          </a:p>
          <a:p>
            <a:endParaRPr lang="sk-SK" dirty="0"/>
          </a:p>
        </p:txBody>
      </p:sp>
      <p:pic>
        <p:nvPicPr>
          <p:cNvPr id="4" name="Obrázok 3"/>
          <p:cNvPicPr>
            <a:picLocks noChangeAspect="1"/>
          </p:cNvPicPr>
          <p:nvPr/>
        </p:nvPicPr>
        <p:blipFill>
          <a:blip r:embed="rId2"/>
          <a:stretch>
            <a:fillRect/>
          </a:stretch>
        </p:blipFill>
        <p:spPr>
          <a:xfrm>
            <a:off x="5653493" y="2051773"/>
            <a:ext cx="3234970" cy="1784984"/>
          </a:xfrm>
          <a:prstGeom prst="rect">
            <a:avLst/>
          </a:prstGeom>
        </p:spPr>
      </p:pic>
    </p:spTree>
    <p:extLst>
      <p:ext uri="{BB962C8B-B14F-4D97-AF65-F5344CB8AC3E}">
        <p14:creationId xmlns:p14="http://schemas.microsoft.com/office/powerpoint/2010/main" val="1544356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buNone/>
            </a:pPr>
            <a:r>
              <a:rPr lang="sk-SK" dirty="0" smtClean="0"/>
              <a:t>Prečo Vízia?</a:t>
            </a:r>
            <a:endParaRPr lang="sk-SK" dirty="0"/>
          </a:p>
        </p:txBody>
      </p:sp>
      <p:sp>
        <p:nvSpPr>
          <p:cNvPr id="3" name="Zástupný objekt pre text 2"/>
          <p:cNvSpPr>
            <a:spLocks noGrp="1"/>
          </p:cNvSpPr>
          <p:nvPr>
            <p:ph type="body" idx="1"/>
          </p:nvPr>
        </p:nvSpPr>
        <p:spPr>
          <a:xfrm>
            <a:off x="166648" y="1374277"/>
            <a:ext cx="8760940" cy="2924025"/>
          </a:xfrm>
        </p:spPr>
        <p:txBody>
          <a:bodyPr/>
          <a:lstStyle/>
          <a:p>
            <a:r>
              <a:rPr lang="sk-SK" dirty="0" smtClean="0"/>
              <a:t>Reakcia </a:t>
            </a:r>
            <a:r>
              <a:rPr lang="sk-SK" dirty="0"/>
              <a:t>na potrebu lepšieho </a:t>
            </a:r>
            <a:r>
              <a:rPr lang="sk-SK" b="1" dirty="0"/>
              <a:t>strategického prístupu </a:t>
            </a:r>
            <a:r>
              <a:rPr lang="sk-SK" b="1" dirty="0" smtClean="0"/>
              <a:t>k RV.</a:t>
            </a:r>
          </a:p>
          <a:p>
            <a:endParaRPr lang="sk-SK" b="1" dirty="0" smtClean="0"/>
          </a:p>
          <a:p>
            <a:r>
              <a:rPr lang="sk-SK" dirty="0" smtClean="0"/>
              <a:t>Zmeny </a:t>
            </a:r>
            <a:r>
              <a:rPr lang="sk-SK" dirty="0"/>
              <a:t>vo vidieckych oblastiach, ako sú </a:t>
            </a:r>
            <a:r>
              <a:rPr lang="sk-SK" b="1" dirty="0"/>
              <a:t>vyľudňovanie, opúšťanie pôdy a strata biodiverzity</a:t>
            </a:r>
            <a:r>
              <a:rPr lang="sk-SK" dirty="0"/>
              <a:t>, môžu síce prebiehať postupne pomaly, ale majú často nezvratný </a:t>
            </a:r>
            <a:r>
              <a:rPr lang="sk-SK" dirty="0" smtClean="0"/>
              <a:t>charakter.</a:t>
            </a:r>
          </a:p>
          <a:p>
            <a:endParaRPr lang="sk-SK" dirty="0"/>
          </a:p>
          <a:p>
            <a:r>
              <a:rPr lang="sk-SK" dirty="0"/>
              <a:t>Tvorcovia politík môžu riadiť tento vývoj s cieľom </a:t>
            </a:r>
            <a:r>
              <a:rPr lang="sk-SK" u="sng" dirty="0"/>
              <a:t>zníženia negatívnych </a:t>
            </a:r>
            <a:r>
              <a:rPr lang="sk-SK" u="sng" dirty="0" smtClean="0"/>
              <a:t>dopadov.</a:t>
            </a:r>
          </a:p>
          <a:p>
            <a:endParaRPr lang="sk-SK" dirty="0"/>
          </a:p>
        </p:txBody>
      </p:sp>
    </p:spTree>
    <p:extLst>
      <p:ext uri="{BB962C8B-B14F-4D97-AF65-F5344CB8AC3E}">
        <p14:creationId xmlns:p14="http://schemas.microsoft.com/office/powerpoint/2010/main" val="884374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buNone/>
            </a:pPr>
            <a:r>
              <a:rPr lang="en-US" dirty="0" smtClean="0"/>
              <a:t>Pre</a:t>
            </a:r>
            <a:r>
              <a:rPr lang="sk-SK" dirty="0" smtClean="0"/>
              <a:t>čo Vízia?</a:t>
            </a:r>
            <a:endParaRPr lang="sk-SK" dirty="0"/>
          </a:p>
        </p:txBody>
      </p:sp>
      <p:sp>
        <p:nvSpPr>
          <p:cNvPr id="3" name="Zástupný objekt pre text 2"/>
          <p:cNvSpPr>
            <a:spLocks noGrp="1"/>
          </p:cNvSpPr>
          <p:nvPr>
            <p:ph type="body" idx="1"/>
          </p:nvPr>
        </p:nvSpPr>
        <p:spPr>
          <a:xfrm>
            <a:off x="522323" y="986033"/>
            <a:ext cx="8242231" cy="3554866"/>
          </a:xfrm>
        </p:spPr>
        <p:txBody>
          <a:bodyPr/>
          <a:lstStyle/>
          <a:p>
            <a:r>
              <a:rPr lang="sk-SK" dirty="0"/>
              <a:t>Rozhodovanie má byť založené na dôkazoch o výkonnosti súčasných politík a o možných dopadoch nových opatrení. </a:t>
            </a:r>
            <a:endParaRPr lang="sk-SK" dirty="0" smtClean="0"/>
          </a:p>
          <a:p>
            <a:endParaRPr lang="sk-SK" dirty="0"/>
          </a:p>
          <a:p>
            <a:r>
              <a:rPr lang="sk-SK" dirty="0"/>
              <a:t>Získavanie poznatkov o politikách zo širšieho okruhu zdrojov</a:t>
            </a:r>
            <a:r>
              <a:rPr lang="sk-SK" dirty="0" smtClean="0"/>
              <a:t>.</a:t>
            </a:r>
          </a:p>
          <a:p>
            <a:endParaRPr lang="sk-SK" dirty="0"/>
          </a:p>
          <a:p>
            <a:r>
              <a:rPr lang="sk-SK" dirty="0"/>
              <a:t>Potreba väčšej </a:t>
            </a:r>
            <a:r>
              <a:rPr lang="sk-SK" dirty="0" err="1"/>
              <a:t>participatívnosti</a:t>
            </a:r>
            <a:r>
              <a:rPr lang="sk-SK" dirty="0"/>
              <a:t> na procesoch týkajúcich sa vidieka</a:t>
            </a:r>
            <a:r>
              <a:rPr lang="sk-SK" dirty="0" smtClean="0"/>
              <a:t>.</a:t>
            </a:r>
          </a:p>
          <a:p>
            <a:endParaRPr lang="sk-SK" dirty="0"/>
          </a:p>
          <a:p>
            <a:r>
              <a:rPr lang="sk-SK" dirty="0"/>
              <a:t>Prekonať tradičné sektorové myslenie a zamerať sa na spoločné úsilie zjednocujúce rôznych aktérov pod spoločným cieľom. </a:t>
            </a:r>
          </a:p>
          <a:p>
            <a:endParaRPr lang="sk-SK" dirty="0"/>
          </a:p>
        </p:txBody>
      </p:sp>
      <p:sp>
        <p:nvSpPr>
          <p:cNvPr id="5" name="Google Shape;158;p32"/>
          <p:cNvSpPr txBox="1"/>
          <p:nvPr/>
        </p:nvSpPr>
        <p:spPr>
          <a:xfrm>
            <a:off x="5314104" y="4280168"/>
            <a:ext cx="3450450" cy="729462"/>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None/>
            </a:pPr>
            <a:r>
              <a:rPr lang="pt-PT" sz="2800" b="0" i="0" u="sng" strike="noStrike" cap="none" dirty="0">
                <a:solidFill>
                  <a:srgbClr val="011ABC"/>
                </a:solidFill>
                <a:latin typeface="72 Condensed" panose="020B0506030000000003" pitchFamily="34" charset="0"/>
                <a:ea typeface="Calibri"/>
                <a:cs typeface="72 Condensed" panose="020B0506030000000003" pitchFamily="34" charset="0"/>
                <a:sym typeface="Calibri"/>
                <a:hlinkClick r:id="rId2"/>
              </a:rPr>
              <a:t>www.atraktivnyvidiek.sk</a:t>
            </a:r>
            <a:endParaRPr sz="2800" b="0" i="0" u="none" strike="noStrike" cap="none" dirty="0">
              <a:solidFill>
                <a:srgbClr val="011ABC"/>
              </a:solidFill>
              <a:latin typeface="72 Condensed" panose="020B0506030000000003" pitchFamily="34" charset="0"/>
              <a:ea typeface="Calibri"/>
              <a:cs typeface="72 Condensed" panose="020B0506030000000003" pitchFamily="34" charset="0"/>
              <a:sym typeface="Calibri"/>
            </a:endParaRPr>
          </a:p>
          <a:p>
            <a:pPr marL="0" marR="0" lvl="0" indent="0" algn="l" rtl="0">
              <a:lnSpc>
                <a:spcPct val="107000"/>
              </a:lnSpc>
              <a:spcBef>
                <a:spcPts val="0"/>
              </a:spcBef>
              <a:spcAft>
                <a:spcPts val="0"/>
              </a:spcAft>
              <a:buNone/>
            </a:pPr>
            <a:endParaRPr sz="2000" b="0" i="0" u="none" strike="noStrike" cap="none" dirty="0">
              <a:solidFill>
                <a:srgbClr val="011ABC"/>
              </a:solidFill>
              <a:latin typeface="72 Condensed" panose="020B0506030000000003" pitchFamily="34" charset="0"/>
              <a:ea typeface="Calibri"/>
              <a:cs typeface="72 Condensed" panose="020B0506030000000003" pitchFamily="34" charset="0"/>
              <a:sym typeface="Calibri"/>
            </a:endParaRPr>
          </a:p>
          <a:p>
            <a:pPr marL="0" marR="0" lvl="4" indent="0" algn="l" rtl="0">
              <a:lnSpc>
                <a:spcPct val="107000"/>
              </a:lnSpc>
              <a:spcBef>
                <a:spcPts val="0"/>
              </a:spcBef>
              <a:spcAft>
                <a:spcPts val="0"/>
              </a:spcAft>
              <a:buNone/>
            </a:pPr>
            <a:endParaRPr lang="en-US" sz="2000" b="0" i="0" u="none" strike="noStrike" cap="none" dirty="0">
              <a:solidFill>
                <a:srgbClr val="011ABC"/>
              </a:solidFill>
              <a:latin typeface="72 Condensed" panose="020B0506030000000003" pitchFamily="34" charset="0"/>
              <a:ea typeface="Calibri"/>
              <a:cs typeface="72 Condensed" panose="020B0506030000000003" pitchFamily="34" charset="0"/>
              <a:sym typeface="Calibri"/>
            </a:endParaRPr>
          </a:p>
        </p:txBody>
      </p:sp>
    </p:spTree>
    <p:extLst>
      <p:ext uri="{BB962C8B-B14F-4D97-AF65-F5344CB8AC3E}">
        <p14:creationId xmlns:p14="http://schemas.microsoft.com/office/powerpoint/2010/main" val="2834412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2324" y="274639"/>
            <a:ext cx="8621676" cy="483818"/>
          </a:xfrm>
        </p:spPr>
        <p:txBody>
          <a:bodyPr/>
          <a:lstStyle/>
          <a:p>
            <a:pPr>
              <a:buNone/>
            </a:pPr>
            <a:r>
              <a:rPr lang="sk-SK" dirty="0" smtClean="0"/>
              <a:t>Misijne orientovaná výhľadová štúdia (</a:t>
            </a:r>
            <a:r>
              <a:rPr lang="sk-SK" dirty="0" err="1" smtClean="0"/>
              <a:t>mission</a:t>
            </a:r>
            <a:r>
              <a:rPr lang="sk-SK" dirty="0" smtClean="0"/>
              <a:t> </a:t>
            </a:r>
            <a:r>
              <a:rPr lang="sk-SK" dirty="0" err="1" smtClean="0"/>
              <a:t>oriented</a:t>
            </a:r>
            <a:r>
              <a:rPr lang="sk-SK" dirty="0" smtClean="0"/>
              <a:t> </a:t>
            </a:r>
            <a:r>
              <a:rPr lang="sk-SK" dirty="0" err="1" smtClean="0"/>
              <a:t>foresight</a:t>
            </a:r>
            <a:r>
              <a:rPr lang="sk-SK" dirty="0" smtClean="0"/>
              <a:t>)</a:t>
            </a:r>
            <a:endParaRPr lang="sk-SK" dirty="0"/>
          </a:p>
        </p:txBody>
      </p:sp>
      <p:sp>
        <p:nvSpPr>
          <p:cNvPr id="3" name="Zástupný objekt pre text 2"/>
          <p:cNvSpPr>
            <a:spLocks noGrp="1"/>
          </p:cNvSpPr>
          <p:nvPr>
            <p:ph type="body" idx="1"/>
          </p:nvPr>
        </p:nvSpPr>
        <p:spPr>
          <a:xfrm>
            <a:off x="522324" y="912984"/>
            <a:ext cx="7886700" cy="3995737"/>
          </a:xfrm>
        </p:spPr>
        <p:txBody>
          <a:bodyPr/>
          <a:lstStyle/>
          <a:p>
            <a:r>
              <a:rPr lang="sk-SK" dirty="0" smtClean="0"/>
              <a:t>17 fáz:</a:t>
            </a:r>
          </a:p>
          <a:p>
            <a:pPr marL="558800" indent="-457200">
              <a:buAutoNum type="arabicPeriod"/>
            </a:pPr>
            <a:endParaRPr lang="sk-SK" dirty="0" smtClean="0"/>
          </a:p>
          <a:p>
            <a:pPr marL="558800" indent="-457200">
              <a:buAutoNum type="arabicPeriod"/>
            </a:pPr>
            <a:endParaRPr lang="sk-SK" dirty="0" smtClean="0"/>
          </a:p>
          <a:p>
            <a:pPr marL="558800" indent="-457200">
              <a:buAutoNum type="arabicPeriod"/>
            </a:pPr>
            <a:endParaRPr lang="sk-SK" dirty="0"/>
          </a:p>
        </p:txBody>
      </p:sp>
      <p:sp>
        <p:nvSpPr>
          <p:cNvPr id="4" name="Obdĺžnik 3"/>
          <p:cNvSpPr/>
          <p:nvPr/>
        </p:nvSpPr>
        <p:spPr>
          <a:xfrm>
            <a:off x="2199501" y="912984"/>
            <a:ext cx="6110417" cy="4185761"/>
          </a:xfrm>
          <a:prstGeom prst="rect">
            <a:avLst/>
          </a:prstGeom>
        </p:spPr>
        <p:txBody>
          <a:bodyPr wrap="square">
            <a:spAutoFit/>
          </a:bodyPr>
          <a:lstStyle/>
          <a:p>
            <a:pPr marL="558800" indent="-457200">
              <a:buAutoNum type="arabicPeriod"/>
            </a:pPr>
            <a:r>
              <a:rPr lang="sk-SK" dirty="0"/>
              <a:t>Definovanie atraktívnosti </a:t>
            </a:r>
            <a:r>
              <a:rPr lang="sk-SK" dirty="0" smtClean="0"/>
              <a:t>vidieka – živá definícia</a:t>
            </a:r>
            <a:endParaRPr lang="sk-SK" dirty="0"/>
          </a:p>
          <a:p>
            <a:pPr marL="558800" indent="-457200">
              <a:buAutoNum type="arabicPeriod"/>
            </a:pPr>
            <a:r>
              <a:rPr lang="sk-SK" dirty="0"/>
              <a:t>Definovanie celkovej ambície </a:t>
            </a:r>
            <a:r>
              <a:rPr lang="sk-SK" dirty="0" smtClean="0"/>
              <a:t>vízie a podkladu pre jej vypracovanie</a:t>
            </a:r>
            <a:endParaRPr lang="sk-SK" dirty="0"/>
          </a:p>
          <a:p>
            <a:pPr marL="558800" indent="-457200">
              <a:buAutoNum type="arabicPeriod"/>
            </a:pPr>
            <a:r>
              <a:rPr lang="sk-SK" dirty="0"/>
              <a:t>Zhromaždenie a analýza dostupných dokumentov</a:t>
            </a:r>
          </a:p>
          <a:p>
            <a:pPr marL="558800" indent="-457200">
              <a:buAutoNum type="arabicPeriod"/>
            </a:pPr>
            <a:r>
              <a:rPr lang="sk-SK" dirty="0"/>
              <a:t>Identifikácia kľúčových aktérov</a:t>
            </a:r>
          </a:p>
          <a:p>
            <a:pPr marL="558800" indent="-457200">
              <a:buAutoNum type="arabicPeriod"/>
            </a:pPr>
            <a:r>
              <a:rPr lang="sk-SK" dirty="0" smtClean="0"/>
              <a:t>Zozbieranie </a:t>
            </a:r>
            <a:r>
              <a:rPr lang="sk-SK" dirty="0"/>
              <a:t>potrieb vidieka (dotazník + workshop) - 64</a:t>
            </a:r>
          </a:p>
          <a:p>
            <a:pPr marL="558800" indent="-457200">
              <a:buAutoNum type="arabicPeriod"/>
            </a:pPr>
            <a:r>
              <a:rPr lang="sk-SK" dirty="0"/>
              <a:t>SWOT analýza silných a slabých stránok vidieka</a:t>
            </a:r>
          </a:p>
          <a:p>
            <a:pPr marL="558800" indent="-457200">
              <a:buAutoNum type="arabicPeriod"/>
            </a:pPr>
            <a:r>
              <a:rPr lang="sk-SK" dirty="0"/>
              <a:t>Identifikácia 6 kľúčových potrieb</a:t>
            </a:r>
          </a:p>
          <a:p>
            <a:pPr marL="558800" indent="-457200">
              <a:buAutoNum type="arabicPeriod"/>
            </a:pPr>
            <a:r>
              <a:rPr lang="sk-SK" dirty="0"/>
              <a:t>Príprava vypracovanie Výhľadovej štúdie</a:t>
            </a:r>
          </a:p>
          <a:p>
            <a:pPr marL="558800" indent="-457200">
              <a:buAutoNum type="arabicPeriod"/>
            </a:pPr>
            <a:r>
              <a:rPr lang="sk-SK" dirty="0"/>
              <a:t>Identifikácia 65 hnacích síl ovplyvňujúcich vývoj a zmeny na vidieku (4 workshopy)</a:t>
            </a:r>
          </a:p>
          <a:p>
            <a:pPr marL="558800" indent="-457200">
              <a:buAutoNum type="arabicPeriod"/>
            </a:pPr>
            <a:r>
              <a:rPr lang="sk-SK" dirty="0"/>
              <a:t>Analýza 11 hlavných hnacích síl a zoskupenie do 3 skupín + 2 </a:t>
            </a:r>
            <a:r>
              <a:rPr lang="sk-SK" dirty="0" smtClean="0"/>
              <a:t>prierezové (s VÚC-</a:t>
            </a:r>
            <a:r>
              <a:rPr lang="sk-SK" dirty="0" err="1" smtClean="0"/>
              <a:t>kami</a:t>
            </a:r>
            <a:r>
              <a:rPr lang="sk-SK" dirty="0" smtClean="0"/>
              <a:t>)</a:t>
            </a:r>
            <a:endParaRPr lang="sk-SK" dirty="0"/>
          </a:p>
          <a:p>
            <a:pPr marL="558800" indent="-457200">
              <a:buAutoNum type="arabicPeriod"/>
            </a:pPr>
            <a:r>
              <a:rPr lang="sk-SK" dirty="0"/>
              <a:t>Spracovanie </a:t>
            </a:r>
            <a:r>
              <a:rPr lang="sk-SK" dirty="0" smtClean="0"/>
              <a:t>nulového návrhu Vízie </a:t>
            </a:r>
            <a:endParaRPr lang="sk-SK" dirty="0"/>
          </a:p>
          <a:p>
            <a:pPr marL="558800" indent="-457200">
              <a:buAutoNum type="arabicPeriod"/>
            </a:pPr>
            <a:r>
              <a:rPr lang="sk-SK" dirty="0" smtClean="0"/>
              <a:t>Konzultačný proces nulového návrhu Vízie</a:t>
            </a:r>
          </a:p>
          <a:p>
            <a:pPr marL="558800" indent="-457200">
              <a:buAutoNum type="arabicPeriod"/>
            </a:pPr>
            <a:r>
              <a:rPr lang="sk-SK" dirty="0" smtClean="0"/>
              <a:t>Odsúhlasenie Vízie aktérmi</a:t>
            </a:r>
            <a:endParaRPr lang="sk-SK" dirty="0"/>
          </a:p>
          <a:p>
            <a:pPr marL="558800" indent="-457200">
              <a:buAutoNum type="arabicPeriod"/>
            </a:pPr>
            <a:r>
              <a:rPr lang="sk-SK" dirty="0"/>
              <a:t>Spracovanie Akčného plánu </a:t>
            </a:r>
            <a:r>
              <a:rPr lang="sk-SK" dirty="0" smtClean="0"/>
              <a:t>+ </a:t>
            </a:r>
            <a:r>
              <a:rPr lang="sk-SK" dirty="0" err="1" smtClean="0"/>
              <a:t>ExAnte</a:t>
            </a:r>
            <a:r>
              <a:rPr lang="sk-SK" dirty="0" smtClean="0"/>
              <a:t> a </a:t>
            </a:r>
            <a:r>
              <a:rPr lang="sk-SK" dirty="0" err="1" smtClean="0"/>
              <a:t>ExDurante</a:t>
            </a:r>
            <a:r>
              <a:rPr lang="sk-SK" dirty="0" smtClean="0"/>
              <a:t> </a:t>
            </a:r>
            <a:r>
              <a:rPr lang="sk-SK" dirty="0" smtClean="0"/>
              <a:t>hodnotení</a:t>
            </a:r>
            <a:endParaRPr lang="sk-SK" dirty="0" smtClean="0"/>
          </a:p>
          <a:p>
            <a:pPr marL="558800" indent="-457200">
              <a:buAutoNum type="arabicPeriod"/>
            </a:pPr>
            <a:r>
              <a:rPr lang="sk-SK" dirty="0" smtClean="0"/>
              <a:t>Vytvorenie a sfunkčnenie </a:t>
            </a:r>
            <a:r>
              <a:rPr lang="sk-SK" dirty="0" smtClean="0"/>
              <a:t>Monitorovacieho výboru</a:t>
            </a:r>
          </a:p>
          <a:p>
            <a:pPr marL="558800" indent="-457200">
              <a:buAutoNum type="arabicPeriod"/>
            </a:pPr>
            <a:r>
              <a:rPr lang="sk-SK" dirty="0" smtClean="0">
                <a:solidFill>
                  <a:srgbClr val="FF0000"/>
                </a:solidFill>
              </a:rPr>
              <a:t>Prijatie Vízie tvorcami politík</a:t>
            </a:r>
          </a:p>
          <a:p>
            <a:pPr marL="558800" indent="-457200">
              <a:buAutoNum type="arabicPeriod"/>
            </a:pPr>
            <a:r>
              <a:rPr lang="sk-SK" dirty="0" smtClean="0">
                <a:solidFill>
                  <a:srgbClr val="FF0000"/>
                </a:solidFill>
              </a:rPr>
              <a:t>Implementácia Akčného plánu</a:t>
            </a:r>
            <a:endParaRPr lang="sk-SK" dirty="0">
              <a:solidFill>
                <a:srgbClr val="FF0000"/>
              </a:solidFill>
            </a:endParaRPr>
          </a:p>
        </p:txBody>
      </p:sp>
      <p:pic>
        <p:nvPicPr>
          <p:cNvPr id="5" name="Obrázok 4"/>
          <p:cNvPicPr>
            <a:picLocks noChangeAspect="1"/>
          </p:cNvPicPr>
          <p:nvPr/>
        </p:nvPicPr>
        <p:blipFill>
          <a:blip r:embed="rId2"/>
          <a:stretch>
            <a:fillRect/>
          </a:stretch>
        </p:blipFill>
        <p:spPr>
          <a:xfrm>
            <a:off x="270759" y="3110826"/>
            <a:ext cx="1829636" cy="1368383"/>
          </a:xfrm>
          <a:prstGeom prst="rect">
            <a:avLst/>
          </a:prstGeom>
        </p:spPr>
      </p:pic>
      <p:pic>
        <p:nvPicPr>
          <p:cNvPr id="6" name="Obrázok 5"/>
          <p:cNvPicPr>
            <a:picLocks noChangeAspect="1"/>
          </p:cNvPicPr>
          <p:nvPr/>
        </p:nvPicPr>
        <p:blipFill>
          <a:blip r:embed="rId3"/>
          <a:stretch>
            <a:fillRect/>
          </a:stretch>
        </p:blipFill>
        <p:spPr>
          <a:xfrm>
            <a:off x="282764" y="1497934"/>
            <a:ext cx="1817631" cy="1368834"/>
          </a:xfrm>
          <a:prstGeom prst="rect">
            <a:avLst/>
          </a:prstGeom>
        </p:spPr>
      </p:pic>
    </p:spTree>
    <p:extLst>
      <p:ext uri="{BB962C8B-B14F-4D97-AF65-F5344CB8AC3E}">
        <p14:creationId xmlns:p14="http://schemas.microsoft.com/office/powerpoint/2010/main" val="2665972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522324" y="274639"/>
            <a:ext cx="7886700" cy="48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k-SK" dirty="0" smtClean="0"/>
              <a:t>Hlavné výstupy</a:t>
            </a:r>
            <a:endParaRPr dirty="0"/>
          </a:p>
        </p:txBody>
      </p:sp>
      <p:sp>
        <p:nvSpPr>
          <p:cNvPr id="156" name="Google Shape;156;p22"/>
          <p:cNvSpPr txBox="1">
            <a:spLocks noGrp="1"/>
          </p:cNvSpPr>
          <p:nvPr>
            <p:ph type="body" idx="1"/>
          </p:nvPr>
        </p:nvSpPr>
        <p:spPr>
          <a:xfrm>
            <a:off x="522324" y="832680"/>
            <a:ext cx="8084193" cy="4171807"/>
          </a:xfrm>
          <a:prstGeom prst="rect">
            <a:avLst/>
          </a:prstGeom>
        </p:spPr>
        <p:txBody>
          <a:bodyPr spcFirstLastPara="1" wrap="square" lIns="91425" tIns="45700" rIns="91425" bIns="45700" anchor="t" anchorCtr="0">
            <a:noAutofit/>
          </a:bodyPr>
          <a:lstStyle/>
          <a:p>
            <a:pPr marL="457200" lvl="0" indent="-355600" algn="l" rtl="0">
              <a:spcBef>
                <a:spcPts val="750"/>
              </a:spcBef>
              <a:spcAft>
                <a:spcPts val="0"/>
              </a:spcAft>
              <a:buSzPts val="2000"/>
              <a:buChar char="•"/>
            </a:pPr>
            <a:r>
              <a:rPr lang="sk-SK" dirty="0" smtClean="0"/>
              <a:t>Spolupráca so zainteresovanými aktérmi</a:t>
            </a:r>
            <a:endParaRPr dirty="0"/>
          </a:p>
          <a:p>
            <a:pPr marL="457200" lvl="0" indent="-355600" algn="l" rtl="0">
              <a:spcBef>
                <a:spcPts val="0"/>
              </a:spcBef>
              <a:spcAft>
                <a:spcPts val="0"/>
              </a:spcAft>
              <a:buSzPts val="2000"/>
              <a:buChar char="•"/>
            </a:pPr>
            <a:endParaRPr lang="sk-SK" dirty="0" smtClean="0"/>
          </a:p>
          <a:p>
            <a:pPr marL="457200" lvl="0" indent="-355600" algn="l" rtl="0">
              <a:spcBef>
                <a:spcPts val="0"/>
              </a:spcBef>
              <a:spcAft>
                <a:spcPts val="0"/>
              </a:spcAft>
              <a:buSzPts val="2000"/>
              <a:buChar char="•"/>
            </a:pPr>
            <a:endParaRPr lang="sk-SK" dirty="0" smtClean="0"/>
          </a:p>
          <a:p>
            <a:pPr marL="457200" lvl="0" indent="-355600" algn="l" rtl="0">
              <a:spcBef>
                <a:spcPts val="0"/>
              </a:spcBef>
              <a:spcAft>
                <a:spcPts val="0"/>
              </a:spcAft>
              <a:buSzPts val="2000"/>
              <a:buChar char="•"/>
            </a:pPr>
            <a:endParaRPr lang="sk-SK" dirty="0"/>
          </a:p>
          <a:p>
            <a:pPr marL="457200" lvl="0" indent="-355600" algn="l" rtl="0">
              <a:spcBef>
                <a:spcPts val="0"/>
              </a:spcBef>
              <a:spcAft>
                <a:spcPts val="0"/>
              </a:spcAft>
              <a:buSzPts val="2000"/>
              <a:buChar char="•"/>
            </a:pPr>
            <a:endParaRPr lang="sk-SK" dirty="0"/>
          </a:p>
          <a:p>
            <a:pPr marL="457200" lvl="0" indent="-355600" algn="l" rtl="0">
              <a:spcBef>
                <a:spcPts val="0"/>
              </a:spcBef>
              <a:spcAft>
                <a:spcPts val="0"/>
              </a:spcAft>
              <a:buSzPts val="2000"/>
              <a:buChar char="•"/>
            </a:pPr>
            <a:r>
              <a:rPr lang="sk-SK" dirty="0" smtClean="0"/>
              <a:t>Dobrá spolupráca so štátnymi orgánmi</a:t>
            </a:r>
          </a:p>
          <a:p>
            <a:pPr marL="101600" lvl="0" indent="0" algn="l" rtl="0">
              <a:spcBef>
                <a:spcPts val="0"/>
              </a:spcBef>
              <a:spcAft>
                <a:spcPts val="0"/>
              </a:spcAft>
              <a:buSzPts val="2000"/>
              <a:buNone/>
            </a:pPr>
            <a:r>
              <a:rPr lang="sk-SK" dirty="0" smtClean="0"/>
              <a:t>	</a:t>
            </a:r>
            <a:r>
              <a:rPr lang="sk-SK" sz="1400" dirty="0" smtClean="0"/>
              <a:t>- Úrad </a:t>
            </a:r>
            <a:r>
              <a:rPr lang="sk-SK" sz="1400" dirty="0" err="1" smtClean="0"/>
              <a:t>splnomocn</a:t>
            </a:r>
            <a:r>
              <a:rPr lang="sk-SK" sz="1400" dirty="0" smtClean="0"/>
              <a:t>. Vlády pre rozvoj občianskej spoločnosti – spoločný </a:t>
            </a:r>
            <a:r>
              <a:rPr lang="sk-SK" sz="1400" dirty="0" err="1" smtClean="0"/>
              <a:t>webinár</a:t>
            </a:r>
            <a:r>
              <a:rPr lang="sk-SK" sz="1400" dirty="0" smtClean="0"/>
              <a:t> a účasť</a:t>
            </a:r>
            <a:endParaRPr lang="en-US" sz="1400" dirty="0" smtClean="0"/>
          </a:p>
          <a:p>
            <a:pPr marL="101600" lvl="0" indent="0" algn="l" rtl="0">
              <a:spcBef>
                <a:spcPts val="0"/>
              </a:spcBef>
              <a:spcAft>
                <a:spcPts val="0"/>
              </a:spcAft>
              <a:buSzPts val="2000"/>
              <a:buNone/>
            </a:pPr>
            <a:r>
              <a:rPr lang="en-US" sz="1400" dirty="0" smtClean="0"/>
              <a:t>	- M</a:t>
            </a:r>
            <a:r>
              <a:rPr lang="sk-SK" sz="1400" dirty="0" smtClean="0"/>
              <a:t>PRV SR – pracovné skupiny pre tvorbu NSP, hodnotenie </a:t>
            </a:r>
            <a:r>
              <a:rPr lang="sk-SK" sz="1400" dirty="0"/>
              <a:t>P</a:t>
            </a:r>
            <a:r>
              <a:rPr lang="sk-SK" sz="1400" dirty="0" smtClean="0"/>
              <a:t>olitiky kvality EÚ a 	 	vytvorenie novej sekcie pre stratégie, analýzy a </a:t>
            </a:r>
            <a:r>
              <a:rPr lang="sk-SK" sz="1400" dirty="0" err="1" smtClean="0"/>
              <a:t>medzisektorové</a:t>
            </a:r>
            <a:r>
              <a:rPr lang="sk-SK" sz="1400" dirty="0" smtClean="0"/>
              <a:t> aktivity</a:t>
            </a:r>
            <a:endParaRPr lang="en-US" sz="1400" dirty="0" smtClean="0"/>
          </a:p>
          <a:p>
            <a:pPr marL="101600" lvl="0" indent="0" algn="l" rtl="0">
              <a:spcBef>
                <a:spcPts val="0"/>
              </a:spcBef>
              <a:spcAft>
                <a:spcPts val="0"/>
              </a:spcAft>
              <a:buSzPts val="2000"/>
              <a:buNone/>
            </a:pPr>
            <a:r>
              <a:rPr lang="en-US" sz="1400" dirty="0" smtClean="0"/>
              <a:t>	- M</a:t>
            </a:r>
            <a:r>
              <a:rPr lang="sk-SK" sz="1400" dirty="0" smtClean="0"/>
              <a:t>IRI SR – pracovná skupina pre Operačný program Slovensko</a:t>
            </a:r>
            <a:endParaRPr lang="en-US" sz="1400" dirty="0" smtClean="0"/>
          </a:p>
          <a:p>
            <a:pPr marL="101600" lvl="0" indent="0" algn="l" rtl="0">
              <a:spcBef>
                <a:spcPts val="0"/>
              </a:spcBef>
              <a:spcAft>
                <a:spcPts val="0"/>
              </a:spcAft>
              <a:buSzPts val="2000"/>
              <a:buNone/>
            </a:pPr>
            <a:r>
              <a:rPr lang="en-US" sz="1400" dirty="0"/>
              <a:t>	</a:t>
            </a:r>
            <a:r>
              <a:rPr lang="sk-SK" sz="1400" dirty="0" smtClean="0"/>
              <a:t>- NR SR– Deň vidieka v </a:t>
            </a:r>
            <a:r>
              <a:rPr lang="sk-SK" sz="1400" dirty="0" err="1" smtClean="0"/>
              <a:t>septemri</a:t>
            </a:r>
            <a:r>
              <a:rPr lang="sk-SK" sz="1400" dirty="0" smtClean="0"/>
              <a:t> 2020 a októbri 2022</a:t>
            </a:r>
            <a:endParaRPr lang="en-US" sz="1400" dirty="0" smtClean="0"/>
          </a:p>
          <a:p>
            <a:pPr marL="457200" lvl="0" indent="-355600" algn="l" rtl="0">
              <a:spcBef>
                <a:spcPts val="0"/>
              </a:spcBef>
              <a:spcAft>
                <a:spcPts val="0"/>
              </a:spcAft>
              <a:buSzPts val="2000"/>
              <a:buChar char="•"/>
            </a:pPr>
            <a:r>
              <a:rPr lang="en-US" dirty="0" smtClean="0"/>
              <a:t>V</a:t>
            </a:r>
            <a:r>
              <a:rPr lang="sk-SK" dirty="0" err="1" smtClean="0"/>
              <a:t>ízia</a:t>
            </a:r>
            <a:r>
              <a:rPr lang="sk-SK" dirty="0" smtClean="0"/>
              <a:t> EÚ pre vidiecke oblasti</a:t>
            </a:r>
            <a:endParaRPr lang="en-US" sz="1400" dirty="0" smtClean="0"/>
          </a:p>
          <a:p>
            <a:pPr marL="101600" lvl="0" indent="0" algn="l" rtl="0">
              <a:spcBef>
                <a:spcPts val="0"/>
              </a:spcBef>
              <a:spcAft>
                <a:spcPts val="0"/>
              </a:spcAft>
              <a:buSzPts val="2000"/>
              <a:buNone/>
            </a:pPr>
            <a:r>
              <a:rPr lang="en-US" sz="1400" dirty="0"/>
              <a:t>	</a:t>
            </a:r>
            <a:r>
              <a:rPr lang="en-US" sz="1400" dirty="0" smtClean="0"/>
              <a:t>- </a:t>
            </a:r>
            <a:r>
              <a:rPr lang="sk-SK" sz="1400" dirty="0" smtClean="0"/>
              <a:t>ENRD –workshop, konferencia</a:t>
            </a:r>
            <a:r>
              <a:rPr lang="en-US" sz="1400" dirty="0" smtClean="0"/>
              <a:t>,</a:t>
            </a:r>
            <a:r>
              <a:rPr lang="sk-SK" sz="1400" dirty="0" smtClean="0"/>
              <a:t> skupina venovaná revitalizácii vidieka</a:t>
            </a:r>
          </a:p>
          <a:p>
            <a:pPr marL="101600" lvl="0" indent="0" algn="l" rtl="0">
              <a:spcBef>
                <a:spcPts val="0"/>
              </a:spcBef>
              <a:spcAft>
                <a:spcPts val="0"/>
              </a:spcAft>
              <a:buSzPts val="2000"/>
              <a:buNone/>
            </a:pPr>
            <a:r>
              <a:rPr lang="sk-SK" sz="1400" dirty="0"/>
              <a:t>	</a:t>
            </a:r>
            <a:r>
              <a:rPr lang="sk-SK" sz="1400" dirty="0" smtClean="0"/>
              <a:t>- Vidiecky pakt</a:t>
            </a:r>
            <a:endParaRPr lang="en-US" sz="1400" dirty="0" smtClean="0"/>
          </a:p>
          <a:p>
            <a:pPr marL="457200" lvl="0" indent="-355600" algn="l" rtl="0">
              <a:spcBef>
                <a:spcPts val="0"/>
              </a:spcBef>
              <a:spcAft>
                <a:spcPts val="0"/>
              </a:spcAft>
              <a:buSzPts val="2000"/>
              <a:buChar char="•"/>
            </a:pPr>
            <a:r>
              <a:rPr lang="sk-SK" dirty="0" smtClean="0"/>
              <a:t>Dokument „Vízie“</a:t>
            </a:r>
            <a:r>
              <a:rPr lang="en-US" dirty="0" smtClean="0"/>
              <a:t>+ A</a:t>
            </a:r>
            <a:r>
              <a:rPr lang="sk-SK" dirty="0" err="1" smtClean="0"/>
              <a:t>kčný</a:t>
            </a:r>
            <a:r>
              <a:rPr lang="sk-SK" dirty="0" smtClean="0"/>
              <a:t> plán </a:t>
            </a:r>
            <a:r>
              <a:rPr lang="en-US" dirty="0" smtClean="0"/>
              <a:t>a</a:t>
            </a:r>
            <a:r>
              <a:rPr lang="sk-SK" dirty="0" smtClean="0"/>
              <a:t> Cestovná mapa </a:t>
            </a:r>
            <a:r>
              <a:rPr lang="en-US" dirty="0" smtClean="0"/>
              <a:t>+ </a:t>
            </a:r>
            <a:r>
              <a:rPr lang="en-US" dirty="0" smtClean="0">
                <a:solidFill>
                  <a:srgbClr val="FF0000"/>
                </a:solidFill>
              </a:rPr>
              <a:t>Monitor</a:t>
            </a:r>
            <a:r>
              <a:rPr lang="sk-SK" dirty="0" smtClean="0">
                <a:solidFill>
                  <a:srgbClr val="FF0000"/>
                </a:solidFill>
              </a:rPr>
              <a:t>.</a:t>
            </a:r>
            <a:r>
              <a:rPr lang="sk-SK" dirty="0">
                <a:solidFill>
                  <a:srgbClr val="FF0000"/>
                </a:solidFill>
              </a:rPr>
              <a:t> </a:t>
            </a:r>
            <a:r>
              <a:rPr lang="sk-SK" dirty="0" smtClean="0">
                <a:solidFill>
                  <a:srgbClr val="FF0000"/>
                </a:solidFill>
              </a:rPr>
              <a:t>výbor</a:t>
            </a:r>
            <a:endParaRPr lang="en-US" dirty="0" smtClean="0">
              <a:solidFill>
                <a:srgbClr val="FF0000"/>
              </a:solidFill>
            </a:endParaRPr>
          </a:p>
        </p:txBody>
      </p:sp>
      <p:graphicFrame>
        <p:nvGraphicFramePr>
          <p:cNvPr id="4" name="Google Shape;126;p31"/>
          <p:cNvGraphicFramePr/>
          <p:nvPr>
            <p:extLst>
              <p:ext uri="{D42A27DB-BD31-4B8C-83A1-F6EECF244321}">
                <p14:modId xmlns:p14="http://schemas.microsoft.com/office/powerpoint/2010/main" val="4142917715"/>
              </p:ext>
            </p:extLst>
          </p:nvPr>
        </p:nvGraphicFramePr>
        <p:xfrm>
          <a:off x="1105618" y="1267037"/>
          <a:ext cx="4965577" cy="1002737"/>
        </p:xfrm>
        <a:graphic>
          <a:graphicData uri="http://schemas.openxmlformats.org/drawingml/2006/table">
            <a:tbl>
              <a:tblPr bandRow="1">
                <a:noFill/>
              </a:tblPr>
              <a:tblGrid>
                <a:gridCol w="959640">
                  <a:extLst>
                    <a:ext uri="{9D8B030D-6E8A-4147-A177-3AD203B41FA5}">
                      <a16:colId xmlns:a16="http://schemas.microsoft.com/office/drawing/2014/main" val="20000"/>
                    </a:ext>
                  </a:extLst>
                </a:gridCol>
                <a:gridCol w="802058">
                  <a:extLst>
                    <a:ext uri="{9D8B030D-6E8A-4147-A177-3AD203B41FA5}">
                      <a16:colId xmlns:a16="http://schemas.microsoft.com/office/drawing/2014/main" val="20001"/>
                    </a:ext>
                  </a:extLst>
                </a:gridCol>
                <a:gridCol w="414982">
                  <a:extLst>
                    <a:ext uri="{9D8B030D-6E8A-4147-A177-3AD203B41FA5}">
                      <a16:colId xmlns:a16="http://schemas.microsoft.com/office/drawing/2014/main" val="20002"/>
                    </a:ext>
                  </a:extLst>
                </a:gridCol>
                <a:gridCol w="1184670">
                  <a:extLst>
                    <a:ext uri="{9D8B030D-6E8A-4147-A177-3AD203B41FA5}">
                      <a16:colId xmlns:a16="http://schemas.microsoft.com/office/drawing/2014/main" val="20003"/>
                    </a:ext>
                  </a:extLst>
                </a:gridCol>
                <a:gridCol w="837251">
                  <a:extLst>
                    <a:ext uri="{9D8B030D-6E8A-4147-A177-3AD203B41FA5}">
                      <a16:colId xmlns:a16="http://schemas.microsoft.com/office/drawing/2014/main" val="20004"/>
                    </a:ext>
                  </a:extLst>
                </a:gridCol>
                <a:gridCol w="766976">
                  <a:extLst>
                    <a:ext uri="{9D8B030D-6E8A-4147-A177-3AD203B41FA5}">
                      <a16:colId xmlns:a16="http://schemas.microsoft.com/office/drawing/2014/main" val="20005"/>
                    </a:ext>
                  </a:extLst>
                </a:gridCol>
              </a:tblGrid>
              <a:tr h="315537">
                <a:tc>
                  <a:txBody>
                    <a:bodyPr/>
                    <a:lstStyle/>
                    <a:p>
                      <a:pPr marL="0" marR="0" lvl="0" indent="0" algn="ctr" rtl="0">
                        <a:lnSpc>
                          <a:spcPct val="107000"/>
                        </a:lnSpc>
                        <a:spcBef>
                          <a:spcPts val="0"/>
                        </a:spcBef>
                        <a:spcAft>
                          <a:spcPts val="0"/>
                        </a:spcAft>
                        <a:buNone/>
                      </a:pPr>
                      <a:endParaRPr sz="1100" u="none" strike="noStrike" cap="none" dirty="0">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rtl="0">
                        <a:lnSpc>
                          <a:spcPct val="107000"/>
                        </a:lnSpc>
                        <a:spcBef>
                          <a:spcPts val="800"/>
                        </a:spcBef>
                        <a:spcAft>
                          <a:spcPts val="0"/>
                        </a:spcAft>
                        <a:buNone/>
                      </a:pPr>
                      <a:r>
                        <a:rPr lang="sk-SK" sz="1100" b="1" u="none" strike="noStrike" cap="none" dirty="0" smtClean="0"/>
                        <a:t>Stretnutia</a:t>
                      </a:r>
                      <a:r>
                        <a:rPr lang="sk-SK" sz="1100" b="1" u="none" strike="noStrike" cap="none" baseline="0" dirty="0" smtClean="0"/>
                        <a:t> </a:t>
                      </a:r>
                      <a:endParaRPr sz="1100" b="1" u="none" strike="noStrike" cap="none" dirty="0">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sk-SK"/>
                    </a:p>
                  </a:txBody>
                  <a:tcPr/>
                </a:tc>
                <a:tc>
                  <a:txBody>
                    <a:bodyPr/>
                    <a:lstStyle/>
                    <a:p>
                      <a:pPr marL="0" marR="0" lvl="0" indent="0" algn="ctr" rtl="0">
                        <a:lnSpc>
                          <a:spcPct val="107000"/>
                        </a:lnSpc>
                        <a:spcBef>
                          <a:spcPts val="800"/>
                        </a:spcBef>
                        <a:spcAft>
                          <a:spcPts val="0"/>
                        </a:spcAft>
                        <a:buNone/>
                      </a:pPr>
                      <a:r>
                        <a:rPr lang="sk-SK" sz="1100" b="1" u="none" strike="noStrike" cap="none" dirty="0" smtClean="0"/>
                        <a:t>Účastníci</a:t>
                      </a:r>
                      <a:endParaRPr sz="1100" b="1" u="none" strike="noStrike" cap="none" dirty="0">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7000"/>
                        </a:lnSpc>
                        <a:spcBef>
                          <a:spcPts val="0"/>
                        </a:spcBef>
                        <a:spcAft>
                          <a:spcPts val="0"/>
                        </a:spcAft>
                        <a:buNone/>
                      </a:pPr>
                      <a:r>
                        <a:rPr lang="sk-SK" sz="1100" b="1" u="none" strike="noStrike" cap="none" dirty="0" smtClean="0"/>
                        <a:t>z toho ženy</a:t>
                      </a:r>
                      <a:endParaRPr sz="1100" b="1" u="none" strike="noStrike" cap="none" dirty="0">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7000"/>
                        </a:lnSpc>
                        <a:spcBef>
                          <a:spcPts val="0"/>
                        </a:spcBef>
                        <a:spcAft>
                          <a:spcPts val="0"/>
                        </a:spcAft>
                        <a:buNone/>
                      </a:pPr>
                      <a:r>
                        <a:rPr lang="sk-SK" sz="1100" b="1" u="none" strike="noStrike" cap="none" dirty="0" smtClean="0"/>
                        <a:t>z toho muži</a:t>
                      </a:r>
                      <a:endParaRPr sz="1100" b="1" u="none" strike="noStrike" cap="none" dirty="0">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57769">
                <a:tc>
                  <a:txBody>
                    <a:bodyPr/>
                    <a:lstStyle/>
                    <a:p>
                      <a:pPr marL="0" marR="0" lvl="0" indent="0" algn="ctr" rtl="0">
                        <a:lnSpc>
                          <a:spcPct val="107000"/>
                        </a:lnSpc>
                        <a:spcBef>
                          <a:spcPts val="0"/>
                        </a:spcBef>
                        <a:spcAft>
                          <a:spcPts val="0"/>
                        </a:spcAft>
                        <a:buNone/>
                      </a:pPr>
                      <a:r>
                        <a:rPr lang="sk-SK" sz="1100" u="none" strike="noStrike" cap="none" dirty="0" smtClean="0"/>
                        <a:t>Celkom</a:t>
                      </a:r>
                      <a:r>
                        <a:rPr lang="pt-PT" sz="1100" u="none" strike="noStrike" cap="none" dirty="0" smtClean="0"/>
                        <a:t>:</a:t>
                      </a:r>
                      <a:endParaRPr sz="1100" u="none" strike="noStrike" cap="none" dirty="0">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rtl="0">
                        <a:lnSpc>
                          <a:spcPct val="107000"/>
                        </a:lnSpc>
                        <a:spcBef>
                          <a:spcPts val="0"/>
                        </a:spcBef>
                        <a:spcAft>
                          <a:spcPts val="0"/>
                        </a:spcAft>
                        <a:buNone/>
                      </a:pPr>
                      <a:r>
                        <a:rPr lang="pt-PT" sz="1100" b="1" u="none" strike="noStrike" cap="none" dirty="0" smtClean="0"/>
                        <a:t>2</a:t>
                      </a:r>
                      <a:r>
                        <a:rPr lang="sk-SK" sz="1100" b="1" u="none" strike="noStrike" cap="none" smtClean="0"/>
                        <a:t>0</a:t>
                      </a:r>
                      <a:endParaRPr sz="1100" b="1" u="none" strike="noStrike" cap="none">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sk-SK"/>
                    </a:p>
                  </a:txBody>
                  <a:tcPr/>
                </a:tc>
                <a:tc>
                  <a:txBody>
                    <a:bodyPr/>
                    <a:lstStyle/>
                    <a:p>
                      <a:pPr marL="0" marR="0" lvl="0" indent="0" algn="ctr" rtl="0">
                        <a:lnSpc>
                          <a:spcPct val="107000"/>
                        </a:lnSpc>
                        <a:spcBef>
                          <a:spcPts val="0"/>
                        </a:spcBef>
                        <a:spcAft>
                          <a:spcPts val="0"/>
                        </a:spcAft>
                        <a:buNone/>
                      </a:pPr>
                      <a:r>
                        <a:rPr lang="pt-PT" sz="1100" b="1" u="none" strike="noStrike" cap="none" dirty="0" smtClean="0"/>
                        <a:t>1</a:t>
                      </a:r>
                      <a:r>
                        <a:rPr lang="sk-SK" sz="1100" b="1" u="none" strike="noStrike" cap="none" dirty="0" smtClean="0"/>
                        <a:t>70</a:t>
                      </a:r>
                      <a:r>
                        <a:rPr lang="pt-PT" sz="1100" b="1" u="none" strike="noStrike" cap="none" dirty="0" smtClean="0"/>
                        <a:t>4</a:t>
                      </a:r>
                      <a:endParaRPr sz="1100" b="1" u="none" strike="noStrike" cap="none" dirty="0">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7000"/>
                        </a:lnSpc>
                        <a:spcBef>
                          <a:spcPts val="0"/>
                        </a:spcBef>
                        <a:spcAft>
                          <a:spcPts val="0"/>
                        </a:spcAft>
                        <a:buNone/>
                      </a:pPr>
                      <a:r>
                        <a:rPr lang="sk-SK" sz="1100" u="none" strike="noStrike" cap="none" smtClean="0">
                          <a:latin typeface="+mn-lt"/>
                          <a:ea typeface="+mn-ea"/>
                          <a:cs typeface="+mn-cs"/>
                          <a:sym typeface="Arial"/>
                        </a:rPr>
                        <a:t>932</a:t>
                      </a:r>
                      <a:endParaRPr sz="1100" u="none" strike="noStrike" cap="none">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7000"/>
                        </a:lnSpc>
                        <a:spcBef>
                          <a:spcPts val="0"/>
                        </a:spcBef>
                        <a:spcAft>
                          <a:spcPts val="0"/>
                        </a:spcAft>
                        <a:buNone/>
                      </a:pPr>
                      <a:r>
                        <a:rPr lang="pt-PT" sz="1100" u="none" strike="noStrike" cap="none" dirty="0" smtClean="0"/>
                        <a:t>7</a:t>
                      </a:r>
                      <a:r>
                        <a:rPr lang="sk-SK" sz="1100" u="none" strike="noStrike" cap="none" smtClean="0"/>
                        <a:t>82</a:t>
                      </a:r>
                      <a:endParaRPr sz="1100" u="none" strike="noStrike" cap="none">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32287">
                <a:tc>
                  <a:txBody>
                    <a:bodyPr/>
                    <a:lstStyle/>
                    <a:p>
                      <a:pPr marL="0" marR="0" lvl="0" indent="0" algn="ctr" rtl="0">
                        <a:lnSpc>
                          <a:spcPct val="107000"/>
                        </a:lnSpc>
                        <a:spcBef>
                          <a:spcPts val="0"/>
                        </a:spcBef>
                        <a:spcAft>
                          <a:spcPts val="0"/>
                        </a:spcAft>
                        <a:buNone/>
                      </a:pPr>
                      <a:r>
                        <a:rPr lang="sk-SK" sz="1100" u="none" strike="noStrike" cap="none" dirty="0" smtClean="0"/>
                        <a:t>-</a:t>
                      </a:r>
                      <a:r>
                        <a:rPr lang="sk-SK" sz="1100" u="none" strike="noStrike" cap="none" baseline="0" dirty="0" smtClean="0"/>
                        <a:t> </a:t>
                      </a:r>
                      <a:r>
                        <a:rPr lang="sk-SK" sz="1100" u="none" strike="noStrike" cap="none" dirty="0" smtClean="0"/>
                        <a:t>o</a:t>
                      </a:r>
                      <a:r>
                        <a:rPr lang="pt-PT" sz="1100" u="none" strike="noStrike" cap="none" dirty="0" smtClean="0"/>
                        <a:t>n-line</a:t>
                      </a:r>
                      <a:endParaRPr sz="1100" u="none" strike="noStrike" cap="none" dirty="0">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7000"/>
                        </a:lnSpc>
                        <a:spcBef>
                          <a:spcPts val="0"/>
                        </a:spcBef>
                        <a:spcAft>
                          <a:spcPts val="0"/>
                        </a:spcAft>
                        <a:buNone/>
                      </a:pPr>
                      <a:r>
                        <a:rPr lang="pt-PT" sz="1100" u="none" strike="noStrike" cap="none" dirty="0" smtClean="0"/>
                        <a:t>1</a:t>
                      </a:r>
                      <a:r>
                        <a:rPr lang="sk-SK" sz="1100" u="none" strike="noStrike" cap="none" smtClean="0"/>
                        <a:t>2</a:t>
                      </a:r>
                      <a:endParaRPr sz="1100" u="none" strike="noStrike" cap="none">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7000"/>
                        </a:lnSpc>
                        <a:spcBef>
                          <a:spcPts val="0"/>
                        </a:spcBef>
                        <a:spcAft>
                          <a:spcPts val="0"/>
                        </a:spcAft>
                        <a:buNone/>
                      </a:pPr>
                      <a:r>
                        <a:rPr lang="pt-PT" sz="1100" u="none" strike="noStrike" cap="none"/>
                        <a:t> </a:t>
                      </a:r>
                      <a:endParaRPr sz="1100" u="none" strike="noStrike" cap="none">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7000"/>
                        </a:lnSpc>
                        <a:spcBef>
                          <a:spcPts val="0"/>
                        </a:spcBef>
                        <a:spcAft>
                          <a:spcPts val="0"/>
                        </a:spcAft>
                        <a:buNone/>
                      </a:pPr>
                      <a:r>
                        <a:rPr lang="pt-PT" sz="1100" u="none" strike="noStrike" cap="none" dirty="0"/>
                        <a:t>1130</a:t>
                      </a:r>
                      <a:endParaRPr sz="1100" u="none" strike="noStrike" cap="none" dirty="0">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7000"/>
                        </a:lnSpc>
                        <a:spcBef>
                          <a:spcPts val="0"/>
                        </a:spcBef>
                        <a:spcAft>
                          <a:spcPts val="0"/>
                        </a:spcAft>
                        <a:buNone/>
                      </a:pPr>
                      <a:r>
                        <a:rPr lang="pt-PT" sz="1100" u="none" strike="noStrike" cap="none" dirty="0"/>
                        <a:t>558</a:t>
                      </a:r>
                      <a:endParaRPr sz="1100" u="none" strike="noStrike" cap="none" dirty="0">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7000"/>
                        </a:lnSpc>
                        <a:spcBef>
                          <a:spcPts val="0"/>
                        </a:spcBef>
                        <a:spcAft>
                          <a:spcPts val="0"/>
                        </a:spcAft>
                        <a:buNone/>
                      </a:pPr>
                      <a:r>
                        <a:rPr lang="pt-PT" sz="1100" u="none" strike="noStrike" cap="none"/>
                        <a:t>582</a:t>
                      </a:r>
                      <a:endParaRPr sz="1100" u="none" strike="noStrike" cap="none">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2287">
                <a:tc>
                  <a:txBody>
                    <a:bodyPr/>
                    <a:lstStyle/>
                    <a:p>
                      <a:pPr marL="0" marR="0" lvl="0" indent="0" algn="ctr" rtl="0">
                        <a:lnSpc>
                          <a:spcPct val="107000"/>
                        </a:lnSpc>
                        <a:spcBef>
                          <a:spcPts val="0"/>
                        </a:spcBef>
                        <a:spcAft>
                          <a:spcPts val="0"/>
                        </a:spcAft>
                        <a:buNone/>
                      </a:pPr>
                      <a:r>
                        <a:rPr lang="sk-SK" sz="1100" u="none" strike="noStrike" cap="none" dirty="0" smtClean="0"/>
                        <a:t>-</a:t>
                      </a:r>
                      <a:r>
                        <a:rPr lang="pt-PT" sz="1100" u="none" strike="noStrike" cap="none" dirty="0" smtClean="0"/>
                        <a:t> </a:t>
                      </a:r>
                      <a:r>
                        <a:rPr lang="sk-SK" sz="1100" u="none" strike="noStrike" cap="none" dirty="0" smtClean="0"/>
                        <a:t>o</a:t>
                      </a:r>
                      <a:r>
                        <a:rPr lang="pt-PT" sz="1100" u="none" strike="noStrike" cap="none" dirty="0" smtClean="0"/>
                        <a:t>ff-line</a:t>
                      </a:r>
                      <a:endParaRPr sz="1100" u="none" strike="noStrike" cap="none" dirty="0">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7000"/>
                        </a:lnSpc>
                        <a:spcBef>
                          <a:spcPts val="0"/>
                        </a:spcBef>
                        <a:spcAft>
                          <a:spcPts val="0"/>
                        </a:spcAft>
                        <a:buNone/>
                      </a:pPr>
                      <a:r>
                        <a:rPr lang="pt-PT" sz="1100" u="none" strike="noStrike" cap="none"/>
                        <a:t> </a:t>
                      </a:r>
                      <a:endParaRPr sz="1100" u="none" strike="noStrike" cap="none">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7000"/>
                        </a:lnSpc>
                        <a:spcBef>
                          <a:spcPts val="0"/>
                        </a:spcBef>
                        <a:spcAft>
                          <a:spcPts val="0"/>
                        </a:spcAft>
                        <a:buNone/>
                      </a:pPr>
                      <a:r>
                        <a:rPr lang="sk-SK" sz="1100" u="none" strike="noStrike" cap="none" smtClean="0">
                          <a:latin typeface="+mn-lt"/>
                          <a:ea typeface="+mn-ea"/>
                          <a:cs typeface="+mn-cs"/>
                          <a:sym typeface="Arial"/>
                        </a:rPr>
                        <a:t>8</a:t>
                      </a:r>
                      <a:endParaRPr sz="1100" u="none" strike="noStrike" cap="none">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7000"/>
                        </a:lnSpc>
                        <a:spcBef>
                          <a:spcPts val="0"/>
                        </a:spcBef>
                        <a:spcAft>
                          <a:spcPts val="0"/>
                        </a:spcAft>
                        <a:buNone/>
                      </a:pPr>
                      <a:r>
                        <a:rPr lang="pt-PT" sz="1100" u="none" strike="noStrike" cap="none" dirty="0" smtClean="0"/>
                        <a:t>5</a:t>
                      </a:r>
                      <a:r>
                        <a:rPr lang="sk-SK" sz="1100" u="none" strike="noStrike" cap="none" dirty="0" smtClean="0"/>
                        <a:t>74</a:t>
                      </a:r>
                      <a:endParaRPr sz="1100" u="none" strike="noStrike" cap="none" dirty="0">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7000"/>
                        </a:lnSpc>
                        <a:spcBef>
                          <a:spcPts val="0"/>
                        </a:spcBef>
                        <a:spcAft>
                          <a:spcPts val="0"/>
                        </a:spcAft>
                        <a:buNone/>
                      </a:pPr>
                      <a:r>
                        <a:rPr lang="pt-PT" sz="1100" u="none" strike="noStrike" cap="none" dirty="0" smtClean="0"/>
                        <a:t>3</a:t>
                      </a:r>
                      <a:r>
                        <a:rPr lang="sk-SK" sz="1100" u="none" strike="noStrike" cap="none" smtClean="0"/>
                        <a:t>74</a:t>
                      </a:r>
                      <a:endParaRPr sz="1100" u="none" strike="noStrike" cap="none">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7000"/>
                        </a:lnSpc>
                        <a:spcBef>
                          <a:spcPts val="0"/>
                        </a:spcBef>
                        <a:spcAft>
                          <a:spcPts val="0"/>
                        </a:spcAft>
                        <a:buNone/>
                      </a:pPr>
                      <a:r>
                        <a:rPr lang="sk-SK" sz="1100" u="none" strike="noStrike" cap="none" dirty="0" smtClean="0">
                          <a:latin typeface="+mn-lt"/>
                          <a:ea typeface="+mn-ea"/>
                          <a:cs typeface="+mn-cs"/>
                          <a:sym typeface="Arial"/>
                        </a:rPr>
                        <a:t>200</a:t>
                      </a:r>
                      <a:endParaRPr sz="1100" u="none" strike="noStrike" cap="none" dirty="0">
                        <a:latin typeface="Calibri"/>
                        <a:ea typeface="Calibri"/>
                        <a:cs typeface="Calibri"/>
                        <a:sym typeface="Calibri"/>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2" name="Obrázok 1"/>
          <p:cNvPicPr>
            <a:picLocks noChangeAspect="1"/>
          </p:cNvPicPr>
          <p:nvPr/>
        </p:nvPicPr>
        <p:blipFill>
          <a:blip r:embed="rId3"/>
          <a:stretch>
            <a:fillRect/>
          </a:stretch>
        </p:blipFill>
        <p:spPr>
          <a:xfrm>
            <a:off x="6248148" y="1130252"/>
            <a:ext cx="2253302" cy="1498725"/>
          </a:xfrm>
          <a:prstGeom prst="rect">
            <a:avLst/>
          </a:prstGeom>
        </p:spPr>
      </p:pic>
    </p:spTree>
    <p:extLst>
      <p:ext uri="{BB962C8B-B14F-4D97-AF65-F5344CB8AC3E}">
        <p14:creationId xmlns:p14="http://schemas.microsoft.com/office/powerpoint/2010/main" val="736512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buNone/>
            </a:pPr>
            <a:r>
              <a:rPr lang="sk-SK" dirty="0" smtClean="0"/>
              <a:t>Sprievodné podujatie Európskeho týždňa regiónov a miest</a:t>
            </a:r>
            <a:endParaRPr lang="sk-SK" dirty="0"/>
          </a:p>
        </p:txBody>
      </p:sp>
      <p:sp>
        <p:nvSpPr>
          <p:cNvPr id="3" name="Zástupný objekt pre text 2"/>
          <p:cNvSpPr>
            <a:spLocks noGrp="1"/>
          </p:cNvSpPr>
          <p:nvPr>
            <p:ph type="body" idx="1"/>
          </p:nvPr>
        </p:nvSpPr>
        <p:spPr/>
        <p:txBody>
          <a:bodyPr/>
          <a:lstStyle/>
          <a:p>
            <a:r>
              <a:rPr lang="sk-SK" dirty="0" smtClean="0"/>
              <a:t>Spoluorganizované s ďalším Horizont projektom SHERPA</a:t>
            </a:r>
          </a:p>
          <a:p>
            <a:r>
              <a:rPr lang="sk-SK" dirty="0" err="1" smtClean="0"/>
              <a:t>Webinár</a:t>
            </a:r>
            <a:r>
              <a:rPr lang="sk-SK" dirty="0" smtClean="0"/>
              <a:t> „Efektívne spôsoby riešenia nových výziev riadenia vo vidieckych oblastiach EÚ“ </a:t>
            </a:r>
          </a:p>
          <a:p>
            <a:r>
              <a:rPr lang="sk-SK" dirty="0" smtClean="0"/>
              <a:t>predsedal s úvodným príspevkom p. minister </a:t>
            </a:r>
            <a:r>
              <a:rPr lang="sk-SK" dirty="0" err="1" smtClean="0"/>
              <a:t>Vlčan</a:t>
            </a:r>
            <a:r>
              <a:rPr lang="sk-SK" dirty="0" smtClean="0"/>
              <a:t> </a:t>
            </a:r>
          </a:p>
          <a:p>
            <a:r>
              <a:rPr lang="sk-SK" dirty="0"/>
              <a:t>s</a:t>
            </a:r>
            <a:r>
              <a:rPr lang="sk-SK" dirty="0" smtClean="0"/>
              <a:t>lovenský pilot bol spolu s írskym prezentovaný ako najlepší z 12</a:t>
            </a:r>
          </a:p>
          <a:p>
            <a:r>
              <a:rPr lang="sk-SK" dirty="0" smtClean="0"/>
              <a:t>Október 2022</a:t>
            </a:r>
            <a:endParaRPr lang="sk-SK" dirty="0"/>
          </a:p>
        </p:txBody>
      </p:sp>
      <p:pic>
        <p:nvPicPr>
          <p:cNvPr id="4" name="Obrázok 3"/>
          <p:cNvPicPr>
            <a:picLocks noChangeAspect="1"/>
          </p:cNvPicPr>
          <p:nvPr/>
        </p:nvPicPr>
        <p:blipFill>
          <a:blip r:embed="rId2"/>
          <a:stretch>
            <a:fillRect/>
          </a:stretch>
        </p:blipFill>
        <p:spPr>
          <a:xfrm>
            <a:off x="3551852" y="2982295"/>
            <a:ext cx="2008026" cy="2208829"/>
          </a:xfrm>
          <a:prstGeom prst="rect">
            <a:avLst/>
          </a:prstGeom>
        </p:spPr>
      </p:pic>
      <p:pic>
        <p:nvPicPr>
          <p:cNvPr id="5" name="Obrázok 4"/>
          <p:cNvPicPr>
            <a:picLocks noChangeAspect="1"/>
          </p:cNvPicPr>
          <p:nvPr/>
        </p:nvPicPr>
        <p:blipFill>
          <a:blip r:embed="rId3"/>
          <a:stretch>
            <a:fillRect/>
          </a:stretch>
        </p:blipFill>
        <p:spPr>
          <a:xfrm>
            <a:off x="5984386" y="3153747"/>
            <a:ext cx="1852161" cy="2037377"/>
          </a:xfrm>
          <a:prstGeom prst="rect">
            <a:avLst/>
          </a:prstGeom>
        </p:spPr>
      </p:pic>
    </p:spTree>
    <p:extLst>
      <p:ext uri="{BB962C8B-B14F-4D97-AF65-F5344CB8AC3E}">
        <p14:creationId xmlns:p14="http://schemas.microsoft.com/office/powerpoint/2010/main" val="3626254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522324" y="274639"/>
            <a:ext cx="7886700" cy="48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k-SK" dirty="0" smtClean="0"/>
              <a:t>Ponaučenia a odporúčania</a:t>
            </a:r>
            <a:endParaRPr lang="en-US" dirty="0"/>
          </a:p>
        </p:txBody>
      </p:sp>
      <p:sp>
        <p:nvSpPr>
          <p:cNvPr id="149" name="Google Shape;149;p21"/>
          <p:cNvSpPr txBox="1">
            <a:spLocks noGrp="1"/>
          </p:cNvSpPr>
          <p:nvPr>
            <p:ph type="body" idx="1"/>
          </p:nvPr>
        </p:nvSpPr>
        <p:spPr>
          <a:xfrm>
            <a:off x="301321" y="906887"/>
            <a:ext cx="8541357" cy="3230700"/>
          </a:xfrm>
          <a:prstGeom prst="rect">
            <a:avLst/>
          </a:prstGeom>
        </p:spPr>
        <p:txBody>
          <a:bodyPr spcFirstLastPara="1" wrap="square" lIns="91425" tIns="45700" rIns="91425" bIns="45700" anchor="t" anchorCtr="0">
            <a:noAutofit/>
          </a:bodyPr>
          <a:lstStyle/>
          <a:p>
            <a:pPr marL="558800" lvl="0" indent="-457200" algn="l" rtl="0">
              <a:spcBef>
                <a:spcPts val="750"/>
              </a:spcBef>
              <a:spcAft>
                <a:spcPts val="0"/>
              </a:spcAft>
              <a:buSzPts val="2000"/>
              <a:buAutoNum type="arabicPeriod"/>
            </a:pPr>
            <a:r>
              <a:rPr lang="sk-SK" sz="1600" dirty="0" smtClean="0">
                <a:solidFill>
                  <a:srgbClr val="FF0000"/>
                </a:solidFill>
              </a:rPr>
              <a:t>Komplexnosť </a:t>
            </a:r>
            <a:r>
              <a:rPr lang="en-US" sz="1600" dirty="0" smtClean="0"/>
              <a:t>– </a:t>
            </a:r>
            <a:r>
              <a:rPr lang="sk-SK" sz="1600" dirty="0" smtClean="0"/>
              <a:t>časovo, finančne, odborne a personálne náročné</a:t>
            </a:r>
            <a:endParaRPr lang="en-US" sz="1600" dirty="0" smtClean="0"/>
          </a:p>
          <a:p>
            <a:pPr marL="558800" lvl="0" indent="-457200" algn="l" rtl="0">
              <a:spcBef>
                <a:spcPts val="750"/>
              </a:spcBef>
              <a:spcAft>
                <a:spcPts val="0"/>
              </a:spcAft>
              <a:buSzPts val="2000"/>
              <a:buAutoNum type="arabicPeriod"/>
            </a:pPr>
            <a:r>
              <a:rPr lang="sk-SK" sz="1600" dirty="0" smtClean="0">
                <a:solidFill>
                  <a:srgbClr val="FF0000"/>
                </a:solidFill>
              </a:rPr>
              <a:t>Komunikácia </a:t>
            </a:r>
            <a:r>
              <a:rPr lang="sk-SK" sz="1600" dirty="0" smtClean="0"/>
              <a:t>– načúvať s porozumením a hľadať správnu rovnováhu </a:t>
            </a:r>
          </a:p>
          <a:p>
            <a:pPr marL="558800" lvl="0" indent="-457200" algn="l" rtl="0">
              <a:spcBef>
                <a:spcPts val="750"/>
              </a:spcBef>
              <a:spcAft>
                <a:spcPts val="0"/>
              </a:spcAft>
              <a:buSzPts val="2000"/>
              <a:buAutoNum type="arabicPeriod"/>
            </a:pPr>
            <a:r>
              <a:rPr lang="sk-SK" sz="1600" dirty="0" smtClean="0">
                <a:solidFill>
                  <a:srgbClr val="FF0000"/>
                </a:solidFill>
              </a:rPr>
              <a:t>Nedostatočné zapájanie aktérov </a:t>
            </a:r>
            <a:r>
              <a:rPr lang="sk-SK" sz="1600" dirty="0" smtClean="0"/>
              <a:t>–pravidelne, vhodne, zrozumiteľne a kontinuálne – musia mať pocit, že sú ich názory zohľadnené (</a:t>
            </a:r>
            <a:r>
              <a:rPr lang="sk-SK" sz="1600" dirty="0" err="1" smtClean="0"/>
              <a:t>foresight</a:t>
            </a:r>
            <a:r>
              <a:rPr lang="sk-SK" sz="1600" dirty="0" smtClean="0"/>
              <a:t> je vhodný nástroj) </a:t>
            </a:r>
          </a:p>
          <a:p>
            <a:pPr marL="558800" lvl="0" indent="-457200" algn="l" rtl="0">
              <a:spcBef>
                <a:spcPts val="750"/>
              </a:spcBef>
              <a:spcAft>
                <a:spcPts val="0"/>
              </a:spcAft>
              <a:buSzPts val="2000"/>
              <a:buAutoNum type="arabicPeriod"/>
            </a:pPr>
            <a:r>
              <a:rPr lang="sk-SK" sz="1600" dirty="0" smtClean="0"/>
              <a:t>Absentuje štruktúra, personálne a finančné mechanizmy </a:t>
            </a:r>
          </a:p>
          <a:p>
            <a:pPr marL="558800" lvl="0" indent="-457200" algn="l" rtl="0">
              <a:spcBef>
                <a:spcPts val="750"/>
              </a:spcBef>
              <a:spcAft>
                <a:spcPts val="0"/>
              </a:spcAft>
              <a:buSzPts val="2000"/>
              <a:buAutoNum type="arabicPeriod"/>
            </a:pPr>
            <a:r>
              <a:rPr lang="sk-SK" sz="1600" dirty="0">
                <a:solidFill>
                  <a:srgbClr val="FF0000"/>
                </a:solidFill>
              </a:rPr>
              <a:t>D</a:t>
            </a:r>
            <a:r>
              <a:rPr lang="sk-SK" sz="1600" dirty="0" smtClean="0">
                <a:solidFill>
                  <a:srgbClr val="FF0000"/>
                </a:solidFill>
              </a:rPr>
              <a:t>ynamika </a:t>
            </a:r>
            <a:r>
              <a:rPr lang="sk-SK" sz="1600" dirty="0" smtClean="0">
                <a:solidFill>
                  <a:srgbClr val="FF0000"/>
                </a:solidFill>
              </a:rPr>
              <a:t>procesov </a:t>
            </a:r>
            <a:r>
              <a:rPr lang="sk-SK" sz="1600" dirty="0" smtClean="0"/>
              <a:t>zhora </a:t>
            </a:r>
            <a:r>
              <a:rPr lang="sk-SK" sz="1600" dirty="0" smtClean="0"/>
              <a:t>dole a zdola hore</a:t>
            </a:r>
          </a:p>
          <a:p>
            <a:pPr marL="558800" lvl="0" indent="-457200" algn="l" rtl="0">
              <a:spcBef>
                <a:spcPts val="750"/>
              </a:spcBef>
              <a:spcAft>
                <a:spcPts val="0"/>
              </a:spcAft>
              <a:buSzPts val="2000"/>
              <a:buAutoNum type="arabicPeriod"/>
            </a:pPr>
            <a:r>
              <a:rPr lang="sk-SK" sz="1600" dirty="0" smtClean="0">
                <a:solidFill>
                  <a:srgbClr val="FF0000"/>
                </a:solidFill>
              </a:rPr>
              <a:t>Absencia dostupných dát a dokumentov </a:t>
            </a:r>
            <a:r>
              <a:rPr lang="sk-SK" sz="1600" dirty="0" smtClean="0"/>
              <a:t>– bez dát nie je možné tvoriť politiky, ktoré majú priniesť pozitívnu zmenu na vidiek a rozhodnutia nie sú informované a podložené</a:t>
            </a:r>
            <a:endParaRPr lang="en-US" sz="1600" dirty="0" smtClean="0"/>
          </a:p>
          <a:p>
            <a:pPr marL="558800" lvl="0" indent="-457200" algn="l" rtl="0">
              <a:spcBef>
                <a:spcPts val="750"/>
              </a:spcBef>
              <a:spcAft>
                <a:spcPts val="0"/>
              </a:spcAft>
              <a:buSzPts val="2000"/>
              <a:buAutoNum type="arabicPeriod"/>
            </a:pPr>
            <a:r>
              <a:rPr lang="sk-SK" sz="1600" dirty="0" smtClean="0">
                <a:solidFill>
                  <a:srgbClr val="FF0000"/>
                </a:solidFill>
              </a:rPr>
              <a:t>Nízka úroveň rešpektu a dôvery </a:t>
            </a:r>
            <a:r>
              <a:rPr lang="sk-SK" sz="1600" dirty="0" smtClean="0"/>
              <a:t>verejným autoritám – stať sa mostom</a:t>
            </a:r>
          </a:p>
          <a:p>
            <a:pPr marL="558800" lvl="0" indent="-457200" algn="l" rtl="0">
              <a:spcBef>
                <a:spcPts val="750"/>
              </a:spcBef>
              <a:spcAft>
                <a:spcPts val="0"/>
              </a:spcAft>
              <a:buSzPts val="2000"/>
              <a:buAutoNum type="arabicPeriod"/>
            </a:pPr>
            <a:r>
              <a:rPr lang="sk-SK" sz="1600" dirty="0" smtClean="0">
                <a:solidFill>
                  <a:srgbClr val="FF0000"/>
                </a:solidFill>
              </a:rPr>
              <a:t>Súčasné politiky </a:t>
            </a:r>
            <a:r>
              <a:rPr lang="sk-SK" sz="1600" dirty="0" smtClean="0"/>
              <a:t>sú menej zamerané na ľudí a viac na </a:t>
            </a:r>
            <a:r>
              <a:rPr lang="sk-SK" sz="1600" dirty="0" smtClean="0">
                <a:solidFill>
                  <a:srgbClr val="FF0000"/>
                </a:solidFill>
              </a:rPr>
              <a:t>minutie prostriedkov</a:t>
            </a:r>
            <a:endParaRPr lang="en-US" sz="1600" dirty="0" smtClean="0">
              <a:solidFill>
                <a:srgbClr val="FF0000"/>
              </a:solidFill>
            </a:endParaRPr>
          </a:p>
          <a:p>
            <a:pPr marL="558800" lvl="0" indent="-457200" algn="l" rtl="0">
              <a:spcBef>
                <a:spcPts val="750"/>
              </a:spcBef>
              <a:spcAft>
                <a:spcPts val="0"/>
              </a:spcAft>
              <a:buSzPts val="2000"/>
              <a:buAutoNum type="arabicPeriod"/>
            </a:pPr>
            <a:r>
              <a:rPr lang="sk-SK" sz="1600" dirty="0" smtClean="0"/>
              <a:t>Verejné orgány stále majú tendenciu </a:t>
            </a:r>
            <a:r>
              <a:rPr lang="sk-SK" sz="1600" dirty="0" smtClean="0">
                <a:solidFill>
                  <a:srgbClr val="FF0000"/>
                </a:solidFill>
              </a:rPr>
              <a:t>rozhodovať za zatvorenými dverami</a:t>
            </a:r>
            <a:endParaRPr lang="en-US" sz="1600" dirty="0" smtClean="0">
              <a:solidFill>
                <a:srgbClr val="FF0000"/>
              </a:solidFill>
            </a:endParaRPr>
          </a:p>
          <a:p>
            <a:pPr marL="558800" lvl="0" indent="-457200" algn="l" rtl="0">
              <a:spcBef>
                <a:spcPts val="750"/>
              </a:spcBef>
              <a:spcAft>
                <a:spcPts val="0"/>
              </a:spcAft>
              <a:buSzPts val="2000"/>
              <a:buAutoNum type="arabicPeriod"/>
            </a:pPr>
            <a:r>
              <a:rPr lang="sk-SK" sz="1600" dirty="0" smtClean="0">
                <a:solidFill>
                  <a:srgbClr val="FF0000"/>
                </a:solidFill>
              </a:rPr>
              <a:t>Nový spôsob konzultácií testovaný a ocenený</a:t>
            </a:r>
            <a:r>
              <a:rPr lang="sk-SK" sz="1600" dirty="0">
                <a:solidFill>
                  <a:srgbClr val="002060"/>
                </a:solidFill>
              </a:rPr>
              <a:t> </a:t>
            </a:r>
            <a:r>
              <a:rPr lang="sk-SK" sz="1600" dirty="0" smtClean="0">
                <a:solidFill>
                  <a:srgbClr val="002060"/>
                </a:solidFill>
              </a:rPr>
              <a:t>– vzor pre ďalšie procesy</a:t>
            </a:r>
          </a:p>
        </p:txBody>
      </p:sp>
      <p:pic>
        <p:nvPicPr>
          <p:cNvPr id="2" name="Obrázok 1"/>
          <p:cNvPicPr>
            <a:picLocks noChangeAspect="1"/>
          </p:cNvPicPr>
          <p:nvPr/>
        </p:nvPicPr>
        <p:blipFill>
          <a:blip r:embed="rId3"/>
          <a:stretch>
            <a:fillRect/>
          </a:stretch>
        </p:blipFill>
        <p:spPr>
          <a:xfrm>
            <a:off x="6858475" y="239759"/>
            <a:ext cx="2092693" cy="1180877"/>
          </a:xfrm>
          <a:prstGeom prst="rect">
            <a:avLst/>
          </a:prstGeom>
        </p:spPr>
      </p:pic>
      <p:pic>
        <p:nvPicPr>
          <p:cNvPr id="4" name="Obrázok 3"/>
          <p:cNvPicPr>
            <a:picLocks noChangeAspect="1"/>
          </p:cNvPicPr>
          <p:nvPr/>
        </p:nvPicPr>
        <p:blipFill>
          <a:blip r:embed="rId4"/>
          <a:stretch>
            <a:fillRect/>
          </a:stretch>
        </p:blipFill>
        <p:spPr>
          <a:xfrm>
            <a:off x="7629233" y="4092906"/>
            <a:ext cx="842963" cy="842963"/>
          </a:xfrm>
          <a:prstGeom prst="rect">
            <a:avLst/>
          </a:prstGeom>
        </p:spPr>
      </p:pic>
      <p:sp>
        <p:nvSpPr>
          <p:cNvPr id="5" name="Obdĺžnik 4"/>
          <p:cNvSpPr/>
          <p:nvPr/>
        </p:nvSpPr>
        <p:spPr>
          <a:xfrm>
            <a:off x="7457093" y="4874329"/>
            <a:ext cx="1281120" cy="307777"/>
          </a:xfrm>
          <a:prstGeom prst="rect">
            <a:avLst/>
          </a:prstGeom>
        </p:spPr>
        <p:txBody>
          <a:bodyPr wrap="none">
            <a:spAutoFit/>
          </a:bodyPr>
          <a:lstStyle/>
          <a:p>
            <a:r>
              <a:rPr lang="sk-SK" b="1" dirty="0">
                <a:solidFill>
                  <a:srgbClr val="0F1419"/>
                </a:solidFill>
                <a:latin typeface="TwitterChirp"/>
              </a:rPr>
              <a:t>TOOLS4CAP</a:t>
            </a:r>
            <a:endParaRPr lang="sk-SK" dirty="0"/>
          </a:p>
        </p:txBody>
      </p:sp>
      <p:pic>
        <p:nvPicPr>
          <p:cNvPr id="7" name="Obrázok 6" title="2"/>
          <p:cNvPicPr/>
          <p:nvPr/>
        </p:nvPicPr>
        <p:blipFill>
          <a:blip r:embed="rId5">
            <a:extLst>
              <a:ext uri="{28A0092B-C50C-407E-A947-70E740481C1C}">
                <a14:useLocalDpi xmlns:a14="http://schemas.microsoft.com/office/drawing/2010/main" val="0"/>
              </a:ext>
            </a:extLst>
          </a:blip>
          <a:srcRect/>
          <a:stretch>
            <a:fillRect/>
          </a:stretch>
        </p:blipFill>
        <p:spPr bwMode="auto">
          <a:xfrm>
            <a:off x="5928171" y="4659459"/>
            <a:ext cx="1330580" cy="360126"/>
          </a:xfrm>
          <a:prstGeom prst="rect">
            <a:avLst/>
          </a:prstGeom>
          <a:noFill/>
        </p:spPr>
      </p:pic>
      <p:sp>
        <p:nvSpPr>
          <p:cNvPr id="3" name="Obdĺžnik 2"/>
          <p:cNvSpPr/>
          <p:nvPr/>
        </p:nvSpPr>
        <p:spPr>
          <a:xfrm>
            <a:off x="7154853" y="4685633"/>
            <a:ext cx="276038" cy="307777"/>
          </a:xfrm>
          <a:prstGeom prst="rect">
            <a:avLst/>
          </a:prstGeom>
        </p:spPr>
        <p:txBody>
          <a:bodyPr wrap="none">
            <a:spAutoFit/>
          </a:bodyPr>
          <a:lstStyle/>
          <a:p>
            <a:r>
              <a:rPr lang="sk-SK" b="1" dirty="0">
                <a:solidFill>
                  <a:srgbClr val="8FE98F">
                    <a:lumMod val="50000"/>
                  </a:srgbClr>
                </a:solidFill>
                <a:latin typeface="Calibri" panose="020F0502020204030204" pitchFamily="34" charset="0"/>
                <a:cs typeface="Times New Roman" panose="02020603050405020304" pitchFamily="18" charset="0"/>
              </a:rPr>
              <a:t>2</a:t>
            </a:r>
            <a:endParaRPr lang="sk-SK"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Personalizado 2">
      <a:dk1>
        <a:srgbClr val="5D5C5D"/>
      </a:dk1>
      <a:lt1>
        <a:srgbClr val="FFFFFF"/>
      </a:lt1>
      <a:dk2>
        <a:srgbClr val="443946"/>
      </a:dk2>
      <a:lt2>
        <a:srgbClr val="FFFFFF"/>
      </a:lt2>
      <a:accent1>
        <a:srgbClr val="8FE98F"/>
      </a:accent1>
      <a:accent2>
        <a:srgbClr val="1D941D"/>
      </a:accent2>
      <a:accent3>
        <a:srgbClr val="156F15"/>
      </a:accent3>
      <a:accent4>
        <a:srgbClr val="FFD965"/>
      </a:accent4>
      <a:accent5>
        <a:srgbClr val="BF9000"/>
      </a:accent5>
      <a:accent6>
        <a:srgbClr val="7F6000"/>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25315</TotalTime>
  <Words>926</Words>
  <Application>Microsoft Office PowerPoint</Application>
  <PresentationFormat>Prezentácia na obrazovke (16:9)</PresentationFormat>
  <Paragraphs>147</Paragraphs>
  <Slides>12</Slides>
  <Notes>6</Notes>
  <HiddenSlides>0</HiddenSlides>
  <MMClips>0</MMClips>
  <ScaleCrop>false</ScaleCrop>
  <HeadingPairs>
    <vt:vector size="6" baseType="variant">
      <vt:variant>
        <vt:lpstr>Použité písma</vt:lpstr>
      </vt:variant>
      <vt:variant>
        <vt:i4>12</vt:i4>
      </vt:variant>
      <vt:variant>
        <vt:lpstr>Motív</vt:lpstr>
      </vt:variant>
      <vt:variant>
        <vt:i4>1</vt:i4>
      </vt:variant>
      <vt:variant>
        <vt:lpstr>Nadpisy snímok</vt:lpstr>
      </vt:variant>
      <vt:variant>
        <vt:i4>12</vt:i4>
      </vt:variant>
    </vt:vector>
  </HeadingPairs>
  <TitlesOfParts>
    <vt:vector size="25" baseType="lpstr">
      <vt:lpstr>Source Sans Pro Light</vt:lpstr>
      <vt:lpstr>Times New Roman</vt:lpstr>
      <vt:lpstr>Lato</vt:lpstr>
      <vt:lpstr>Lato Light</vt:lpstr>
      <vt:lpstr>Algerian</vt:lpstr>
      <vt:lpstr>Montserrat Black</vt:lpstr>
      <vt:lpstr>Lato Black</vt:lpstr>
      <vt:lpstr>72 Condensed</vt:lpstr>
      <vt:lpstr>TwitterChirp</vt:lpstr>
      <vt:lpstr>Calibri</vt:lpstr>
      <vt:lpstr>Arial</vt:lpstr>
      <vt:lpstr>Source Sans Pro</vt:lpstr>
      <vt:lpstr>1_Office Theme</vt:lpstr>
      <vt:lpstr>Prezentácia programu PowerPoint</vt:lpstr>
      <vt:lpstr>Prezentácia programu PowerPoint</vt:lpstr>
      <vt:lpstr>Hlavné ciele</vt:lpstr>
      <vt:lpstr>Prečo Vízia?</vt:lpstr>
      <vt:lpstr>Prečo Vízia?</vt:lpstr>
      <vt:lpstr>Misijne orientovaná výhľadová štúdia (mission oriented foresight)</vt:lpstr>
      <vt:lpstr>Hlavné výstupy</vt:lpstr>
      <vt:lpstr>Sprievodné podujatie Európskeho týždňa regiónov a miest</vt:lpstr>
      <vt:lpstr>Ponaučenia a odporúčania</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okenka</dc:creator>
  <cp:lastModifiedBy>marietaokenkova@gmail.com</cp:lastModifiedBy>
  <cp:revision>63</cp:revision>
  <dcterms:modified xsi:type="dcterms:W3CDTF">2023-02-19T18:03:13Z</dcterms:modified>
</cp:coreProperties>
</file>