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4" r:id="rId1"/>
  </p:sldMasterIdLst>
  <p:sldIdLst>
    <p:sldId id="262" r:id="rId2"/>
    <p:sldId id="263" r:id="rId3"/>
    <p:sldId id="267" r:id="rId4"/>
    <p:sldId id="266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E714C327-7E3F-4DAB-8442-9C60AE237C59}">
          <p14:sldIdLst>
            <p14:sldId id="262"/>
            <p14:sldId id="263"/>
            <p14:sldId id="267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75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172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569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945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3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45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49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639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232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134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794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C048D3-0998-4113-99A0-AC78388091E9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53E924-DC07-4659-9917-9C72E2BF2736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68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47" r:id="rId3"/>
    <p:sldLayoutId id="2147484248" r:id="rId4"/>
    <p:sldLayoutId id="2147484249" r:id="rId5"/>
    <p:sldLayoutId id="2147484250" r:id="rId6"/>
    <p:sldLayoutId id="2147484251" r:id="rId7"/>
    <p:sldLayoutId id="2147484252" r:id="rId8"/>
    <p:sldLayoutId id="2147484253" r:id="rId9"/>
    <p:sldLayoutId id="2147484254" r:id="rId10"/>
    <p:sldLayoutId id="21474842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15612" y="2178558"/>
            <a:ext cx="11485597" cy="959648"/>
          </a:xfrm>
        </p:spPr>
        <p:txBody>
          <a:bodyPr>
            <a:normAutofit fontScale="90000"/>
          </a:bodyPr>
          <a:lstStyle/>
          <a:p>
            <a:pPr algn="r"/>
            <a:r>
              <a:rPr lang="sk-SK" sz="6000" dirty="0"/>
              <a:t>Poskytovanie informácii ku kampani 2023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0828034" y="4479916"/>
            <a:ext cx="1273175" cy="366713"/>
          </a:xfrm>
        </p:spPr>
        <p:txBody>
          <a:bodyPr>
            <a:normAutofit/>
          </a:bodyPr>
          <a:lstStyle/>
          <a:p>
            <a:r>
              <a:rPr lang="sk-SK" dirty="0"/>
              <a:t>15.3.2023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3623553" y="1284288"/>
            <a:ext cx="8477656" cy="19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Nadpis 1"/>
          <p:cNvSpPr txBox="1">
            <a:spLocks/>
          </p:cNvSpPr>
          <p:nvPr/>
        </p:nvSpPr>
        <p:spPr>
          <a:xfrm>
            <a:off x="4403248" y="2692182"/>
            <a:ext cx="7749507" cy="12741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47938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A299B236-E652-4EB2-BDE1-49C6B5701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980" y="1969041"/>
            <a:ext cx="6315739" cy="4284324"/>
          </a:xfrm>
          <a:prstGeom prst="rect">
            <a:avLst/>
          </a:prstGeom>
        </p:spPr>
      </p:pic>
      <p:sp>
        <p:nvSpPr>
          <p:cNvPr id="6" name="Obdĺžnik: zaoblené rohy 5">
            <a:extLst>
              <a:ext uri="{FF2B5EF4-FFF2-40B4-BE49-F238E27FC236}">
                <a16:creationId xmlns:a16="http://schemas.microsoft.com/office/drawing/2014/main" id="{64E3FBA3-48A9-4652-8466-8069B82BB98A}"/>
              </a:ext>
            </a:extLst>
          </p:cNvPr>
          <p:cNvSpPr/>
          <p:nvPr/>
        </p:nvSpPr>
        <p:spPr>
          <a:xfrm>
            <a:off x="228600" y="66675"/>
            <a:ext cx="11744325" cy="2533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05C57C90-F570-49A8-8436-1C81BF77E576}"/>
              </a:ext>
            </a:extLst>
          </p:cNvPr>
          <p:cNvSpPr txBox="1"/>
          <p:nvPr/>
        </p:nvSpPr>
        <p:spPr>
          <a:xfrm>
            <a:off x="523875" y="179338"/>
            <a:ext cx="11029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V rámci štruktúry PPA sme vyčlenili pre 14 pracovísk dni utorok a štvrtok od 13:00 do 15:00 ako konzultačné hodiny pre žiadateľov. Na každom regionálnom pracovisku sú vyčlenené a zverejnené 2 telefónne čísla – jedno pre zamestnancov zo sekcie priamych podpôr a druhé pre zamestnancov sekcie kontroly na mieste. Rovnako je zverejnená mailová adresa za každé regionálne pracovisko agentúry, ktorá bola zriadená iba pre potreby poskytovania informácie pre žiadateľov. </a:t>
            </a:r>
          </a:p>
        </p:txBody>
      </p:sp>
    </p:spTree>
    <p:extLst>
      <p:ext uri="{BB962C8B-B14F-4D97-AF65-F5344CB8AC3E}">
        <p14:creationId xmlns:p14="http://schemas.microsoft.com/office/powerpoint/2010/main" val="1391091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A299B236-E652-4EB2-BDE1-49C6B5701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394" y="4099554"/>
            <a:ext cx="3276962" cy="2222949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05C57C90-F570-49A8-8436-1C81BF77E576}"/>
              </a:ext>
            </a:extLst>
          </p:cNvPr>
          <p:cNvSpPr txBox="1"/>
          <p:nvPr/>
        </p:nvSpPr>
        <p:spPr>
          <a:xfrm>
            <a:off x="523875" y="179338"/>
            <a:ext cx="11029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V rámci štruktúry PPA sme vyčlenili pre 14 pracovísk dni utorok a štvrtok od 13:00 do 15:00 ako konzultačné hodiny pre žiadateľov. Na každom regionálnom pracovisku sú vyčlenené a zverejnené 2 telefónne čísla – jedno pre zamestnancov zo sekcie priamych platieb a druhé pre zamestnancov sekcie kontroly na mieste. Rovnako je zverejnená mailová adresa za každé regionálne pracovisko agentúry, ktorá bola zriadená iba pre potreby poskytovania informácie pre žiadateľov. 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01430FE7-CCC3-4655-A384-BEC993A5219F}"/>
              </a:ext>
            </a:extLst>
          </p:cNvPr>
          <p:cNvSpPr txBox="1">
            <a:spLocks/>
          </p:cNvSpPr>
          <p:nvPr/>
        </p:nvSpPr>
        <p:spPr>
          <a:xfrm>
            <a:off x="100940" y="4578303"/>
            <a:ext cx="4257304" cy="1744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1800" dirty="0"/>
              <a:t>Kontaktná osoba za sekciu priamych podpôr</a:t>
            </a:r>
          </a:p>
          <a:p>
            <a:pPr algn="ctr"/>
            <a:r>
              <a:rPr lang="sk-SK" sz="1800" dirty="0"/>
              <a:t>Mgr. Ľubomíra Podperová, </a:t>
            </a:r>
          </a:p>
          <a:p>
            <a:pPr algn="ctr"/>
            <a:r>
              <a:rPr lang="sk-SK" sz="1400" dirty="0"/>
              <a:t>riaditeľka odboru riadenia administrátorov priamych podpôr</a:t>
            </a:r>
          </a:p>
          <a:p>
            <a:pPr algn="ctr"/>
            <a:r>
              <a:rPr lang="de-DE" sz="1500" dirty="0"/>
              <a:t>+421</a:t>
            </a:r>
            <a:r>
              <a:rPr lang="sk-SK" sz="1500" dirty="0"/>
              <a:t> </a:t>
            </a:r>
            <a:r>
              <a:rPr lang="de-DE" sz="1500" dirty="0"/>
              <a:t>918</a:t>
            </a:r>
            <a:r>
              <a:rPr lang="sk-SK" sz="1500" dirty="0"/>
              <a:t> </a:t>
            </a:r>
            <a:r>
              <a:rPr lang="de-DE" sz="1500" dirty="0"/>
              <a:t>612</a:t>
            </a:r>
            <a:r>
              <a:rPr lang="sk-SK" sz="1500" dirty="0"/>
              <a:t> </a:t>
            </a:r>
            <a:r>
              <a:rPr lang="de-DE" sz="1500" dirty="0"/>
              <a:t>285</a:t>
            </a:r>
            <a:r>
              <a:rPr lang="sk-SK" sz="1500" dirty="0"/>
              <a:t>     </a:t>
            </a:r>
            <a:r>
              <a:rPr lang="de-DE" sz="1500" dirty="0"/>
              <a:t>lubomira.podperova@apa.sk</a:t>
            </a:r>
          </a:p>
          <a:p>
            <a:endParaRPr lang="sk-SK" sz="1800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8A390BAC-9B7A-4DD7-9594-1DA442C3175D}"/>
              </a:ext>
            </a:extLst>
          </p:cNvPr>
          <p:cNvSpPr txBox="1">
            <a:spLocks/>
          </p:cNvSpPr>
          <p:nvPr/>
        </p:nvSpPr>
        <p:spPr>
          <a:xfrm>
            <a:off x="7737506" y="4578303"/>
            <a:ext cx="4310743" cy="1744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1800" dirty="0"/>
              <a:t>Kontaktná osoba za sekciu kontroly na mieste</a:t>
            </a:r>
          </a:p>
          <a:p>
            <a:pPr algn="ctr"/>
            <a:r>
              <a:rPr lang="sk-SK" sz="1800" dirty="0"/>
              <a:t>Dr. Jozef Šebest, </a:t>
            </a:r>
          </a:p>
          <a:p>
            <a:pPr algn="ctr"/>
            <a:r>
              <a:rPr lang="sk-SK" sz="1400" dirty="0"/>
              <a:t>Riaditeľ odboru riadenia a výkonu kontrol priamych podpôr</a:t>
            </a:r>
          </a:p>
          <a:p>
            <a:pPr algn="ctr"/>
            <a:r>
              <a:rPr lang="de-DE" sz="1500" dirty="0"/>
              <a:t>+421</a:t>
            </a:r>
            <a:r>
              <a:rPr lang="sk-SK" sz="1500" dirty="0"/>
              <a:t> </a:t>
            </a:r>
            <a:r>
              <a:rPr lang="de-DE" sz="1500" dirty="0"/>
              <a:t>918</a:t>
            </a:r>
            <a:r>
              <a:rPr lang="sk-SK" sz="1500" dirty="0"/>
              <a:t> </a:t>
            </a:r>
            <a:r>
              <a:rPr lang="de-DE" sz="1500" dirty="0"/>
              <a:t>612</a:t>
            </a:r>
            <a:r>
              <a:rPr lang="sk-SK" sz="1500" dirty="0"/>
              <a:t> </a:t>
            </a:r>
            <a:r>
              <a:rPr lang="de-DE" sz="1500" dirty="0"/>
              <a:t>551</a:t>
            </a:r>
            <a:r>
              <a:rPr lang="sk-SK" sz="1500" dirty="0"/>
              <a:t>      </a:t>
            </a:r>
            <a:r>
              <a:rPr lang="de-DE" sz="1500" dirty="0"/>
              <a:t>jozef.sebest@apa.sk</a:t>
            </a:r>
          </a:p>
          <a:p>
            <a:endParaRPr lang="sk-SK" sz="180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C8272E88-F145-4E70-B0AA-D34B5F7C3D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104574"/>
            <a:ext cx="11029950" cy="426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0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05C57C90-F570-49A8-8436-1C81BF77E576}"/>
              </a:ext>
            </a:extLst>
          </p:cNvPr>
          <p:cNvSpPr txBox="1"/>
          <p:nvPr/>
        </p:nvSpPr>
        <p:spPr>
          <a:xfrm>
            <a:off x="523875" y="179338"/>
            <a:ext cx="11029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V rámci štruktúry PPA sme vyčlenili pre 14 pracovísk dni utorok a štvrtok od 13:00 do 15:00 ako konzultačné hodiny pre žiadateľov. Na každom regionálnom pracovisku sú vyčlenené a zverejnené 2 telefónne čísla – jedno pre zamestnancov zo sekcie priamych platieb a druhé pre zamestnancov sekcie kontroly na mieste. Rovnako je zverejnená mailová adresa za každé regionálne pracovisko agentúry, ktorá bola zriadená iba pre potreby poskytovania informácie pre žiadateľov. </a:t>
            </a:r>
          </a:p>
        </p:txBody>
      </p:sp>
      <p:sp>
        <p:nvSpPr>
          <p:cNvPr id="7" name="Obdĺžnik: zaoblené rohy 6">
            <a:extLst>
              <a:ext uri="{FF2B5EF4-FFF2-40B4-BE49-F238E27FC236}">
                <a16:creationId xmlns:a16="http://schemas.microsoft.com/office/drawing/2014/main" id="{9F0799F3-16EC-4B0A-9C53-8CADB6F96BE5}"/>
              </a:ext>
            </a:extLst>
          </p:cNvPr>
          <p:cNvSpPr/>
          <p:nvPr/>
        </p:nvSpPr>
        <p:spPr>
          <a:xfrm>
            <a:off x="381000" y="219075"/>
            <a:ext cx="11744325" cy="2051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6D82CC2-D12A-42D6-B834-7F4D8AEA32D8}"/>
              </a:ext>
            </a:extLst>
          </p:cNvPr>
          <p:cNvSpPr txBox="1"/>
          <p:nvPr/>
        </p:nvSpPr>
        <p:spPr>
          <a:xfrm>
            <a:off x="666750" y="275406"/>
            <a:ext cx="11029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Predpokladom pre efektívne poskytovanie informácii je aktívna spolupráca PPA, RO a stavovských organizácii. Zamýšľaný zámer je vytvorenie </a:t>
            </a:r>
            <a:r>
              <a:rPr lang="sk-SK" sz="2400" dirty="0" err="1">
                <a:solidFill>
                  <a:schemeClr val="bg1"/>
                </a:solidFill>
              </a:rPr>
              <a:t>HUBov</a:t>
            </a:r>
            <a:r>
              <a:rPr lang="sk-SK" sz="2400" dirty="0">
                <a:solidFill>
                  <a:schemeClr val="bg1"/>
                </a:solidFill>
              </a:rPr>
              <a:t>, kde regionálne pracoviská PPA by boli k dispozícii najmä zástupcom komôr, ktorí by sumarizovali nezodpovedané otázky od svojich členov v rámci ich regiónu. Následne PPA bude agregovať najčastejšie otázky z regiónov a následne bude aktívne komunikovať s RO.</a:t>
            </a:r>
          </a:p>
        </p:txBody>
      </p:sp>
      <p:sp>
        <p:nvSpPr>
          <p:cNvPr id="10" name="Obdĺžnik: zaoblené rohy 9">
            <a:extLst>
              <a:ext uri="{FF2B5EF4-FFF2-40B4-BE49-F238E27FC236}">
                <a16:creationId xmlns:a16="http://schemas.microsoft.com/office/drawing/2014/main" id="{A2B52EED-AB61-4614-BDAB-46057774E9CB}"/>
              </a:ext>
            </a:extLst>
          </p:cNvPr>
          <p:cNvSpPr/>
          <p:nvPr/>
        </p:nvSpPr>
        <p:spPr>
          <a:xfrm>
            <a:off x="381000" y="2886075"/>
            <a:ext cx="3381375" cy="3238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8F0F99A-BA00-42C9-A358-2618CA1B2AC9}"/>
              </a:ext>
            </a:extLst>
          </p:cNvPr>
          <p:cNvSpPr txBox="1"/>
          <p:nvPr/>
        </p:nvSpPr>
        <p:spPr>
          <a:xfrm>
            <a:off x="523875" y="3200400"/>
            <a:ext cx="2981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1.</a:t>
            </a:r>
          </a:p>
          <a:p>
            <a:pPr algn="ctr"/>
            <a:r>
              <a:rPr lang="en-US" sz="2400" dirty="0" err="1">
                <a:solidFill>
                  <a:schemeClr val="bg1"/>
                </a:solidFill>
              </a:rPr>
              <a:t>Stavovsk</a:t>
            </a:r>
            <a:r>
              <a:rPr lang="sk-SK" sz="2400" dirty="0">
                <a:solidFill>
                  <a:schemeClr val="bg1"/>
                </a:solidFill>
              </a:rPr>
              <a:t>é organizácie cez svoje štruktúry (určené kontaktné osoby) zosumarizujú otvorené témy pre kampaň 2023</a:t>
            </a:r>
          </a:p>
        </p:txBody>
      </p:sp>
      <p:sp>
        <p:nvSpPr>
          <p:cNvPr id="12" name="Obdĺžnik: zaoblené rohy 11">
            <a:extLst>
              <a:ext uri="{FF2B5EF4-FFF2-40B4-BE49-F238E27FC236}">
                <a16:creationId xmlns:a16="http://schemas.microsoft.com/office/drawing/2014/main" id="{6240C3DF-A4B6-495A-864B-EEE5A3F23C72}"/>
              </a:ext>
            </a:extLst>
          </p:cNvPr>
          <p:cNvSpPr/>
          <p:nvPr/>
        </p:nvSpPr>
        <p:spPr>
          <a:xfrm>
            <a:off x="4381963" y="2886075"/>
            <a:ext cx="3381375" cy="3238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16CA8426-E5BD-4EB5-A266-62093DE32428}"/>
              </a:ext>
            </a:extLst>
          </p:cNvPr>
          <p:cNvSpPr txBox="1"/>
          <p:nvPr/>
        </p:nvSpPr>
        <p:spPr>
          <a:xfrm>
            <a:off x="4510550" y="3086100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2.</a:t>
            </a:r>
          </a:p>
          <a:p>
            <a:pPr algn="ctr"/>
            <a:r>
              <a:rPr lang="sk-SK" sz="2400" dirty="0">
                <a:solidFill>
                  <a:schemeClr val="bg1"/>
                </a:solidFill>
              </a:rPr>
              <a:t>Jednotlivé regionálne pracoviská stavovských organizácii budú v kontakte s RP PPA cez určené kontakty</a:t>
            </a:r>
          </a:p>
        </p:txBody>
      </p:sp>
      <p:sp>
        <p:nvSpPr>
          <p:cNvPr id="14" name="Obdĺžnik: zaoblené rohy 13">
            <a:extLst>
              <a:ext uri="{FF2B5EF4-FFF2-40B4-BE49-F238E27FC236}">
                <a16:creationId xmlns:a16="http://schemas.microsoft.com/office/drawing/2014/main" id="{81A89895-B105-4DFC-8014-C7F19483978F}"/>
              </a:ext>
            </a:extLst>
          </p:cNvPr>
          <p:cNvSpPr/>
          <p:nvPr/>
        </p:nvSpPr>
        <p:spPr>
          <a:xfrm>
            <a:off x="8382927" y="2886075"/>
            <a:ext cx="3381375" cy="3238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8D15FAFA-3E4B-468C-95C2-9D49B12EF394}"/>
              </a:ext>
            </a:extLst>
          </p:cNvPr>
          <p:cNvSpPr txBox="1"/>
          <p:nvPr/>
        </p:nvSpPr>
        <p:spPr>
          <a:xfrm>
            <a:off x="8254339" y="3071834"/>
            <a:ext cx="36328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chemeClr val="bg1"/>
                </a:solidFill>
              </a:rPr>
              <a:t>3.</a:t>
            </a:r>
          </a:p>
          <a:p>
            <a:pPr algn="ctr"/>
            <a:r>
              <a:rPr lang="sk-SK" sz="2400" dirty="0">
                <a:solidFill>
                  <a:schemeClr val="bg1"/>
                </a:solidFill>
              </a:rPr>
              <a:t>RP PPA budú na pravidelnej báze </a:t>
            </a:r>
            <a:r>
              <a:rPr lang="sk-SK" sz="2400" dirty="0" err="1">
                <a:solidFill>
                  <a:schemeClr val="bg1"/>
                </a:solidFill>
              </a:rPr>
              <a:t>zosumarizovávať</a:t>
            </a:r>
            <a:r>
              <a:rPr lang="sk-SK" sz="2400" dirty="0">
                <a:solidFill>
                  <a:schemeClr val="bg1"/>
                </a:solidFill>
              </a:rPr>
              <a:t> otázky z regiónov a komunikovať ich na ústredie PPA. V prípade potreby bude PPA konzultovať s RO</a:t>
            </a:r>
          </a:p>
        </p:txBody>
      </p:sp>
      <p:sp>
        <p:nvSpPr>
          <p:cNvPr id="16" name="Šípka: doprava 15">
            <a:extLst>
              <a:ext uri="{FF2B5EF4-FFF2-40B4-BE49-F238E27FC236}">
                <a16:creationId xmlns:a16="http://schemas.microsoft.com/office/drawing/2014/main" id="{821ACA95-9F27-4FEC-848E-394FD1F20EB8}"/>
              </a:ext>
            </a:extLst>
          </p:cNvPr>
          <p:cNvSpPr/>
          <p:nvPr/>
        </p:nvSpPr>
        <p:spPr>
          <a:xfrm>
            <a:off x="3871356" y="4209803"/>
            <a:ext cx="463138" cy="58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Šípka: doprava 16">
            <a:extLst>
              <a:ext uri="{FF2B5EF4-FFF2-40B4-BE49-F238E27FC236}">
                <a16:creationId xmlns:a16="http://schemas.microsoft.com/office/drawing/2014/main" id="{38FB8CAD-C837-424B-BF2C-59B797E4D94D}"/>
              </a:ext>
            </a:extLst>
          </p:cNvPr>
          <p:cNvSpPr/>
          <p:nvPr/>
        </p:nvSpPr>
        <p:spPr>
          <a:xfrm>
            <a:off x="7843559" y="4209803"/>
            <a:ext cx="463138" cy="58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855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7ADB15D2-4FCF-40AD-9E0D-F857795D8342}"/>
              </a:ext>
            </a:extLst>
          </p:cNvPr>
          <p:cNvSpPr txBox="1">
            <a:spLocks/>
          </p:cNvSpPr>
          <p:nvPr/>
        </p:nvSpPr>
        <p:spPr>
          <a:xfrm>
            <a:off x="1663972" y="2113492"/>
            <a:ext cx="8724083" cy="20582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4000" b="1" dirty="0"/>
              <a:t>Poskytovanie informácii ku Kampani 2023</a:t>
            </a:r>
          </a:p>
          <a:p>
            <a:pPr algn="ctr"/>
            <a:endParaRPr lang="sk-SK" sz="4000" b="1" dirty="0"/>
          </a:p>
          <a:p>
            <a:pPr algn="ctr"/>
            <a:r>
              <a:rPr lang="sk-SK" sz="4000" b="1" dirty="0"/>
              <a:t>spúšťame  20.03. 2023</a:t>
            </a:r>
          </a:p>
        </p:txBody>
      </p:sp>
    </p:spTree>
    <p:extLst>
      <p:ext uri="{BB962C8B-B14F-4D97-AF65-F5344CB8AC3E}">
        <p14:creationId xmlns:p14="http://schemas.microsoft.com/office/powerpoint/2010/main" val="24568933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2033</TotalTime>
  <Words>419</Words>
  <Application>Microsoft Office PowerPoint</Application>
  <PresentationFormat>Širokouhlá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Retrospektíva</vt:lpstr>
      <vt:lpstr>Poskytovanie informácii ku kampani 2023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PPA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Humaj Ondrej</dc:creator>
  <cp:lastModifiedBy>Humaj Ondrej</cp:lastModifiedBy>
  <cp:revision>88</cp:revision>
  <dcterms:created xsi:type="dcterms:W3CDTF">2021-10-15T09:58:18Z</dcterms:created>
  <dcterms:modified xsi:type="dcterms:W3CDTF">2023-03-15T08:32:39Z</dcterms:modified>
</cp:coreProperties>
</file>